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16BB-2EA2-4159-B765-5F79B8CF2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AE42C-216B-42CC-A88B-4FBFFF98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4608-12E8-4749-BA61-0484E589984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CABF1-2E5F-4AB8-867B-8601A4DD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0BB15-2DC6-4F55-995C-21442111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1D62-02F5-4120-9DA4-5C332ADD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4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96038-86D0-44F2-8FA9-F12523F58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C26E2-7A19-4BC6-B4C1-ACB5B3902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AD92C-8DE0-4CF3-AA2B-CE63D1BCB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4608-12E8-4749-BA61-0484E589984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3CC8A-2007-45F4-A720-41BF20F15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9CAB5-929C-4AE6-BA53-3BE4C7695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1D62-02F5-4120-9DA4-5C332ADD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8EA8DF-73FF-4291-89CA-20F5FD31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Diagnostic and Management Challenges in Patients With Chronic Migraine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F261F-2FEC-4756-BC61-768727B8E3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6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30F30B-DC93-4DC8-8522-9A4103C9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CaMEO Study:</a:t>
            </a:r>
            <a:br>
              <a:rPr lang="en-US"/>
            </a:br>
            <a:r>
              <a:rPr lang="en-US" sz="3200" i="1"/>
              <a:t>Effect of Migraine on Relationships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83FCD-C0F4-43AF-A99A-FD74505631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3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FED482-5AAA-473E-966A-FCCCBFEC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472BD-7D41-420B-AB92-810EDFDCC7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6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D6CDEB-F869-46E4-A1AD-8D314A9C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Considerations in Preventive Therapy for Migraine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036A9-982A-4F43-9E8E-86D32F2C38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F89D8A-836E-46B3-8B6D-DB286B03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Patterns of Preventive Therapy Use:</a:t>
            </a:r>
            <a:br>
              <a:rPr lang="en-US"/>
            </a:br>
            <a:r>
              <a:rPr lang="en-US" sz="3200" i="1"/>
              <a:t>IBMS-II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8A507-F3D7-4825-A72E-883D9E6D62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921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88568A-5AE7-42E0-8BD6-06E158E0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Weighing Treatment Efficacy and Tolerability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F073D-ACD2-49F6-92D6-8E323514AB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9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202319-8C2A-4939-B2C9-9355B599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Migraine Burden in All Phases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634A5-F4F3-4ED6-AC3F-E4819EF5E4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8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701EBB-E762-46C9-B07A-3BECCFF0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Measuring Burden of Migraine Before, During, and After Migraine: MPFID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C80A3-B7B0-42BD-BDAE-F3B72FC01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8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F2165D-FA66-4F48-BFFC-36D11A4A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Burden on Everyday Activities and Physical Impairment by Migraine Phase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83D0C-D2A5-4036-B4C8-A3D7105240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85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59A642-3740-450C-95E5-1ED28DFF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Natural Subgroups of Migraine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F42C4-C070-4625-9332-D9B5FC1D5A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92DDD2-E87C-441D-A6B1-4DD317CD8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Subgroups of Migraine:</a:t>
            </a:r>
            <a:br>
              <a:rPr lang="en-US"/>
            </a:br>
            <a:r>
              <a:rPr lang="en-US" sz="3200" i="1"/>
              <a:t>Overall Results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D1849-218A-4585-AE20-E919F2939E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4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D21F42-5D84-4348-99FA-83561AFD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018AC-EB64-44C2-8707-23616B5489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21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0DE503-81CA-4D1A-87C7-3828061F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Subtype of Migraine: Likelihood of Progression to CM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9EB39-4CC7-49F1-A2DC-A34FC41360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55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23DF98-02A9-4182-B9C1-4D3CF6EA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Ahead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6169F-136A-45EB-A00B-C53D1C4D7B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56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2FDBA4-1403-4061-B8C0-631486FB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Migraine Headache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3CABB-55B4-4110-B9C3-A024113D79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16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C8E352-FBB5-4BE7-982D-FE5B71F1C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Lasmiditan for Acute Treatment of Migraine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0B170-67A5-41AF-9A0E-EA673CC696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2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963EBC-6E47-4136-9D2F-87464AE1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Lasmiditan:</a:t>
            </a:r>
            <a:br>
              <a:rPr lang="en-US"/>
            </a:br>
            <a:r>
              <a:rPr lang="en-US" sz="3200" i="1"/>
              <a:t>Phase 3 Study Results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E5E54-895A-4E5E-8BBB-F807D96856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5307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6C536F-8068-4F9D-B31C-9AB24C439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Rimegepant for Acute Treatment of Migraine: </a:t>
            </a:r>
            <a:r>
              <a:rPr lang="en-US" sz="3200" i="1"/>
              <a:t>Phase 3 Study Results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7F030-BE47-4845-B8C2-C543A71959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96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C444DC-6210-420B-8F67-DA2D1979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Ubrogepant for Acute Treatment of Migraine: </a:t>
            </a:r>
            <a:r>
              <a:rPr lang="en-US" sz="3200" i="1"/>
              <a:t>Phase 3 Study Results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30645-D7B9-4B09-AECC-7F080F2435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28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423AE0-CCC5-4782-BE89-9A731A06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CGRP-Targeting mAbs for Migraine Prevention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444D4-97E5-4D0E-B1B5-EA1235532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91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3C6618-F64C-4DD7-9D43-EE45E9BD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Rapid Onset of CGRP-Targeting mAbs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40F0E-83FB-4A72-AF6C-F18A2C3D22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03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B31181-4CCC-4D8E-B3DE-5344E2CC2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 of CGRP-Targeting mAbs in </a:t>
            </a:r>
            <a:br>
              <a:rPr lang="en-US"/>
            </a:br>
            <a:r>
              <a:rPr lang="en-US"/>
              <a:t>Difficult-to-Treat Populations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8BE495-1AE0-4AB5-B401-7367F49851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D0F954-1F0C-4544-9EB5-824F8E9C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program will include a discussion of data that were presented in abstract form. These data should be considered preliminary until published in a peer-reviewed journal.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EC573-C50A-44DA-80AE-76A202259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0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F3CC18-29F5-4E5C-8785-547D8F06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6873D-9F11-4E2D-910A-190C7727C9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70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A473DF-3892-4EC8-96E9-72274C85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Emerging Approaches for Preventive Therapy of CM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952E9-9FE9-491B-96EE-A3EB97DC0C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54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B28B42-6C7B-4586-A804-00CE085D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CM: Features and Challenges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CD155-CB9F-48CC-8EBD-8F1D4765F7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25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06AEE6-94EA-4208-AAE6-5489A45C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Fremanezumab for Prevention of CM: </a:t>
            </a:r>
            <a:br>
              <a:rPr lang="en-US"/>
            </a:br>
            <a:r>
              <a:rPr lang="en-US"/>
              <a:t>HALO CM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3A26B-6BC9-474F-9BD1-93A33BB183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5290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A675F6-C2B3-441E-985B-B5FF2B96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Reversion From CM to EM With Fremanezumab in HALO CM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A55CD-A33F-4DAC-8FA0-CC38DF7DB4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1277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47D56A-48EA-406D-9077-3A0CA1CC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Eptinezumab for Prevention of CM: PROMISE-2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8AF75-76BD-48E2-979D-E834185BF3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4055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DAEF0F-2BD2-49E4-80F0-E8ED0A45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413CD-318B-4E32-8842-E2E935CBE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66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05F15C-4D07-44FB-8844-1D956163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F29B2F-5665-42ED-888E-CEBA1F603D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89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10D882-D787-4DBA-B8AB-0D9CD00A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6B4AC-AA84-47F0-952B-32FC8C4B05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5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6DC3EF-DCED-4C5B-A21F-CFA44BCD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Stigma and Quality of Life in Patients With Frequent Migraine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0F272-71F9-4359-8D07-B2FEC3DFDB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4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D26899-DB40-4DB4-AB65-B5ADB1E0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CaMEO Study:</a:t>
            </a:r>
            <a:br>
              <a:rPr lang="en-US"/>
            </a:br>
            <a:r>
              <a:rPr lang="en-US" sz="3200" i="1"/>
              <a:t>Background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8F72C-A5F5-43BC-975D-C8D3B2B168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620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64F71C-797A-469F-B36D-37CA25FB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CaMEO Study:</a:t>
            </a:r>
            <a:br>
              <a:rPr lang="en-US"/>
            </a:br>
            <a:r>
              <a:rPr lang="en-US" sz="3200" i="1"/>
              <a:t>Patient Demographics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B9357-F3E5-4FC3-9994-D99BE7BF92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7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45C7EB-0CD6-4EAA-B7F9-1CB96822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CaMEO Study:</a:t>
            </a:r>
            <a:br>
              <a:rPr lang="en-US"/>
            </a:br>
            <a:r>
              <a:rPr lang="en-US" sz="3200" i="1"/>
              <a:t>Effect of Migraine on Life if I Didn't Have Migraine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AF55E-D1D7-4BFD-93BC-06E8651140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2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E6211B-F383-4CD7-AEF1-21E854A41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CaMEO Study:</a:t>
            </a:r>
            <a:br>
              <a:rPr lang="en-US"/>
            </a:br>
            <a:r>
              <a:rPr lang="en-US" sz="3200" i="1"/>
              <a:t>Effect of Migraine on Personal Career and Finances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FA5E2-EE7B-4F8F-9DE3-44E47E171E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3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60B495-A5BA-452C-A931-5EB98E42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CaMEO Study:</a:t>
            </a:r>
            <a:br>
              <a:rPr lang="en-US"/>
            </a:br>
            <a:r>
              <a:rPr lang="en-US" sz="3200" i="1"/>
              <a:t>Effect of Migraine on Partner's Career and Finances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62C67-5F04-4A4A-A493-B3FC1D550D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13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On-screen Show (4:3)</PresentationFormat>
  <Paragraphs>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Diagnostic and Management Challenges in Patients With Chronic Migraine</vt:lpstr>
      <vt:lpstr>PowerPoint Presentation</vt:lpstr>
      <vt:lpstr>This program will include a discussion of data that were presented in abstract form. These data should be considered preliminary until published in a peer-reviewed journal.</vt:lpstr>
      <vt:lpstr>Stigma and Quality of Life in Patients With Frequent Migraine</vt:lpstr>
      <vt:lpstr>CaMEO Study: Background</vt:lpstr>
      <vt:lpstr>CaMEO Study: Patient Demographics</vt:lpstr>
      <vt:lpstr>CaMEO Study: Effect of Migraine on Life if I Didn't Have Migraine</vt:lpstr>
      <vt:lpstr>CaMEO Study: Effect of Migraine on Personal Career and Finances</vt:lpstr>
      <vt:lpstr>CaMEO Study: Effect of Migraine on Partner's Career and Finances</vt:lpstr>
      <vt:lpstr>CaMEO Study: Effect of Migraine on Relationships</vt:lpstr>
      <vt:lpstr>Conclusions</vt:lpstr>
      <vt:lpstr>Considerations in Preventive Therapy for Migraine</vt:lpstr>
      <vt:lpstr>Patterns of Preventive Therapy Use: IBMS-II</vt:lpstr>
      <vt:lpstr>Weighing Treatment Efficacy and Tolerability</vt:lpstr>
      <vt:lpstr>Measuring Migraine Burden in All Phases</vt:lpstr>
      <vt:lpstr>Measuring Burden of Migraine Before, During, and After Migraine: MPFID</vt:lpstr>
      <vt:lpstr>Burden on Everyday Activities and Physical Impairment by Migraine Phase</vt:lpstr>
      <vt:lpstr>Identifying Natural Subgroups of Migraine</vt:lpstr>
      <vt:lpstr>Natural Subgroups of Migraine: Overall Results</vt:lpstr>
      <vt:lpstr>Natural Subtype of Migraine: Likelihood of Progression to CM</vt:lpstr>
      <vt:lpstr>Looking Ahead</vt:lpstr>
      <vt:lpstr>Migraine Headache</vt:lpstr>
      <vt:lpstr>Lasmiditan for Acute Treatment of Migraine</vt:lpstr>
      <vt:lpstr>Lasmiditan: Phase 3 Study Results</vt:lpstr>
      <vt:lpstr>Rimegepant for Acute Treatment of Migraine: Phase 3 Study Results</vt:lpstr>
      <vt:lpstr>Ubrogepant for Acute Treatment of Migraine: Phase 3 Study Results</vt:lpstr>
      <vt:lpstr>CGRP-Targeting mAbs for Migraine Prevention</vt:lpstr>
      <vt:lpstr>Early Rapid Onset of CGRP-Targeting mAbs</vt:lpstr>
      <vt:lpstr>Benefit of CGRP-Targeting mAbs in  Difficult-to-Treat Populations</vt:lpstr>
      <vt:lpstr>Conclusions</vt:lpstr>
      <vt:lpstr>Emerging Approaches for Preventive Therapy of CM</vt:lpstr>
      <vt:lpstr>CM: Features and Challenges</vt:lpstr>
      <vt:lpstr>Fremanezumab for Prevention of CM:  HALO CM</vt:lpstr>
      <vt:lpstr>Reversion From CM to EM With Fremanezumab in HALO CM</vt:lpstr>
      <vt:lpstr>Eptinezumab for Prevention of CM: PROMISE-2</vt:lpstr>
      <vt:lpstr>Conclusions</vt:lpstr>
      <vt:lpstr>Abbreviations</vt:lpstr>
      <vt:lpstr>Abbreviations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and Management Challenges in Patients With Chronic Migraine</dc:title>
  <dc:creator>Yamaguchi, Yoji</dc:creator>
  <cp:lastModifiedBy>Yamaguchi, Yoji</cp:lastModifiedBy>
  <cp:revision>1</cp:revision>
  <dcterms:created xsi:type="dcterms:W3CDTF">2018-08-21T18:55:20Z</dcterms:created>
  <dcterms:modified xsi:type="dcterms:W3CDTF">2018-08-21T18:55:20Z</dcterms:modified>
</cp:coreProperties>
</file>