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EFAFB-F5DC-4043-877E-FA9798CB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0092C-33FD-46A4-B717-BF45DF31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6CB0F-064B-4C2E-89A8-44E6224C435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716BB-E7A4-4910-9514-78FF06E2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467E2-74E7-4766-B8D8-D25303863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4226-786E-4DB7-A3C6-0054A0B3B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1EA3D2-4624-4C0A-A554-477A6139A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049FB-B3C2-466D-B4B8-C048D2638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46588-59F8-4DCE-AAD6-A60101CD0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6CB0F-064B-4C2E-89A8-44E6224C435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8362C-729C-4BC2-B712-9A36B29A4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CA06E-B816-45B8-B3BE-AC0EB0C86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A4226-786E-4DB7-A3C6-0054A0B3B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4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CFB41D-AC32-4582-A571-A7AC416B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From Timely Diagnosis </a:t>
            </a:r>
            <a:br>
              <a:rPr lang="en-US"/>
            </a:br>
            <a:r>
              <a:rPr lang="en-US"/>
              <a:t>to Improved Patient Outcomes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ABC51-1D69-44B4-9ABF-95B4C981AC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775918-66B0-43E0-8B4C-C540DD55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Is It Important to Culture?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CB7A2-CB22-4A72-9BD4-5D558D6BCA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E609BC-93B0-490E-B668-E3B1CF43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Culturing Nonsterile Sites: The Danger </a:t>
            </a:r>
            <a:br>
              <a:rPr lang="en-US"/>
            </a:br>
            <a:r>
              <a:rPr lang="en-US"/>
              <a:t>of Misattribution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1176B-71D0-4898-A2B9-C01EC4569E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95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9A1135-05A8-44B8-938D-B5F271A2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2AF80-3C7E-4D26-B83A-8292EBB883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06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4B66DE-91D0-4CC5-A8CA-A5280CE8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Specialized Tests May Need to Be Sent Out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68ADE-6FC8-4AAD-A200-341B769D2B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88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C69ACB-937E-4071-A19F-32EF4448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PCR: The Gold Standard for Sensitivity and Specificity, But…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E12D8-4EB2-4D28-BB6E-3E04ED14FB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4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9CA9CA-C268-414A-8934-CD67F5999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PCR: You See What You Look for, One Test At a Time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00E69-9CDF-473C-B91D-C75BE1AFB9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11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FA1BC7-CD5C-4673-8CC0-253859F5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We’ve Come a Long Way, Baby!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C618F-8B4D-465F-9346-C69F435DE9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8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834A6E-741C-4630-80AA-6C4A8BBDE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Syndromic Approach to Diagnosis Using </a:t>
            </a:r>
            <a:br>
              <a:rPr lang="en-US"/>
            </a:br>
            <a:r>
              <a:rPr lang="en-US"/>
              <a:t>Multiplex RDTs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77FBBA-3AEB-4E8F-8650-64630A1EF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93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7054B1-74D3-4FD6-B520-FD8C136C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Syndromic Diagnosis: The Laboratory Equivalent of the Differential 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61356-D9A9-4BF2-B1F3-52A920DAF1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568CFD-5BA0-4561-81D7-D206A0E8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Rapid Molecular Diagnostics: Entering A Brave </a:t>
            </a:r>
            <a:br>
              <a:rPr lang="en-US"/>
            </a:br>
            <a:r>
              <a:rPr lang="en-US"/>
              <a:t>New World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C8CB8-FA63-4E1D-A02F-5BB31CF8E0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1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193EB9-440F-4A72-8D6F-A6E2EC92E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D1071-F0A7-4307-99E1-210E5630D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39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3C8EE7-E3DE-4521-A80B-2007D683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Syndromic PCR Diagnosis: Single-Assay PCR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6BD89-F06F-4C88-BF80-5F82EE5961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8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1EC12D-2A08-4C3F-983B-50D3E6476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FDA-Cleared Multiplex RDTs for Meningitis/Encephalitis and Respiratory Tract Infection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0E500-3321-418F-B0C2-0A6C9CB299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89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9342D7-B392-4D77-8086-BF4525C2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Respiratory Multiplex RDTs: What’s Detectable?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627AB-FEC8-46B8-AA5F-FC9FF1B3EC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603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F0CCE8-5741-4831-BB4F-C216161D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Pneumonia Multiplex RDT Panel</a:t>
            </a:r>
            <a:br>
              <a:rPr lang="en-US"/>
            </a:br>
            <a:r>
              <a:rPr lang="en-US" sz="2800" i="1"/>
              <a:t>Sample Type: Bronchoalveolar Lavage, Sputum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9E34B-D558-4EDE-A5F1-6013C9B2C9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24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7F17DF-93D3-4E4E-8FA6-CA555348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Unyvero LRT Panel</a:t>
            </a:r>
            <a:br>
              <a:rPr lang="en-US"/>
            </a:br>
            <a:r>
              <a:rPr lang="en-US" sz="2800" i="1"/>
              <a:t>Sample Type: Bronchoalveolar Lavage, Sputum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DEA05-C7A4-43E6-876B-2FBDFA3E3E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20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A10178-86A1-483F-99B3-697DB397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Unyvero HPN Panel</a:t>
            </a:r>
            <a:br>
              <a:rPr lang="en-US"/>
            </a:br>
            <a:r>
              <a:rPr lang="en-US" sz="2800" i="1"/>
              <a:t>Sample Type: Bronchoalveolar Lavage, Sputum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FD090-ED60-4C7B-AEA8-BFE53FC8FA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27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FA1CBA-D1D0-47C3-B317-429691C6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How Does Syndromic Test and Diagnosis Work?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AF2F7-1F02-4C80-98A2-978F41A3D6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28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9F61DD-50DA-4524-B4DB-4BA5EA55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Syndromic Testing and 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1E3D4-6BED-415A-88F9-2933EDA8E3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66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8828F2-A63F-4E51-91FB-A11C331E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Studies of Respiratory Tract Infection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BC479-D16F-400E-8CCE-BBC1583C56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9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BB5D15-B8CB-47D7-BA94-BABF8DC3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Respiratory Tract Infection?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DB38B-A7C2-44A6-839C-0ABFFC8537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52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42B7DA-15A3-47BF-9084-D656DAC7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Syndromic Approach to Diagnosis </a:t>
            </a:r>
            <a:br>
              <a:rPr lang="en-US"/>
            </a:br>
            <a:r>
              <a:rPr lang="en-US"/>
              <a:t>of Infection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ED201-FEBA-4588-AE5D-21154CAC22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5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439C5E-A481-43C7-836C-79FD11D5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You Want to Know From the Clinical Microbiology Lab?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08BC2-40B0-4C3B-A8CE-B8BB093398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87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082754-81A2-4F4E-B5CB-060270C8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16-Month-Old-Boy Brought to the Pediatric Clinic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809CD-70E7-49DC-B5D4-D8E8228B8B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06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4F7077-6921-4991-B6D7-A6CF2C18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3-Month Old Girl Brought to the Emergency Department in Mid-January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92CD3-EF5F-44CE-A890-04488ACD52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41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E4A299-AFB1-45C5-96C0-A3383D23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3-Month Old Girl Brought to the Emergency Department in Mid-January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39C5D-5DE2-453A-AA53-3A3944548A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83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F8D8EE-3105-44D9-8AA3-88971CCE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Book" panose="020B0503020102020204" pitchFamily="34" charset="0"/>
              </a:rPr>
              <a:t>Polling Question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48CF1-15CD-4B2B-9F1B-B7202B2A6A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78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4C57ED-59FB-4D3C-B380-91F7D207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Syndromic Method: What We Do Not Look for Are Pathogens We Should Not Look For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12ECE-6D96-4690-B292-BB59DDC981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73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D62534-44AA-4D93-BBE7-EE5F2F021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18-Month-Old Boy Brought to the Pediatrician's Office With a 2-Day History of Symptoms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33E73-D3CC-4D8B-81BB-780E8FDB58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29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99031D-3ED8-4697-9AD5-FF5EAF7C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Book" panose="020B0503020102020204" pitchFamily="34" charset="0"/>
              </a:rPr>
              <a:t>Polling Question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C905F-5BAD-4E7F-8110-55F589D20D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31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FA7AA1-E01D-4864-8E72-372E366B5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Book" panose="020B0503020102020204" pitchFamily="34" charset="0"/>
              </a:rPr>
              <a:t>Polling Question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ABDD0-57FA-46C1-ACC2-2FD7141FB4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0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813137-B60B-4002-9AAA-D4308DA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CDC Etiology of Pneumonia in the Community Study (1/1/2010 </a:t>
            </a:r>
            <a:r>
              <a:rPr lang="en-US">
                <a:sym typeface="Symbol" panose="05050102010706020507" pitchFamily="18" charset="2"/>
              </a:rPr>
              <a:t>to 6/30/2012)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95D39-8F0E-437D-ADD6-7DF2CC4401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81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21E53F-5241-4134-8F3F-0315ECD34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Talk Semantics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86713-045F-4284-B2AE-53E0387D8A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29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4EF6DB-BD98-476C-84E1-05923540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Book" panose="020B0503020102020204" pitchFamily="34" charset="0"/>
              </a:rPr>
              <a:t>Polling Question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F5F4E-F8E4-489E-B489-07066623C2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7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48C666-CB86-409E-973E-DBA599EE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Pneumonia Multiplex RDT Panel</a:t>
            </a:r>
            <a:br>
              <a:rPr lang="en-US"/>
            </a:br>
            <a:r>
              <a:rPr lang="en-US" sz="2800" i="1"/>
              <a:t>Sample Type: Bronchoalveolar Lavage, Sputum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91B78-BCF0-4552-918E-6A4D8FF936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15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17985C-04D5-4A37-91CB-C4DB45286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19-Month-Old Nonimmunized Girl Brought </a:t>
            </a:r>
            <a:br>
              <a:rPr lang="en-US"/>
            </a:br>
            <a:r>
              <a:rPr lang="en-US"/>
              <a:t>to the Pediatric Clinic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593A2-C72A-48A9-A79A-D761C03AD0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06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AB72F3-2E61-4A58-980D-B1FD2362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19-Month-Old Nonimmunized Girl Brought </a:t>
            </a:r>
            <a:br>
              <a:rPr lang="en-US"/>
            </a:br>
            <a:r>
              <a:rPr lang="en-US"/>
              <a:t>to the Pediatric Clinic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DBFCF-69F6-4B16-804D-B9350D7BFA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2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2E8243-49F7-41C4-BB86-E04A2ED7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9EE2C-76FE-4623-8792-60A2FE128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56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E20D6C-5BDC-472F-AFF9-CD6913906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Studies of Suspected Meningitis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A9CDE-FCB3-4A80-B6D6-BB23226C0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79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595891-70B8-48FD-8ADB-AF7FD1CA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Meningitis?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EA379-D63F-4EF2-B9AE-6156DA6C17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569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A44834-073B-4CFD-BFCD-461047FF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of Managing Meningitis Among Infants </a:t>
            </a:r>
            <a:br>
              <a:rPr lang="en-US"/>
            </a:br>
            <a:r>
              <a:rPr lang="en-US"/>
              <a:t>and Children in the US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01D48-3AB6-4748-951E-79CB0034A2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8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73ADE8-2370-426E-83EF-315A03ABF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Again, What Do </a:t>
            </a:r>
            <a:r>
              <a:rPr lang="en-US" i="1"/>
              <a:t>You</a:t>
            </a:r>
            <a:r>
              <a:rPr lang="en-US"/>
              <a:t> Want to Know From the Clinical Microbiology Lab?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735D4-BE1C-4239-B1D3-924E49F853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1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3F88CB-914B-4AFE-AF04-DF2490C5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3-Week-Old, Former Full-Term Infant, Brought to the Emergency Department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3E358-6F68-4188-B0CE-765F21648B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A65E36-62AA-4F1D-95E1-9A021950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Syndromic Diagnosis?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EF9D4-3477-4C56-A07B-5BA4F75D99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25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83363B-81C2-496D-9F60-A9C72071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Clock Is Ticking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89818-E7A6-447A-9542-1CAF1752F6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459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E0B175-86EC-4206-875A-BA3972F63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Multiplex RDT</a:t>
            </a:r>
            <a:br>
              <a:rPr lang="en-US"/>
            </a:br>
            <a:r>
              <a:rPr lang="en-US" i="1"/>
              <a:t>Meningitis/Encephalitis Panel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73EF0-9C57-4390-B538-F5CC0DF14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57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395ACE-2402-4F83-8451-9E1E8DD6E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13-Year-Old Boy With Suspected Meningitis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9AD62-293A-4FF6-91FD-BEBA32A9BB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178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FE5CF5-E9E4-4BA5-A3C2-925E665AB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Meningitis/Encephalitis/Encephalopathy: Some Causes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9BA1A-799D-4FE6-8227-695442DAA9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89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64739E-A2A1-4128-B1CD-A0ADF039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Polling Question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5D409-13D6-4D6C-BAE4-EA736CBD1D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13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00B7D3-DF73-47DD-8B13-3302DE491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Encephalopathy Looks Like Encephalopathy, </a:t>
            </a:r>
            <a:br>
              <a:rPr lang="en-US"/>
            </a:br>
            <a:r>
              <a:rPr lang="en-US"/>
              <a:t>and the Clock Is Ticking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95987-EBB5-4171-AEAD-FC0565DB05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5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3AC5B2-47A2-44AB-9E76-84008DA1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Hmmm… What Do I Do Now?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8C638-8D8E-420F-9CBC-E57C4C6545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64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C998AE-BFD9-4B4B-94A9-E8DD3967F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13-Month-Old Boy Admitted for Vomiting, </a:t>
            </a:r>
            <a:br>
              <a:rPr lang="en-US"/>
            </a:br>
            <a:r>
              <a:rPr lang="en-US"/>
              <a:t>Diarrhea, and Dehydration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C2539-4F4A-4F78-9A80-7EF0BC12C0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962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30F959-AD85-482D-8C94-00BD586B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 1: Laboratory and Other Diagnostic Tests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4421B-1929-4132-8A54-8A5275715B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70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E7729E-3435-4D11-910F-CAE164FB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13-Month-Old Boy Admitted With Vomiting, </a:t>
            </a:r>
            <a:br>
              <a:rPr lang="en-US"/>
            </a:br>
            <a:r>
              <a:rPr lang="en-US"/>
              <a:t>Diarrhea, and Dehydration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D8EA6-B454-4442-868A-7AC015A724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2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A5D7DC-774F-4F8E-9304-4BD5222E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Franklin Gothic Book" panose="020B0503020102020204" pitchFamily="34" charset="0"/>
              </a:rPr>
              <a:t>Diagnostic Options</a:t>
            </a:r>
            <a:endParaRPr lang="en-US" sz="3200" b="1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54CAA-983F-4510-8AED-348DB4F931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686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0913CA-3654-45F6-BF1C-36ED275A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Polling Question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B78A1-B368-4205-B0F4-F5971B6998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29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4A5B05-A9B5-4913-A3F9-9EEDC039D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13-Month-Old Boy Admitted with Vomiting, </a:t>
            </a:r>
            <a:br>
              <a:rPr lang="en-US"/>
            </a:br>
            <a:r>
              <a:rPr lang="en-US"/>
              <a:t>Diarrhea, and Dehydration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00759-480E-4FFB-A563-D0A6D73559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742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005AD8-C12C-4F71-AC8D-F07D9BC8F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15-Day-Old Boy Brought to Urgent Care Clinic With Complaint of Fussiness in Summer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DD311-E2D3-41D1-9CC2-A4A26AFCA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02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00AD69-520C-46D2-A8F5-BB3AC3B8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15-Day-Old Boy Brought to Urgent Care Clinic With Complaint of Fussiness in Summer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3E3E4-3AEA-4892-8517-CF063F2BCB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32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8EF3AB-4125-4A04-B1E3-DC9D8D51D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15-Day-Old Boy Brought to Urgent Care Clinic With Complaint of Fussiness in Summer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948CA-24D6-4364-A3CB-20809BE23D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24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9F2E03-B0B3-48B1-A569-A4F317A9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15-Day-Old Boy Brought to Urgent Care Clinic With Complaint of Fussiness in Summer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77788-276E-43CD-A1A3-55BD6A5CB8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349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00C1D7-5A6C-4650-A2D0-ABBBE62C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Just Because You Find It…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82C4E-04C9-4283-BD28-E6615086C1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47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AADB93-EA0E-474C-8C39-B273A174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of Patients With Suspected Meningitis Guided By a Multiplex Rapid Diagnostic Test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A2BCE-647D-47E8-9A8C-930C9A34E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468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07A597-AA80-45E6-A90A-054534E9C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Limitations for Use of the Meningitis/Encephalitis Rapid Diagnostic Test Panel in Patients With Suspected Meningitis/Encephalitis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5E9E8-5D6E-4AF7-B4F7-CC1EA8966A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68AC83-AD1A-4AB7-9D61-D217E179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What's Not on the Multiplex RDT Meningitis/Encephalitis Panel?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9EACD-0265-4E1E-9FFF-7692FC959B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9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7FE9B3-C14B-4F64-8DE1-D3942C17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Franklin Gothic Book" panose="020B0503020102020204" pitchFamily="34" charset="0"/>
              </a:rPr>
              <a:t>Clinical Diagnosis</a:t>
            </a:r>
            <a:endParaRPr lang="en-US" sz="3200" b="1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EC429-9A2E-4F5D-AF2F-9006024B59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51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244E2A-63BF-42D2-A45C-37E0B2A4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Does Use of Rapid Molecular Multiplex Panel Tests Improve Outcomes?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FDC83-677D-44DC-9F4A-B7B1244751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20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2D2D86-FB7C-4E87-BC1B-141B5A081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Advantages of Multiplex RDTs Over Traditional Diagnostic Approaches: Focus on the Clinician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E48F9-C155-4E36-BCF8-85089443AC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02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D94B15-B685-4267-B870-3E2BBDF4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Advantages of Multiplex RDTs Over Traditional Diagnostic Approaches: Focus on the Laboratory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1F19F-5402-404C-B99B-3DC9945F41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09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2B9438-F8EB-49A4-A45F-A9CF09923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Advantages of Multiplex RDTs Over Traditional Diagnostic Approaches: Focus on the Patient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E2866-BB7D-4D9F-9241-C7E48243C7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509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6C56B7-41C6-419D-BDB2-0C7E3F89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Franklin Gothic Book" panose="020B0503020102020204" pitchFamily="34" charset="0"/>
              </a:rPr>
              <a:t>Polling Question</a:t>
            </a:r>
            <a:endParaRPr lang="en-US" sz="3200" b="1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8255C-C7A6-4B78-9F02-74D259B38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132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B9ABCB-44E3-4319-A750-BAE5C25E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C19E0-B9FD-472B-A7E5-58676D2D7F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74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620769-4AF2-40C2-AD98-8E42660D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Information Are We vs They Looking For?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A0810-BE11-49C4-A661-0490590B61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009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2D519F-984F-464B-A870-85453CF5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4-Year-Old Girl Brought to An Urgent Care Center With Suspected Viral Upper Respiratory Infection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C8B6E-A353-474B-8E2A-B5A9525710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362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255345-1FB0-4642-BCE5-AFEF002A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A 4-Year-Old Girl Brought to An Urgent Care Center </a:t>
            </a:r>
            <a:br>
              <a:rPr lang="en-US" sz="2900"/>
            </a:br>
            <a:r>
              <a:rPr lang="en-US" sz="2900"/>
              <a:t>With Suspected Viral Upper Respiratory Infection (cont)</a:t>
            </a:r>
            <a:endParaRPr lang="en-US" sz="2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2370D-919F-4977-88B4-77606137A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478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3F211A-ABA5-4B6D-93DF-60B4B617C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You Want to Know From the Clinical Microbiology Lab?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260C8-952D-4BA5-8865-12B0E947BE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4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9CCC53-6C36-4414-9A22-9404ABB34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Culture: The Traditional Gold Standard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F60D2-891A-44B3-83BD-8B794938B9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256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1E4652-11B7-478E-A597-BF06B3D7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Stewardship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63928-42BD-461F-87D2-C28AF9519A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84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0CDB2F-87AF-4277-85C0-A6915DAC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Antibiotic Stewardship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8510E-8E79-4280-AD79-A9C40F1444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126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1A98FE-D4F3-4EC3-BF35-76B5EF32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Franklin Gothic Book" panose="020B0503020102020204" pitchFamily="34" charset="0"/>
              </a:rPr>
              <a:t>Bridging Diagnostic and Antibiotic Stewardship</a:t>
            </a:r>
            <a:endParaRPr lang="en-US" sz="3200" b="1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5063D-32EA-4620-BD9E-F494F65AF8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054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4BC1B8-B65E-488B-8082-05578DEC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Franklin Gothic Book" panose="020B0503020102020204" pitchFamily="34" charset="0"/>
              </a:rPr>
              <a:t>Polling Question</a:t>
            </a:r>
            <a:endParaRPr lang="en-US" sz="3200" b="1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15D10-AC41-4441-BBD0-B203CD3C3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940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73D0D1-EDEA-4A14-89F2-DAE14642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Syndromic Diagnosis a Game Changer?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5807D-0EB6-4B43-BE01-03D08D8B0E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449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7EDE33-B52B-4D1C-A613-01BF2BB3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Audience Q&amp;A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700B2-02A7-4D55-BE5A-36520B40C3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706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1204DB-AC43-49D6-A193-F4807C35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60E0B-2BE2-43D6-A7C6-C2F47C7320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61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483813-5665-4817-AC4A-1207132C0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Polling Question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6D86C-DE76-42E4-BF13-9E141E4B76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17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</Words>
  <Application>Microsoft Office PowerPoint</Application>
  <PresentationFormat>Widescreen</PresentationFormat>
  <Paragraphs>85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Arial</vt:lpstr>
      <vt:lpstr>Calibri</vt:lpstr>
      <vt:lpstr>Calibri Light</vt:lpstr>
      <vt:lpstr>Franklin Gothic Book</vt:lpstr>
      <vt:lpstr>Symbol</vt:lpstr>
      <vt:lpstr>Office Theme</vt:lpstr>
      <vt:lpstr>Moving From Timely Diagnosis  to Improved Patient Outcomes</vt:lpstr>
      <vt:lpstr>AGENDA</vt:lpstr>
      <vt:lpstr>The Syndromic Approach to Diagnosis  of Infection</vt:lpstr>
      <vt:lpstr>Let’s Talk Semantics</vt:lpstr>
      <vt:lpstr>Why Syndromic Diagnosis?</vt:lpstr>
      <vt:lpstr>Diagnostic Options</vt:lpstr>
      <vt:lpstr>Clinical Diagnosis</vt:lpstr>
      <vt:lpstr>Culture: The Traditional Gold Standard</vt:lpstr>
      <vt:lpstr>Polling Question</vt:lpstr>
      <vt:lpstr>When Is It Important to Culture?</vt:lpstr>
      <vt:lpstr>Culturing Nonsterile Sites: The Danger  of Misattribution</vt:lpstr>
      <vt:lpstr>Serology</vt:lpstr>
      <vt:lpstr>Specialized Tests May Need to Be Sent Out</vt:lpstr>
      <vt:lpstr>PCR: The Gold Standard for Sensitivity and Specificity, But…</vt:lpstr>
      <vt:lpstr>PCR: You See What You Look for, One Test At a Time</vt:lpstr>
      <vt:lpstr>We’ve Come a Long Way, Baby!</vt:lpstr>
      <vt:lpstr>Syndromic Approach to Diagnosis Using  Multiplex RDTs</vt:lpstr>
      <vt:lpstr>Syndromic Diagnosis: The Laboratory Equivalent of the Differential Diagnosis</vt:lpstr>
      <vt:lpstr>Rapid Molecular Diagnostics: Entering A Brave  New World </vt:lpstr>
      <vt:lpstr>Syndromic PCR Diagnosis: Single-Assay PCR</vt:lpstr>
      <vt:lpstr>FDA-Cleared Multiplex RDTs for Meningitis/Encephalitis and Respiratory Tract Infection</vt:lpstr>
      <vt:lpstr>Respiratory Multiplex RDTs: What’s Detectable?</vt:lpstr>
      <vt:lpstr>Pneumonia Multiplex RDT Panel Sample Type: Bronchoalveolar Lavage, Sputum</vt:lpstr>
      <vt:lpstr>Unyvero LRT Panel Sample Type: Bronchoalveolar Lavage, Sputum</vt:lpstr>
      <vt:lpstr>Unyvero HPN Panel Sample Type: Bronchoalveolar Lavage, Sputum</vt:lpstr>
      <vt:lpstr>How Does Syndromic Test and Diagnosis Work?</vt:lpstr>
      <vt:lpstr>Syndromic Testing and Diagnosis</vt:lpstr>
      <vt:lpstr>Case Studies of Respiratory Tract Infection</vt:lpstr>
      <vt:lpstr>Why Respiratory Tract Infection?</vt:lpstr>
      <vt:lpstr>What Do You Want to Know From the Clinical Microbiology Lab?</vt:lpstr>
      <vt:lpstr>A 16-Month-Old-Boy Brought to the Pediatric Clinic</vt:lpstr>
      <vt:lpstr>A 3-Month Old Girl Brought to the Emergency Department in Mid-January</vt:lpstr>
      <vt:lpstr>A 3-Month Old Girl Brought to the Emergency Department in Mid-January (cont)</vt:lpstr>
      <vt:lpstr>Polling Question</vt:lpstr>
      <vt:lpstr>Syndromic Method: What We Do Not Look for Are Pathogens We Should Not Look For </vt:lpstr>
      <vt:lpstr>An 18-Month-Old Boy Brought to the Pediatrician's Office With a 2-Day History of Symptoms</vt:lpstr>
      <vt:lpstr>Polling Question</vt:lpstr>
      <vt:lpstr>Polling Question</vt:lpstr>
      <vt:lpstr>CDC Etiology of Pneumonia in the Community Study (1/1/2010 to 6/30/2012)</vt:lpstr>
      <vt:lpstr>Polling Question</vt:lpstr>
      <vt:lpstr>Pneumonia Multiplex RDT Panel Sample Type: Bronchoalveolar Lavage, Sputum</vt:lpstr>
      <vt:lpstr>A 19-Month-Old Nonimmunized Girl Brought  to the Pediatric Clinic</vt:lpstr>
      <vt:lpstr>A 19-Month-Old Nonimmunized Girl Brought  to the Pediatric Clinic (cont)</vt:lpstr>
      <vt:lpstr>Lessons Learned</vt:lpstr>
      <vt:lpstr>Case Studies of Suspected Meningitis</vt:lpstr>
      <vt:lpstr>Why Meningitis?</vt:lpstr>
      <vt:lpstr>Cost of Managing Meningitis Among Infants  and Children in the US</vt:lpstr>
      <vt:lpstr>Again, What Do You Want to Know From the Clinical Microbiology Lab?</vt:lpstr>
      <vt:lpstr>A 3-Week-Old, Former Full-Term Infant, Brought to the Emergency Department</vt:lpstr>
      <vt:lpstr>The Clock Is Ticking</vt:lpstr>
      <vt:lpstr>A Multiplex RDT Meningitis/Encephalitis Panel</vt:lpstr>
      <vt:lpstr>A 13-Year-Old Boy With Suspected Meningitis</vt:lpstr>
      <vt:lpstr>Meningitis/Encephalitis/Encephalopathy: Some Causes</vt:lpstr>
      <vt:lpstr>Polling Question</vt:lpstr>
      <vt:lpstr>Encephalopathy Looks Like Encephalopathy,  and the Clock Is Ticking</vt:lpstr>
      <vt:lpstr>Hmmm… What Do I Do Now?</vt:lpstr>
      <vt:lpstr>13-Month-Old Boy Admitted for Vomiting,  Diarrhea, and Dehydration </vt:lpstr>
      <vt:lpstr>Day 1: Laboratory and Other Diagnostic Tests</vt:lpstr>
      <vt:lpstr>13-Month-Old Boy Admitted With Vomiting,  Diarrhea, and Dehydration (cont)</vt:lpstr>
      <vt:lpstr>Polling Question</vt:lpstr>
      <vt:lpstr>13-Month-Old Boy Admitted with Vomiting,  Diarrhea, and Dehydration (cont)</vt:lpstr>
      <vt:lpstr>15-Day-Old Boy Brought to Urgent Care Clinic With Complaint of Fussiness in Summer </vt:lpstr>
      <vt:lpstr>15-Day-Old Boy Brought to Urgent Care Clinic With Complaint of Fussiness in Summer (cont)</vt:lpstr>
      <vt:lpstr>15-Day-Old Boy Brought to Urgent Care Clinic With Complaint of Fussiness in Summer (cont)</vt:lpstr>
      <vt:lpstr>15-Day-Old Boy Brought to Urgent Care Clinic With Complaint of Fussiness in Summer (cont)</vt:lpstr>
      <vt:lpstr>Just Because You Find It…</vt:lpstr>
      <vt:lpstr>Management of Patients With Suspected Meningitis Guided By a Multiplex Rapid Diagnostic Test</vt:lpstr>
      <vt:lpstr>Limitations for Use of the Meningitis/Encephalitis Rapid Diagnostic Test Panel in Patients With Suspected Meningitis/Encephalitis</vt:lpstr>
      <vt:lpstr>What's Not on the Multiplex RDT Meningitis/Encephalitis Panel?</vt:lpstr>
      <vt:lpstr>Does Use of Rapid Molecular Multiplex Panel Tests Improve Outcomes?</vt:lpstr>
      <vt:lpstr>Advantages of Multiplex RDTs Over Traditional Diagnostic Approaches: Focus on the Clinician</vt:lpstr>
      <vt:lpstr>Advantages of Multiplex RDTs Over Traditional Diagnostic Approaches: Focus on the Laboratory</vt:lpstr>
      <vt:lpstr>Advantages of Multiplex RDTs Over Traditional Diagnostic Approaches: Focus on the Patient</vt:lpstr>
      <vt:lpstr>Polling Question</vt:lpstr>
      <vt:lpstr>PowerPoint Presentation</vt:lpstr>
      <vt:lpstr>What Information Are We vs They Looking For?</vt:lpstr>
      <vt:lpstr>A 4-Year-Old Girl Brought to An Urgent Care Center With Suspected Viral Upper Respiratory Infection</vt:lpstr>
      <vt:lpstr>A 4-Year-Old Girl Brought to An Urgent Care Center  With Suspected Viral Upper Respiratory Infection (cont)</vt:lpstr>
      <vt:lpstr>What Do You Want to Know From the Clinical Microbiology Lab?</vt:lpstr>
      <vt:lpstr>Diagnostic Stewardship</vt:lpstr>
      <vt:lpstr>Antibiotic Stewardship</vt:lpstr>
      <vt:lpstr>Bridging Diagnostic and Antibiotic Stewardship</vt:lpstr>
      <vt:lpstr>Polling Question</vt:lpstr>
      <vt:lpstr>Is Syndromic Diagnosis a Game Changer?</vt:lpstr>
      <vt:lpstr>Audience Q&amp;A</vt:lpstr>
      <vt:lpstr>Abbreviations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From Timely Diagnosis  to Improved Patient Outcomes</dc:title>
  <dc:creator>Stephanie Smith</dc:creator>
  <cp:lastModifiedBy>Stephanie Smith</cp:lastModifiedBy>
  <cp:revision>1</cp:revision>
  <dcterms:created xsi:type="dcterms:W3CDTF">2019-11-18T15:04:24Z</dcterms:created>
  <dcterms:modified xsi:type="dcterms:W3CDTF">2019-11-18T15:04:24Z</dcterms:modified>
</cp:coreProperties>
</file>