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4C6C-AE7C-4067-A7C7-9676B26E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8412F-67F3-4FEF-B777-FE462B92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4607-29D0-421B-84D1-7528BE1CF65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1DFBC-B75B-4A86-A40D-E87D2BA3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9E5AB-6652-44A5-95A1-54EBBEBF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B74E-18BD-49B3-A6C3-4681A7787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9B9AE-511E-48D1-8CC3-A29152AE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1D176-D23A-4F7B-B58F-98F8F2C61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778C-72A3-452C-87A4-DF738FD99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F4607-29D0-421B-84D1-7528BE1CF65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5F13-0717-4EE7-977E-2FE112C33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2D5D7-806D-4471-ABC7-44CD7BCF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B74E-18BD-49B3-A6C3-4681A7787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5C1C5-DE02-407C-AEF6-981E692F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49AFA-2D1A-4446-B1E2-82BDBD159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3B679E-2159-461B-8EB5-692CC9E6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Treatment Course for a Patient With DME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34022-4D8A-4D14-9623-394A4CAB4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1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1A9CF-5472-4E2A-ACE4-9CAEA15D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 on Treatment Lapses in DME/DR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1BA4E-2A5E-4809-B11A-DAA4EC412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9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4821D-CAFD-4BAC-AFB5-611CDB22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Extending Anti-VEGF Durability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118A2-3856-46D4-A878-8C9889C5C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E5FC6-C531-4D87-9BD6-F4CDEBA9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Extending Anti-VEGF Durability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74097-9A42-4FEC-8868-1E8C56919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817025-DA5F-4B99-9D76-4F7E52ED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PDS Sustained Delivery Device*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F05DF-4AB0-46AC-97BC-B24B2E1DB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7206C-0235-4F9C-B090-1F2F5805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Ladder: Phase 2 Trial of PDS vs Monthly </a:t>
            </a:r>
            <a:br>
              <a:rPr lang="en-US" sz="40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</a:br>
            <a:r>
              <a:rPr lang="en-US" sz="40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Intravitreal Ranibizumab</a:t>
            </a:r>
            <a:endParaRPr lang="en-US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D52E6-7D3B-44F0-A33B-1D8D46446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40D4ED-79B0-4B2E-B12A-50458B91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Ladder: Median Time to First PDS Refill</a:t>
            </a:r>
            <a:endParaRPr lang="en-US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48684-587E-4A53-BF1E-E3E6DCED2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8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C41D92-F13B-41BE-BC31-40EBDDF8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Ladder: Visual and Anatomical Results</a:t>
            </a:r>
            <a:endParaRPr lang="en-US" i="1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0FAD3-D399-467A-9990-E43928610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7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577C7B-269B-4B12-BC82-22A01D09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Archway: Phase 3 RCT of PDS Every 24 Weeks for nAMD</a:t>
            </a:r>
            <a:endParaRPr lang="en-US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209B6-494F-4E22-B499-C9F02138B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8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3901D8-14B8-4C17-9564-4E768782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Archway: Visual and Anatomical Outcomes Through </a:t>
            </a:r>
            <a:br>
              <a:rPr lang="en-GB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</a:br>
            <a:r>
              <a:rPr lang="en-GB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72 Weeks</a:t>
            </a:r>
            <a:endParaRPr lang="en-US" i="1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C8C42-97C5-4187-B9D7-DDA4500EC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4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CFB319-7DF4-409E-8851-A457E585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B4BAA-B97A-4E05-8C53-058130440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DA5C20-185C-466E-8620-0BE955A7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Ranibizumab Concentrations Over Refill Interval With PDS 100 mg/mL Every 24 Weeks</a:t>
            </a:r>
            <a:endParaRPr lang="en-US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2C93C-F04D-4AE1-B713-6A83567DC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4C7B5-439E-420C-9DD1-AD0293BB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Archway: Supplemental Treatments in PDS Arm</a:t>
            </a:r>
            <a:endParaRPr lang="en-US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29515-7DDD-46E8-9812-A0B6C2428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DDE3B9-DABD-478D-871A-EDD2FAA3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Archway: PDS Preference Questionnaire</a:t>
            </a:r>
            <a:endParaRPr lang="en-US" i="1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D74C9-5038-4B37-B56D-342073D03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02BDA0-0465-4A6F-B088-ED99960C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17209-42A5-4E49-B89C-DB8048450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E35D6C-360F-4652-A23D-2FB6985D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AF1AC-C16A-4FDA-BB89-22D3DE41E4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34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14AFC7-1BD5-415D-8452-9BD103BD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D6DA0-A0A8-4A0D-96F8-8C875A88A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3F37A4-6CC6-4B50-8C0A-7B545987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9D28E-1967-4459-9F9B-C8F4F55A7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5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B78D3B-4FC8-43DC-A60E-3EA06BA6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9A3CB-6BE4-4E38-A3E7-CFA435E2B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8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FB0C6-EE96-4FC0-AE83-67561923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0C6B9-1482-4D6F-ADCB-C94AFB279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0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D3A80-90B8-4C17-9F11-EB723AAB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Archway: Ocular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3EDB9-9917-47EA-93E5-536254A610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4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A13E3E-8B22-4560-B4AD-1593E20A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Anti-VEGF-A Injections for nAMD and DME/DR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E947D-B4CC-4E07-9F07-AB0ED3BCE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17C33-B5BD-4118-BB6B-564B041F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Ongoing and Upcoming Clinical Trials of PDS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E87A3-FB80-4226-A664-4ECAF3B8F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E7A4CD-1E75-4B84-9494-CD4649D5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Video: PDS Insertion in the 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D9C9C-1113-4649-8CA0-9FFE4D893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9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D2249E-B834-4BA3-BE54-8E7CCBF9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PDS Surgical Implantation: Step by Step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99FF7-D71F-4D52-9FFF-84A5966BA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7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80784-B774-44F1-9407-A5C1EC68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PDS Surgical Implantation: Step by Step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18346-6F61-4250-9D66-13BF02E3F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1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3A289C-DB0C-4EF0-AC84-47B10FB4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PDS Surgical Implantation: Step by Step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5EFB9-D89D-4865-91F2-4F7991F53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27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645ED3-55DA-447B-866E-78B5675D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PDS Safety and Implant Dislocation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D9335-2C0C-4761-8A1C-8E09DFDFB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E362D-1E78-4FAE-9777-1E702AC1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Video: Office-Based PDS Refill Procedure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936F3-4886-4798-895E-18895C4E9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B313CA-57B5-4EB3-8785-BD6C992E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Office-Based PDS Refill Procedure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7CD12-2D76-43B6-94FD-7A19AE895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1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D687A1-36C5-494D-89FD-0B2E961E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PDS in Clinical Practice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BE912-FF15-4E27-88AF-4BCD55EFC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0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B6236E-DA46-4BBC-9D93-3FADF58D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Therapy: RGX-314*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D9380-82F4-4913-B288-7C834774E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3790DB-9CBA-405D-B523-95F29000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Analysis of Patients With Treatment-Naive nAMD (49,485 Eyes) Treated With Anti-VEGF Monotherapy in Year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E78A5-92D6-465B-AA26-AE0CE094D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08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BF067-8D31-4954-88B8-C04553F7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RGX-314 Phase 1/2a Trial Visual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805A8-BD0E-41FB-84D3-82653F43B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2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95C4D-739E-4488-B73B-E03661E5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RGX-314 Phase 1/2a Trial Anatomical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9E8D2-7809-49A7-BACF-9A43BA930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0E0B03-FB68-4B12-873C-90BD95D8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 on Subretinal Gene Therapy Surgery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E0A1B-4B3F-43C3-A496-2F5627848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0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3D235B-4AB6-4DBF-B1B7-396F4F52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EC35E-DDA6-42AA-BE37-ADAFE2812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61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2B06A-A18C-425C-B2B1-69CDC33C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74B27-DEA1-45E9-9D89-D53843227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4CE25-9500-4A2C-8E0B-C03CBB78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in Visual Acuity vs Number of Anti-VEGF Injections in the First Year of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498CD-A344-4711-BB03-A671EFF68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7658ED-9365-49AE-81B6-44CC3B6B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CATT Follow-Up Study: 5-Year Outcomes of Anti-VEGF Treatments for nAMD</a:t>
            </a:r>
            <a:endParaRPr lang="en-US" dirty="0" err="1">
              <a:ea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0E6F8-5890-4065-925D-DC4950059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47A44-F041-4BCF-90B8-DD138994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 on Treatment Lapses in nAMD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17197-FA10-4497-8D0D-271EA86AC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3824C-3C1A-492D-8294-158C0291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Anti-VEGF Treatments for DME in Protocol T</a:t>
            </a:r>
            <a:br>
              <a:rPr lang="en-US"/>
            </a:br>
            <a:r>
              <a:rPr lang="en-US" i="1"/>
              <a:t>Mean Number of Injections Over 2 Years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A36E3-5FFB-4AFC-96C6-A74D4235A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ADCDA-39D9-4C9C-9114-2BE4429A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Treatment Course for a Patient With DME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4C1B8-BD23-4019-8568-337F667CF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9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63F32EC640F4CA39B1640B9054034" ma:contentTypeVersion="12" ma:contentTypeDescription="Create a new document." ma:contentTypeScope="" ma:versionID="d33a3d4fc6dc01666e1c6a89c6cd1056">
  <xsd:schema xmlns:xsd="http://www.w3.org/2001/XMLSchema" xmlns:xs="http://www.w3.org/2001/XMLSchema" xmlns:p="http://schemas.microsoft.com/office/2006/metadata/properties" xmlns:ns2="1b2a5b1d-c984-4491-94df-afc9417ad354" xmlns:ns3="e93acf5f-f59b-46bb-8c22-2b43a486ab2c" targetNamespace="http://schemas.microsoft.com/office/2006/metadata/properties" ma:root="true" ma:fieldsID="2177f921c62c5dcaacecd9d0d5668b7b" ns2:_="" ns3:_="">
    <xsd:import namespace="1b2a5b1d-c984-4491-94df-afc9417ad35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5b1d-c984-4491-94df-afc9417ad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5D5CB-458A-4A3A-BC6E-312BE10B0369}"/>
</file>

<file path=customXml/itemProps2.xml><?xml version="1.0" encoding="utf-8"?>
<ds:datastoreItem xmlns:ds="http://schemas.openxmlformats.org/officeDocument/2006/customXml" ds:itemID="{853D4B6A-19F9-4FC0-9D8A-7F3533CC3B55}"/>
</file>

<file path=customXml/itemProps3.xml><?xml version="1.0" encoding="utf-8"?>
<ds:datastoreItem xmlns:ds="http://schemas.openxmlformats.org/officeDocument/2006/customXml" ds:itemID="{8DA08023-58FF-42DC-A42F-D8133077197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Background: Anti-VEGF-A Injections for nAMD and DME/DR</vt:lpstr>
      <vt:lpstr>Real-World Analysis of Patients With Treatment-Naive nAMD (49,485 Eyes) Treated With Anti-VEGF Monotherapy in Year 1</vt:lpstr>
      <vt:lpstr>Change in Visual Acuity vs Number of Anti-VEGF Injections in the First Year of Treatment</vt:lpstr>
      <vt:lpstr>CATT Follow-Up Study: 5-Year Outcomes of Anti-VEGF Treatments for nAMD</vt:lpstr>
      <vt:lpstr>Literature on Treatment Lapses in nAMD</vt:lpstr>
      <vt:lpstr>Anti-VEGF Treatments for DME in Protocol T Mean Number of Injections Over 2 Years</vt:lpstr>
      <vt:lpstr>Typical Treatment Course for a Patient With DME</vt:lpstr>
      <vt:lpstr>Typical Treatment Course for a Patient With DME (cont)</vt:lpstr>
      <vt:lpstr>Literature on Treatment Lapses in DME/DR</vt:lpstr>
      <vt:lpstr>Extending Anti-VEGF Durability</vt:lpstr>
      <vt:lpstr>Extending Anti-VEGF Durability</vt:lpstr>
      <vt:lpstr>PDS Sustained Delivery Device*</vt:lpstr>
      <vt:lpstr>Ladder: Phase 2 Trial of PDS vs Monthly  Intravitreal Ranibizumab</vt:lpstr>
      <vt:lpstr>Ladder: Median Time to First PDS Refill</vt:lpstr>
      <vt:lpstr>Ladder: Visual and Anatomical Results</vt:lpstr>
      <vt:lpstr>Archway: Phase 3 RCT of PDS Every 24 Weeks for nAMD</vt:lpstr>
      <vt:lpstr>Archway: Visual and Anatomical Outcomes Through  72 Weeks</vt:lpstr>
      <vt:lpstr>Ranibizumab Concentrations Over Refill Interval With PDS 100 mg/mL Every 24 Weeks</vt:lpstr>
      <vt:lpstr>Archway: Supplemental Treatments in PDS Arm</vt:lpstr>
      <vt:lpstr>Archway: PDS Preference Questionnaire</vt:lpstr>
      <vt:lpstr>Archway: Ocular Adverse Events</vt:lpstr>
      <vt:lpstr>Archway: Ocular Adverse Events</vt:lpstr>
      <vt:lpstr>Archway: Ocular Adverse Events</vt:lpstr>
      <vt:lpstr>Archway: Ocular Adverse Events</vt:lpstr>
      <vt:lpstr>Archway: Ocular Adverse Events</vt:lpstr>
      <vt:lpstr>Archway: Ocular Adverse Events</vt:lpstr>
      <vt:lpstr>Archway: Ocular Adverse Events</vt:lpstr>
      <vt:lpstr>Ongoing and Upcoming Clinical Trials of PDS</vt:lpstr>
      <vt:lpstr>Video: PDS Insertion in the OR</vt:lpstr>
      <vt:lpstr>PDS Surgical Implantation: Step by Step</vt:lpstr>
      <vt:lpstr>PDS Surgical Implantation: Step by Step</vt:lpstr>
      <vt:lpstr>PDS Surgical Implantation: Step by Step</vt:lpstr>
      <vt:lpstr>PDS Safety and Implant Dislocation</vt:lpstr>
      <vt:lpstr>Video: Office-Based PDS Refill Procedure</vt:lpstr>
      <vt:lpstr>Office-Based PDS Refill Procedure</vt:lpstr>
      <vt:lpstr>Faculty Perspectives: PDS in Clinical Practice</vt:lpstr>
      <vt:lpstr>Gene Therapy: RGX-314*</vt:lpstr>
      <vt:lpstr>RGX-314 Phase 1/2a Trial Visual Results</vt:lpstr>
      <vt:lpstr>RGX-314 Phase 1/2a Trial Anatomical Results</vt:lpstr>
      <vt:lpstr>Faculty Perspectives on Subretinal Gene Therapy Surgery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Cedric</dc:creator>
  <cp:lastModifiedBy>Hall, Cedric</cp:lastModifiedBy>
  <cp:revision>1</cp:revision>
  <dcterms:created xsi:type="dcterms:W3CDTF">2021-10-26T20:43:51Z</dcterms:created>
  <dcterms:modified xsi:type="dcterms:W3CDTF">2021-10-26T20:43:51Z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0x010100E7C63F32EC640F4CA39B1640B9054034</vt:lpwstr>
  </property>
</Properties>
</file>