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F296-8CAC-4A75-A578-F7EBB7A0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741CF-80A4-4B5D-BE59-5FCDE775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D8BE-4FDE-4165-8F92-2B60DEED1F6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F2F57-D25F-4E59-8804-D6535F5B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9F099-0280-45B8-9C9D-1830CE0E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8ABE-30CB-4A88-B740-6FA7A793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4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35415-7FFE-4876-B90A-CD00576B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CFC33-AC50-4DE0-8260-6F5DAA7F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43DD4-FF1C-4572-9041-F83B6B16B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D8BE-4FDE-4165-8F92-2B60DEED1F6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BCD58-2018-4C1F-A3E8-F8ED7954F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A5391-05C2-446F-80C7-0FE0D2CE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F8ABE-30CB-4A88-B740-6FA7A793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9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FDDC23-78D6-435F-9BF6-8A9CE763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A293C-3F4E-40EC-9453-44405AE511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4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549A32-1E8A-4428-A7B5-C3D5DF71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Characteristics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0C1D10-317A-4EF9-AD25-F7BF2E4C4A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29C55F-3021-4333-8708-06D61AD0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ClarIDHy</a:t>
            </a:r>
            <a:br>
              <a:rPr lang="en-GB"/>
            </a:br>
            <a:r>
              <a:rPr lang="en-GB" sz="3600" i="1"/>
              <a:t>Phase 3 Ivosidenib vs Placebo</a:t>
            </a:r>
            <a:endParaRPr lang="en-US" i="1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FE472-4426-4C18-A32B-C3F0D2B7F6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0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6774DA-D073-4628-9865-ED898565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ClarIDHy</a:t>
            </a:r>
            <a:br>
              <a:rPr lang="en-GB"/>
            </a:br>
            <a:r>
              <a:rPr lang="en-GB" i="1"/>
              <a:t>Phase 3 Ivosidenib vs Placebo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E9828-0CAA-4F82-B551-E937244864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8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9E2F9C-86BB-432D-8378-396638BC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ClarIDHy</a:t>
            </a:r>
            <a:br>
              <a:rPr lang="en-GB"/>
            </a:br>
            <a:r>
              <a:rPr lang="en-GB" i="1"/>
              <a:t>Phase 3 Ivosidenib vs Placebo (cont)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B8D9F-2B15-4147-A352-1D1FB57700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59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C45FA3-6B11-4A0B-865E-2A2BE852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ClarIDHy: Phase 3 Ivosidenib vs Placebo</a:t>
            </a:r>
            <a:br>
              <a:rPr lang="en-US"/>
            </a:br>
            <a:r>
              <a:rPr lang="en-US" i="1"/>
              <a:t>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EFAB8-D198-408A-B371-392153D60F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7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B4DFE9-44F7-4075-99AB-8E42AEEE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Ivosidenib in </a:t>
            </a:r>
            <a:r>
              <a:rPr lang="en-GB" i="1"/>
              <a:t>IDH1-</a:t>
            </a:r>
            <a:r>
              <a:rPr lang="en-GB"/>
              <a:t>Mutated Cholangiocarcinoma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E4601-E00D-431F-9575-2A011855C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52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A59D4E-C0F7-4657-B07F-C959F312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Ivosidenib in </a:t>
            </a:r>
            <a:r>
              <a:rPr lang="en-GB" i="1"/>
              <a:t>IDH1-</a:t>
            </a:r>
            <a:r>
              <a:rPr lang="en-GB"/>
              <a:t>Mutated Cholangiocarcinoma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D398A-02B9-40A2-B14A-393468353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4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BC0082-5E6F-43AC-93C3-46C24737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Ivosidenib in </a:t>
            </a:r>
            <a:r>
              <a:rPr lang="en-GB" i="1"/>
              <a:t>IDH1-</a:t>
            </a:r>
            <a:r>
              <a:rPr lang="en-GB"/>
              <a:t>Mutated Cholangiocarcinoma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53284-9FAB-43BB-8533-900C07FB7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5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2F3BB5-AD05-43A4-98C9-F4846014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Ivosidenib in </a:t>
            </a:r>
            <a:r>
              <a:rPr lang="en-GB" i="1"/>
              <a:t>IDH1-</a:t>
            </a:r>
            <a:r>
              <a:rPr lang="en-GB"/>
              <a:t>Mutated Cholangiocarcinoma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25FB1-61F6-471C-B56C-0624B31AD3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43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506A8D-8B44-4628-B690-624C94D4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Genetic Testing</a:t>
            </a:r>
            <a:br>
              <a:rPr lang="en-GB"/>
            </a:br>
            <a:r>
              <a:rPr lang="en-GB" i="1"/>
              <a:t>Faculty Experience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E206A-ABFE-4B2F-990B-12F469FEB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53158A-AAE5-410A-B9B7-D13E7B9E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A527A-88CF-464A-8B1E-289B0587B9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2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572E3D-4A1F-4279-9D15-3F7FB41F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Genetic Testing</a:t>
            </a:r>
            <a:br>
              <a:rPr lang="en-GB"/>
            </a:br>
            <a:r>
              <a:rPr lang="en-GB" i="1"/>
              <a:t>Faculty Experience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DC881-1CC9-472F-BEDD-D155258097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9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1704E2-A893-4674-8438-9E964448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Genetic Testing</a:t>
            </a:r>
            <a:br>
              <a:rPr lang="en-GB"/>
            </a:br>
            <a:r>
              <a:rPr lang="en-GB" i="1"/>
              <a:t>Faculty Experience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CD0FB-3A10-460F-9F80-0EB06C493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43C67C-4FD7-4157-AE86-58563D64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D3834-8EDC-4E5A-B164-6B74FF565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6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198534-A037-42FD-AFA5-8DFCD158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6C67D-B651-41C7-8D90-9697C33D4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84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58017C-960A-4E72-96E6-E78F51A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3A9CB-E884-45A5-97F4-7253F25BEE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96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EF7F5A-77CE-421D-8B10-F54F9B13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80BAC-C5DD-4DC2-9858-035DE684E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95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7B3F85-A810-4C08-8772-D92B1A54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Treatment Considerations</a:t>
            </a:r>
            <a:br>
              <a:rPr lang="en-GB"/>
            </a:br>
            <a:r>
              <a:rPr lang="en-GB" i="1"/>
              <a:t>Faculty Experience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D2512-407D-4F37-A949-B5A0046C7D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1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A40B5E-F09E-4E77-99E9-F3F119C1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Treatment Considerations</a:t>
            </a:r>
            <a:br>
              <a:rPr lang="en-GB"/>
            </a:br>
            <a:r>
              <a:rPr lang="en-GB" i="1"/>
              <a:t>Faculty Experience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A86D4-E99F-4FE8-A0D3-E61D12C3D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82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EBDDD4-131B-4BBF-8E2E-8AFD0DA9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FIGHT-202: Phase 2 Trial </a:t>
            </a:r>
            <a:br>
              <a:rPr lang="en-GB" sz="2400"/>
            </a:br>
            <a:r>
              <a:rPr lang="en-GB" sz="2800" i="1"/>
              <a:t>Efficacy of Second-Line Pemigatinib in Patients With FGFR2 Fusions</a:t>
            </a:r>
            <a:endParaRPr lang="en-US" sz="2400" i="1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C49B8-12F9-4CC4-806A-5BAD26A310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44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02DB12-3D90-45E2-8B29-7BFC0F9E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FIGHT-202: Phase 2 Trial </a:t>
            </a:r>
            <a:br>
              <a:rPr lang="en-GB" sz="2400"/>
            </a:br>
            <a:r>
              <a:rPr lang="en-GB" sz="2800" i="1"/>
              <a:t>Efficacy of Second-Line Pemigatinib in Patients With FGFR2 Fusions</a:t>
            </a:r>
            <a:endParaRPr lang="en-US" sz="2400" i="1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5238-DC57-436E-9BA6-E4D696C16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5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867833-281A-43C7-A519-4A640877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5FABF-0744-4BBB-B97D-82CB455459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11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0FB0E7-1E8E-4737-8550-634364DB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FIGHT-202: Phase 2 Trial </a:t>
            </a:r>
            <a:br>
              <a:rPr lang="en-GB" sz="2400"/>
            </a:br>
            <a:r>
              <a:rPr lang="en-GB" sz="2800" i="1"/>
              <a:t>Efficacy of Second-Line Pemigatinib in Patients With FGFR2 Fusions</a:t>
            </a:r>
            <a:endParaRPr lang="en-US" sz="2400" i="1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455B7-E019-4832-B61F-CF44A7FFAA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47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D93DAD-7FE1-442E-9A06-D3BB8828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FIGHT-202: Phase 2 Trial </a:t>
            </a:r>
            <a:br>
              <a:rPr lang="en-GB" sz="2400"/>
            </a:br>
            <a:r>
              <a:rPr lang="en-GB" sz="2800" i="1"/>
              <a:t>Efficacy of Second-Line Pemigatinib in Patients With FGFR2 Fusions</a:t>
            </a:r>
            <a:endParaRPr lang="en-US" sz="2400" i="1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538A5-E19A-49EA-A004-099965FEBD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52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61F5FD-E587-47C6-AF1B-06CA4214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FIGHT-202</a:t>
            </a:r>
            <a:br>
              <a:rPr lang="en-GB" sz="3600"/>
            </a:br>
            <a:r>
              <a:rPr lang="en-GB" sz="3600" i="1"/>
              <a:t>Safety in All Cohorts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3196D-2168-4769-8C20-634236E5DC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16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0C9626-E454-4808-B9A5-07F08760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FIGHT-202</a:t>
            </a:r>
            <a:br>
              <a:rPr lang="en-GB" sz="3600"/>
            </a:br>
            <a:r>
              <a:rPr lang="en-GB" sz="3600" i="1"/>
              <a:t>Safety in All Cohorts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3818F-6BED-46A4-A6F5-FA4DC75598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46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7C74AA-97EC-4C19-9BFD-897B5FE5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FIGHT-202</a:t>
            </a:r>
            <a:br>
              <a:rPr lang="en-GB" sz="3600"/>
            </a:br>
            <a:r>
              <a:rPr lang="en-GB" sz="3600" i="1"/>
              <a:t>Safety in All Cohorts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2261E-F482-4A93-8803-B681288401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4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A76E7F-B7FD-43E9-8DB4-21D451EA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Phase 2 Trial of Second-Line Infigratinib </a:t>
            </a:r>
            <a:br>
              <a:rPr lang="en-GB" sz="2800"/>
            </a:br>
            <a:r>
              <a:rPr lang="en-GB" sz="3200" i="1"/>
              <a:t>Efficacy in Patients With </a:t>
            </a:r>
            <a:r>
              <a:rPr lang="en-GB" sz="3200"/>
              <a:t>FGFR2</a:t>
            </a:r>
            <a:r>
              <a:rPr lang="en-GB" sz="3200" i="1"/>
              <a:t> Fusions</a:t>
            </a:r>
            <a:endParaRPr lang="en-US" sz="2800" i="1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9EFDF-E4AB-4A2D-8C8C-72F45F6E84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47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401BD5-69D8-4A4A-9D75-337D5AA9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Phase 2 Trial of Second-Line Infigratinib </a:t>
            </a:r>
            <a:br>
              <a:rPr lang="en-GB"/>
            </a:br>
            <a:r>
              <a:rPr lang="en-GB" i="1"/>
              <a:t>Safety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4262E5-E041-41D8-B127-D6E1E154CE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39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A40A42-11D3-431D-AA02-2533C7CB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FOENIX-CCA2: Phase 2 Trial of Futibatinib</a:t>
            </a:r>
            <a:br>
              <a:rPr lang="en-GB" sz="2800"/>
            </a:br>
            <a:r>
              <a:rPr lang="en-GB" sz="3200" i="1"/>
              <a:t>Efficacy in Patients with </a:t>
            </a:r>
            <a:r>
              <a:rPr lang="en-GB" sz="3200"/>
              <a:t>FGFR2</a:t>
            </a:r>
            <a:r>
              <a:rPr lang="en-GB" sz="3200" i="1"/>
              <a:t> Fusions/Rearrangements</a:t>
            </a:r>
            <a:endParaRPr lang="en-US" sz="2800" i="1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C9BED-2964-4441-A3D2-9347866851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20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A0DE5B-B33D-4F70-9705-61365CD3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FOENIX-CCA2: Phase 2 Trial of Futibatinib</a:t>
            </a:r>
            <a:br>
              <a:rPr lang="en-GB" sz="3600"/>
            </a:br>
            <a:r>
              <a:rPr lang="en-GB" sz="3600" i="1"/>
              <a:t>Safety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06575-45A6-48B2-95F3-842475FCD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94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C737CF-87BB-460A-8D30-EB0F8714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FIDES-01: Phase 2 Trial</a:t>
            </a:r>
            <a:br>
              <a:rPr lang="en-GB"/>
            </a:br>
            <a:r>
              <a:rPr lang="en-GB" i="1"/>
              <a:t>Derazantinib in Patients With </a:t>
            </a:r>
            <a:r>
              <a:rPr lang="en-GB"/>
              <a:t>FGFR2</a:t>
            </a:r>
            <a:r>
              <a:rPr lang="en-GB" i="1"/>
              <a:t> Fusions/Rearrangements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0FDF1-9D66-4776-B2E3-021EBD10B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4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1FA2AD-4AA7-4988-BFC9-79613BE4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35255-51E3-4F93-BCB6-3DE01944D1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7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0E1CA9-1C2A-4E34-8884-9E50BDAD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FIDES-01: Phase 2 Trial</a:t>
            </a:r>
            <a:br>
              <a:rPr lang="en-GB"/>
            </a:br>
            <a:r>
              <a:rPr lang="en-GB" i="1"/>
              <a:t>Safety</a:t>
            </a:r>
            <a:endParaRPr lang="en-US" i="1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F3FCE-1A11-40C2-A7C3-94EAA59AA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89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38CA53-602B-4C4A-8089-17F4FD96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Considerations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D66B9-2F10-45B7-9B61-5040DC9FDD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292BF4-AC42-41EC-BCB7-5BE19E7B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Considerations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CFCA3-3E21-4CEA-B04A-D0D14F5F5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00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6DA439-B5CE-4CC0-AE4D-01AF4AB1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Considerations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F1BDE-B455-486C-8A3F-2C4F73C2D3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47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EFDF89-6919-4C7B-AB1B-1BF45F10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Are Several Targetable Alterations in Cholangiocarcinoma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9E4B3-4115-4EE5-9AB9-1B766CEECD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94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384D83-FB09-46DB-BE8A-EE79E7A9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ROAR: Phase 2 Trial</a:t>
            </a:r>
            <a:br>
              <a:rPr lang="en-GB"/>
            </a:br>
            <a:r>
              <a:rPr lang="en-GB" i="1"/>
              <a:t>Dabrafenib + Trametinib in </a:t>
            </a:r>
            <a:r>
              <a:rPr lang="en-GB"/>
              <a:t>BRAF</a:t>
            </a:r>
            <a:r>
              <a:rPr lang="en-GB" i="1"/>
              <a:t> V600E Biliary Cancers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A4918-4203-438D-9CFE-D7E6B1AACF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5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ED2C54-0A39-4945-A01F-7D7244D1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MyPathway</a:t>
            </a:r>
            <a:br>
              <a:rPr lang="en-GB"/>
            </a:br>
            <a:r>
              <a:rPr lang="en-GB" i="1"/>
              <a:t>Pertuzumab + Trastuzumab for HER2+ Biliary Cancer 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4FA05-75EB-4512-B853-42A0EAB34F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31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6D4182-F0CB-4870-B544-0AAA44A9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KEYNOTE-158: Phase 2 Trial</a:t>
            </a:r>
            <a:br>
              <a:rPr lang="en-GB"/>
            </a:br>
            <a:r>
              <a:rPr lang="en-GB" i="1"/>
              <a:t>Pembrolizumab in MSI-H Tumors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D2EAA-DBE6-416C-9201-5A924EED8C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63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62599B-BF70-44AF-B85A-B78D226C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Ongoing First-Line Trials with FGFR Inhibitors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C878E-27A7-4197-B5E7-D61FE98134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45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F4E071-38DF-4073-9E7C-DB93B50C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2E316-B212-4B33-AB96-BBAD61E244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5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C18F1B-E774-4CD4-BA0D-4FFE5AD5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C9E2D-3EF8-4D44-958D-21DB018E0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15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944067-CDE1-438E-9725-4542B621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74EC5-9335-49D1-B943-28D81FB297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6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5882F7-E741-4A70-BAF3-6CE35F69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E0D4F-FC5F-41DC-802F-C64E8231BE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9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E9B559-AA20-4FB0-A113-3B90F434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E2EC3-EE03-4304-BC23-C6C18A99C7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806B8D-9AC6-436D-BDF2-8C47F657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Characteristics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F2EE9-4500-4FE0-B961-E23C13608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7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6C7D01-D8B6-4929-8AA6-E1887994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Characteristics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2E54E-263B-49E5-821D-D1ED24F0FB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30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3" ma:contentTypeDescription="Create a new document." ma:contentTypeScope="" ma:versionID="ca9af21d0b8f130333e9e97d53cf83d0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b595cf36f51d1a5d2a6326ca85b4addf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2345D0-C3D9-4180-B6F7-F5460C7550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B66335-AE84-4FC2-9A63-7EEB27870FF2}">
  <ds:schemaRefs>
    <ds:schemaRef ds:uri="http://schemas.openxmlformats.org/package/2006/metadata/core-properties"/>
    <ds:schemaRef ds:uri="174144a6-14cb-4f4b-ada6-445a4558a380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e93acf5f-f59b-46bb-8c22-2b43a486ab2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E86F17-4C36-4088-83C5-37B09ED5E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144a6-14cb-4f4b-ada6-445a4558a380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48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Introduction</vt:lpstr>
      <vt:lpstr>Agenda</vt:lpstr>
      <vt:lpstr>Patient Case</vt:lpstr>
      <vt:lpstr>Patient Case</vt:lpstr>
      <vt:lpstr>Patient Case</vt:lpstr>
      <vt:lpstr>Patient Case</vt:lpstr>
      <vt:lpstr>Case Characteristics</vt:lpstr>
      <vt:lpstr>Case Characteristics</vt:lpstr>
      <vt:lpstr>Case Characteristics</vt:lpstr>
      <vt:lpstr>ClarIDHy Phase 3 Ivosidenib vs Placebo</vt:lpstr>
      <vt:lpstr>ClarIDHy Phase 3 Ivosidenib vs Placebo</vt:lpstr>
      <vt:lpstr>ClarIDHy Phase 3 Ivosidenib vs Placebo (cont)</vt:lpstr>
      <vt:lpstr>ClarIDHy: Phase 3 Ivosidenib vs Placebo Safety</vt:lpstr>
      <vt:lpstr>Using Ivosidenib in IDH1-Mutated Cholangiocarcinoma</vt:lpstr>
      <vt:lpstr>Using Ivosidenib in IDH1-Mutated Cholangiocarcinoma</vt:lpstr>
      <vt:lpstr>Using Ivosidenib in IDH1-Mutated Cholangiocarcinoma</vt:lpstr>
      <vt:lpstr>Using Ivosidenib in IDH1-Mutated Cholangiocarcinoma</vt:lpstr>
      <vt:lpstr>Genetic Testing Faculty Experience</vt:lpstr>
      <vt:lpstr>Genetic Testing Faculty Experience</vt:lpstr>
      <vt:lpstr>Genetic Testing Faculty Experience</vt:lpstr>
      <vt:lpstr>Patient Case</vt:lpstr>
      <vt:lpstr>Patient Case</vt:lpstr>
      <vt:lpstr>Patient Case</vt:lpstr>
      <vt:lpstr>Patient Case</vt:lpstr>
      <vt:lpstr>Treatment Considerations Faculty Experience</vt:lpstr>
      <vt:lpstr>Treatment Considerations Faculty Experience</vt:lpstr>
      <vt:lpstr>FIGHT-202: Phase 2 Trial  Efficacy of Second-Line Pemigatinib in Patients With FGFR2 Fusions</vt:lpstr>
      <vt:lpstr>FIGHT-202: Phase 2 Trial  Efficacy of Second-Line Pemigatinib in Patients With FGFR2 Fusions</vt:lpstr>
      <vt:lpstr>FIGHT-202: Phase 2 Trial  Efficacy of Second-Line Pemigatinib in Patients With FGFR2 Fusions</vt:lpstr>
      <vt:lpstr>FIGHT-202: Phase 2 Trial  Efficacy of Second-Line Pemigatinib in Patients With FGFR2 Fusions</vt:lpstr>
      <vt:lpstr>FIGHT-202 Safety in All Cohorts</vt:lpstr>
      <vt:lpstr>FIGHT-202 Safety in All Cohorts</vt:lpstr>
      <vt:lpstr>FIGHT-202 Safety in All Cohorts</vt:lpstr>
      <vt:lpstr>Phase 2 Trial of Second-Line Infigratinib  Efficacy in Patients With FGFR2 Fusions</vt:lpstr>
      <vt:lpstr>Phase 2 Trial of Second-Line Infigratinib  Safety</vt:lpstr>
      <vt:lpstr>FOENIX-CCA2: Phase 2 Trial of Futibatinib Efficacy in Patients with FGFR2 Fusions/Rearrangements</vt:lpstr>
      <vt:lpstr>FOENIX-CCA2: Phase 2 Trial of Futibatinib Safety</vt:lpstr>
      <vt:lpstr>FIDES-01: Phase 2 Trial Derazantinib in Patients With FGFR2 Fusions/Rearrangements</vt:lpstr>
      <vt:lpstr>FIDES-01: Phase 2 Trial Safety</vt:lpstr>
      <vt:lpstr>Treatment Considerations</vt:lpstr>
      <vt:lpstr>Treatment Considerations</vt:lpstr>
      <vt:lpstr>Treatment Considerations</vt:lpstr>
      <vt:lpstr>There Are Several Targetable Alterations in Cholangiocarcinoma</vt:lpstr>
      <vt:lpstr>ROAR: Phase 2 Trial Dabrafenib + Trametinib in BRAF V600E Biliary Cancers</vt:lpstr>
      <vt:lpstr>MyPathway Pertuzumab + Trastuzumab for HER2+ Biliary Cancer </vt:lpstr>
      <vt:lpstr>KEYNOTE-158: Phase 2 Trial Pembrolizumab in MSI-H Tumors</vt:lpstr>
      <vt:lpstr>Ongoing First-Line Trials with FGFR Inhibitors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Kari</dc:creator>
  <cp:lastModifiedBy>Black, Kari</cp:lastModifiedBy>
  <cp:revision>2</cp:revision>
  <dcterms:created xsi:type="dcterms:W3CDTF">2021-10-28T18:16:54Z</dcterms:created>
  <dcterms:modified xsi:type="dcterms:W3CDTF">2021-10-28T19:45:37Z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