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A0536-2292-463A-826D-4410B466355D}" type="datetimeFigureOut">
              <a:rPr lang="pt-PT" smtClean="0"/>
              <a:t>22/11/2021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797FD-BDFC-4BC1-8F91-3A47AC5A77E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82024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A0536-2292-463A-826D-4410B466355D}" type="datetimeFigureOut">
              <a:rPr lang="pt-PT" smtClean="0"/>
              <a:t>22/11/2021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797FD-BDFC-4BC1-8F91-3A47AC5A77E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35779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921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Factors Associated With T-Cell Subset Normalization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374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Duration of Untreated HIV Infection Influences Inflammation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894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ART Adherence Affects Inflammation</a:t>
            </a:r>
            <a:br>
              <a:rPr lang="en-US" smtClean="0"/>
            </a:br>
            <a:r>
              <a:rPr lang="en-US" smtClean="0"/>
              <a:t>US Multicenter AIDS Cohort Study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241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Triggers of Inflammation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704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VAT Directly Contributes to Inflammation-Related Conditions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88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Body Composition Changes in the History of HIV Care</a:t>
            </a:r>
            <a:endParaRPr lang="en-US" i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621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Body Composition Changes in the History of HIV Care</a:t>
            </a:r>
            <a:endParaRPr lang="en-US" i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960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Body Composition Changes in the History of HIV Care</a:t>
            </a:r>
            <a:endParaRPr lang="en-US" i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350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Crossroad Between Inflammation and Metabolism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574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Assessing Immunometabolic Disorders in the Clinic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867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Learning Objectives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537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NAFLD and NASH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315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NAFLD and NASH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7675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Overall and Comorbidity-Free Life Expectancy</a:t>
            </a:r>
            <a:br>
              <a:rPr lang="en-US" smtClean="0"/>
            </a:br>
            <a:r>
              <a:rPr lang="en-US" i="1" smtClean="0"/>
              <a:t>Kaiser Permanente Data, 2000 to 2016</a:t>
            </a:r>
            <a:endParaRPr lang="en-US" i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6259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Overall and Comorbidity-Free Life Expectancy</a:t>
            </a:r>
            <a:br>
              <a:rPr lang="en-US" smtClean="0"/>
            </a:br>
            <a:r>
              <a:rPr lang="en-US" i="1" smtClean="0"/>
              <a:t>Kaiser Permanente Data, 2000 to 2016</a:t>
            </a:r>
            <a:endParaRPr lang="en-US" i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5482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Comorbidities Are More Prevalent in PLWH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7181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Inflammation, Metabolism, and Aging in PLWH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7241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Pathways to Frailty in PLWH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9019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NAFLD With Fibrosis Is Associated With Frailty and Certain Comorbidities in PLWH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0589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NAFLD With Fibrosis is Associated With Frailty and Certain Comorbidities in PLWH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3374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Predictors of Frailty in PLWH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969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Inflammation in HIV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467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Moving From HIV Care to Primary Care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7860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Five Ms for Managing Aging PLWH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7790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Weight Gain in PLWH Is a Multifactorial Process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4815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Relative Contribution of INSTI Switch and Conventional Risk Factors for Weight Gain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2713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CDC Lifestyle Change Program: Diabetes Prevention Plan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5434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Ornish Lifestyle Medicine Program </a:t>
            </a:r>
            <a:br>
              <a:rPr lang="en-US" smtClean="0"/>
            </a:br>
            <a:r>
              <a:rPr lang="en-US" smtClean="0"/>
              <a:t>(Intensive Cardiovascular Rehabilitation)</a:t>
            </a:r>
            <a:endParaRPr lang="en-US" i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4237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Lifestyle Prescriptions: Encouraging Physical Activity in PLWH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9054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ADHOC Mindfulness-Based Research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1887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90-90-90 Paradigm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3710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Expanding the "Fourth 90" of the 90-90-90 Paradigm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482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HIV Promotes Inflammation</a:t>
            </a:r>
            <a:endParaRPr lang="en-US" i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4461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Concluding Remarks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3642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Concluding Remarks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9609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Concluding Remarks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8702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Concluding Remarks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984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HIV Promotes Inflammation</a:t>
            </a:r>
            <a:endParaRPr lang="en-US" i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970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HIV Promotes Inflammation</a:t>
            </a:r>
            <a:endParaRPr lang="en-US" i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804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HIV Promotes Inflammation</a:t>
            </a:r>
            <a:endParaRPr lang="en-US" i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08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Biomarkers of Inflammation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22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CD4:CD8 Ratio Predicts Events and Mortality in PLWH Who Achieve Viral Load Suppression With ART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683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FC0315C3EB8D4892E52D11DD044B95" ma:contentTypeVersion="12" ma:contentTypeDescription="Create a new document." ma:contentTypeScope="" ma:versionID="695149db4ea4c9770b7c8d4b54d382e2">
  <xsd:schema xmlns:xsd="http://www.w3.org/2001/XMLSchema" xmlns:xs="http://www.w3.org/2001/XMLSchema" xmlns:p="http://schemas.microsoft.com/office/2006/metadata/properties" xmlns:ns2="86fdbe78-b9b1-493f-9f6b-dd92d081a9a7" xmlns:ns3="e93acf5f-f59b-46bb-8c22-2b43a486ab2c" targetNamespace="http://schemas.microsoft.com/office/2006/metadata/properties" ma:root="true" ma:fieldsID="2d72032691c2d670da64421abd54f2ed" ns2:_="" ns3:_="">
    <xsd:import namespace="86fdbe78-b9b1-493f-9f6b-dd92d081a9a7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fdbe78-b9b1-493f-9f6b-dd92d081a9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EBC088F-27BA-4847-ADE1-DA14102F0E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fdbe78-b9b1-493f-9f6b-dd92d081a9a7"/>
    <ds:schemaRef ds:uri="e93acf5f-f59b-46bb-8c22-2b43a486ab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871296F-A307-4C78-A075-FA6AA45BCF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848D9F-598C-442E-9AB4-77E5EC372ECB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e93acf5f-f59b-46bb-8c22-2b43a486ab2c"/>
    <ds:schemaRef ds:uri="http://schemas.microsoft.com/office/2006/documentManagement/types"/>
    <ds:schemaRef ds:uri="86fdbe78-b9b1-493f-9f6b-dd92d081a9a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271</Words>
  <Application>Microsoft Office PowerPoint</Application>
  <PresentationFormat>Widescreen</PresentationFormat>
  <Paragraphs>42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Office Theme</vt:lpstr>
      <vt:lpstr>PowerPoint Presentation</vt:lpstr>
      <vt:lpstr>Learning Objectives</vt:lpstr>
      <vt:lpstr>Inflammation in HIV</vt:lpstr>
      <vt:lpstr>HIV Promotes Inflammation</vt:lpstr>
      <vt:lpstr>HIV Promotes Inflammation</vt:lpstr>
      <vt:lpstr>HIV Promotes Inflammation</vt:lpstr>
      <vt:lpstr>HIV Promotes Inflammation</vt:lpstr>
      <vt:lpstr>Biomarkers of Inflammation</vt:lpstr>
      <vt:lpstr>CD4:CD8 Ratio Predicts Events and Mortality in PLWH Who Achieve Viral Load Suppression With ART</vt:lpstr>
      <vt:lpstr>Factors Associated With T-Cell Subset Normalization</vt:lpstr>
      <vt:lpstr>Duration of Untreated HIV Infection Influences Inflammation</vt:lpstr>
      <vt:lpstr>ART Adherence Affects Inflammation US Multicenter AIDS Cohort Study</vt:lpstr>
      <vt:lpstr>Triggers of Inflammation</vt:lpstr>
      <vt:lpstr>VAT Directly Contributes to Inflammation-Related Conditions</vt:lpstr>
      <vt:lpstr>Body Composition Changes in the History of HIV Care</vt:lpstr>
      <vt:lpstr>Body Composition Changes in the History of HIV Care</vt:lpstr>
      <vt:lpstr>Body Composition Changes in the History of HIV Care</vt:lpstr>
      <vt:lpstr>The Crossroad Between Inflammation and Metabolism</vt:lpstr>
      <vt:lpstr>Assessing Immunometabolic Disorders in the Clinic</vt:lpstr>
      <vt:lpstr>NAFLD and NASH</vt:lpstr>
      <vt:lpstr>NAFLD and NASH</vt:lpstr>
      <vt:lpstr>Overall and Comorbidity-Free Life Expectancy Kaiser Permanente Data, 2000 to 2016</vt:lpstr>
      <vt:lpstr>Overall and Comorbidity-Free Life Expectancy Kaiser Permanente Data, 2000 to 2016</vt:lpstr>
      <vt:lpstr>Some Comorbidities Are More Prevalent in PLWH</vt:lpstr>
      <vt:lpstr>Inflammation, Metabolism, and Aging in PLWH</vt:lpstr>
      <vt:lpstr>Pathways to Frailty in PLWH</vt:lpstr>
      <vt:lpstr>NAFLD With Fibrosis Is Associated With Frailty and Certain Comorbidities in PLWH</vt:lpstr>
      <vt:lpstr>NAFLD With Fibrosis is Associated With Frailty and Certain Comorbidities in PLWH</vt:lpstr>
      <vt:lpstr>Predictors of Frailty in PLWH</vt:lpstr>
      <vt:lpstr>Moving From HIV Care to Primary Care</vt:lpstr>
      <vt:lpstr>The Five Ms for Managing Aging PLWH</vt:lpstr>
      <vt:lpstr>Weight Gain in PLWH Is a Multifactorial Process</vt:lpstr>
      <vt:lpstr>Relative Contribution of INSTI Switch and Conventional Risk Factors for Weight Gain</vt:lpstr>
      <vt:lpstr>CDC Lifestyle Change Program: Diabetes Prevention Plan</vt:lpstr>
      <vt:lpstr>Ornish Lifestyle Medicine Program  (Intensive Cardiovascular Rehabilitation)</vt:lpstr>
      <vt:lpstr>Lifestyle Prescriptions: Encouraging Physical Activity in PLWH</vt:lpstr>
      <vt:lpstr>ADHOC Mindfulness-Based Research</vt:lpstr>
      <vt:lpstr>The 90-90-90 Paradigm</vt:lpstr>
      <vt:lpstr>Expanding the "Fourth 90" of the 90-90-90 Paradigm</vt:lpstr>
      <vt:lpstr>Concluding Remarks</vt:lpstr>
      <vt:lpstr>Concluding Remarks</vt:lpstr>
      <vt:lpstr>Concluding Remarks</vt:lpstr>
      <vt:lpstr>Concluding Remarks</vt:lpstr>
    </vt:vector>
  </TitlesOfParts>
  <Company>WebMD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Zuccaire, Jessica</dc:creator>
  <cp:lastModifiedBy>Zuccaire, Jessica</cp:lastModifiedBy>
  <cp:revision>1</cp:revision>
  <dcterms:created xsi:type="dcterms:W3CDTF">2021-11-22T16:43:41Z</dcterms:created>
  <dcterms:modified xsi:type="dcterms:W3CDTF">2021-11-22T16:43:42Z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0x010100A0FC0315C3EB8D4892E52D11DD044B95</vt:lpwstr>
  </property>
</Properties>
</file>