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AF801-4F45-4FA0-95A1-431D8D78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313DC-BBA5-41CB-9B24-7855CBE2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5394-AF2D-4AA5-9CC1-08024F41EA2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78E58-2932-4335-A6E1-695A977A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78546-2C1A-4909-850F-E08E07A6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7A19-3104-4455-892E-11DA1FD6D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5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B0F15-57E2-486C-A8C2-9273F7D8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4BA8-1E89-45E8-B49E-F51956EBF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7FBCF-2DEB-4EC2-AF5F-7487D80C4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35394-AF2D-4AA5-9CC1-08024F41EA2C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30598-0B7E-4C92-8BF7-9C21125D9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C5509-965C-41EB-A21E-49E3A3F6D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7A19-3104-4455-892E-11DA1FD6D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F329D3-79E1-424E-AA35-2115FE1B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53D99-7168-491C-8F51-8C7C7D2775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9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3FC5C6-06E6-4939-B3D8-FBE09FD0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 vs Risk Analysis of Agents Approved</a:t>
            </a:r>
            <a:br>
              <a:rPr lang="en-US"/>
            </a:br>
            <a:r>
              <a:rPr lang="en-US"/>
              <a:t>for Bipolar Depression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E3EE8-DFD3-47B7-A218-57FBCEC4C9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EA1B3C-452D-48BA-A189-DE4C58EA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Quetiapine</a:t>
            </a:r>
            <a:br>
              <a:rPr lang="en-US"/>
            </a:br>
            <a:r>
              <a:rPr lang="en-US" i="1"/>
              <a:t>MOA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D6456-525F-48AF-A456-195215E2A5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7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07BEB9-7F62-4AC0-BEE3-9A5B30B3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</a:t>
            </a:r>
            <a:br>
              <a:rPr lang="en-US"/>
            </a:br>
            <a:r>
              <a:rPr lang="en-US" i="1"/>
              <a:t>Lurasidone, </a:t>
            </a:r>
            <a:r>
              <a:rPr lang="en-US" i="1">
                <a:solidFill>
                  <a:schemeClr val="accent6"/>
                </a:solidFill>
              </a:rPr>
              <a:t>Quetiapine, </a:t>
            </a:r>
            <a:r>
              <a:rPr lang="en-US" i="1"/>
              <a:t>Olanzapine-Fluoxetine, Cariprazine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C453D-D0C9-4415-8159-ABD5B44540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A68C61-8F8E-46F9-A1A1-B8B0E6CF3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</a:t>
            </a:r>
            <a:br>
              <a:rPr lang="en-US"/>
            </a:br>
            <a:r>
              <a:rPr lang="en-US" i="1"/>
              <a:t>Lurasidone, </a:t>
            </a:r>
            <a:r>
              <a:rPr lang="en-US" i="1">
                <a:solidFill>
                  <a:schemeClr val="accent6"/>
                </a:solidFill>
              </a:rPr>
              <a:t>Quetiapine, </a:t>
            </a:r>
            <a:r>
              <a:rPr lang="en-US" i="1"/>
              <a:t>Olanzapine-Fluoxetine, Cariprazine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A4558-0A77-45BE-A5F1-AB742A7BA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7B1AE2-43A7-429E-BA9E-0047ED98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 vs Risk Analysis of Agents Approved</a:t>
            </a:r>
            <a:br>
              <a:rPr lang="en-US"/>
            </a:br>
            <a:r>
              <a:rPr lang="en-US"/>
              <a:t>for Bipolar Depression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1A31E-F273-448C-883E-08AB06757C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6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06D2ED-79F2-4E3F-A784-8087C7EB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Olanzapine-Fluoxetine</a:t>
            </a:r>
            <a:br>
              <a:rPr lang="en-US"/>
            </a:br>
            <a:r>
              <a:rPr lang="en-US" i="1"/>
              <a:t>MOA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59C7D-DFEB-4716-96CD-12D57B218F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39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D17AE5-22E0-4FED-A6EB-FD3A36EA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</a:t>
            </a:r>
            <a:br>
              <a:rPr lang="en-US"/>
            </a:br>
            <a:r>
              <a:rPr lang="en-US" i="1"/>
              <a:t>Lurasidone, Quetiapine, </a:t>
            </a:r>
            <a:r>
              <a:rPr lang="en-US" i="1">
                <a:solidFill>
                  <a:schemeClr val="accent6"/>
                </a:solidFill>
              </a:rPr>
              <a:t>Olanzapine-Fluoxetine, </a:t>
            </a:r>
            <a:r>
              <a:rPr lang="en-US" i="1"/>
              <a:t>Cariprazine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5DB1A-3A81-42B5-BA22-96E8E2C3B9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4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FA0A86-C8F7-42ED-A579-A0C5B106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</a:t>
            </a:r>
            <a:br>
              <a:rPr lang="en-US"/>
            </a:br>
            <a:r>
              <a:rPr lang="en-US" i="1"/>
              <a:t>Lurasidone, Quetiapine, </a:t>
            </a:r>
            <a:r>
              <a:rPr lang="en-US" i="1">
                <a:solidFill>
                  <a:schemeClr val="accent6"/>
                </a:solidFill>
              </a:rPr>
              <a:t>Olanzapine-Fluoxetine, </a:t>
            </a:r>
            <a:r>
              <a:rPr lang="en-US" i="1"/>
              <a:t>Cariprazine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A8822-165D-43D8-8C16-AFABCD042B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2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75AED1-6019-4617-AFC2-F1C67B5B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 vs Risk Analysis of Agents Approved</a:t>
            </a:r>
            <a:br>
              <a:rPr lang="en-US"/>
            </a:br>
            <a:r>
              <a:rPr lang="en-US"/>
              <a:t>for Bipolar Depression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D2E17-9B5B-4A7A-964B-FC8F6D44F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69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73A142-F1BB-4D2B-833C-1AA2EE05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Cariprazine</a:t>
            </a:r>
            <a:br>
              <a:rPr lang="en-US"/>
            </a:br>
            <a:r>
              <a:rPr lang="en-US" i="1"/>
              <a:t>MOA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B86B8-FC3E-454E-B2AA-805D4BA652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4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455CBA-7EA2-4BB3-B588-97EF7CC0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Introduction/Background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CE051-CF8D-44B3-9AC6-C60A186DD5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5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BFA901-CCE7-4864-B010-9CC1B0D45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</a:t>
            </a:r>
            <a:br>
              <a:rPr lang="en-US"/>
            </a:br>
            <a:r>
              <a:rPr lang="en-US" i="1"/>
              <a:t>Lurasidone, Quetiapine, Olanzapine-Fluoxetine, </a:t>
            </a:r>
            <a:r>
              <a:rPr lang="en-US" i="1">
                <a:solidFill>
                  <a:schemeClr val="accent6"/>
                </a:solidFill>
              </a:rPr>
              <a:t>Cariprazine </a:t>
            </a:r>
            <a:endParaRPr lang="en-US" i="1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46C9AB-CC79-4713-AAB3-D1117D825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47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725085-A4EE-4DA8-B05F-C680E335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</a:t>
            </a:r>
            <a:br>
              <a:rPr lang="en-US"/>
            </a:br>
            <a:r>
              <a:rPr lang="en-US" i="1"/>
              <a:t>Lurasidone, Quetiapine, Olanzapine-Fluoxetine, </a:t>
            </a:r>
            <a:r>
              <a:rPr lang="en-US" i="1">
                <a:solidFill>
                  <a:schemeClr val="accent6"/>
                </a:solidFill>
              </a:rPr>
              <a:t>Cariprazine </a:t>
            </a:r>
            <a:endParaRPr lang="en-US" i="1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7BE94-1912-45E9-B8E1-7D0ACB127A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70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DEB35A-248C-4285-B252-0F33AF90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 vs Risk Analysis of Agents Approved</a:t>
            </a:r>
            <a:br>
              <a:rPr lang="en-US"/>
            </a:br>
            <a:r>
              <a:rPr lang="en-US"/>
              <a:t>for Bipolar Depression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F1B18-77AA-4966-B805-75B4107F8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75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4A3B89-D65C-4D4D-A76A-C2AEC9C80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Glutamatergic Pathways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9449E5-B0D9-49A9-98FF-297714E0AA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42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C72CBF-93B4-42EE-BE08-2973B38E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Lumateperone</a:t>
            </a:r>
            <a:br>
              <a:rPr lang="en-US"/>
            </a:br>
            <a:r>
              <a:rPr lang="en-US" i="1"/>
              <a:t>Mechanism of Action, Efficacy, Safety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79004-D621-4B19-86DD-E68507EEEB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46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8AC1A8-11F6-4B47-A5B3-63AA0CDF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Lumateperone (cont)</a:t>
            </a:r>
            <a:endParaRPr lang="en-US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EDBCA-0D33-41B7-9B86-740986158F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96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2FF3AD-75FC-426D-B223-7BD06267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Psilocybin in Major Depression/Bipolar Depression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E66A8-5FE6-4AE0-89A3-8EC3C6F841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70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323D58-4E85-44D1-A229-2D906128E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Ketamine in Bipolar Depression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2FAA4-A113-4B6D-B39F-A62329159C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6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E1D2D1-0CF4-4EDE-9120-481DAE7B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Intravenous Ketamine for Bipolar Depression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29971-0721-4F00-B73E-7CA7D4F40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773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6BC84A-C3F3-4580-AF06-368AF0DA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Treatments on the Horizon: NRX-101 </a:t>
            </a:r>
            <a:br>
              <a:rPr lang="en-US"/>
            </a:br>
            <a:r>
              <a:rPr lang="en-US" i="1"/>
              <a:t>(D-Cycloserine + Lurasidone)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2CE6B-A001-4B13-BFFB-080BFD3E2F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75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102D0E-160F-4D80-A890-510F6027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FDA-Approved Medications for Acute Bipolar Depression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3C5356-D6DE-4940-8262-776F850F1B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7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AB4873-1C75-4CED-8A2E-93DE57C5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Treatments on the Horizon: NRX-101 </a:t>
            </a:r>
            <a:br>
              <a:rPr lang="en-US"/>
            </a:br>
            <a:r>
              <a:rPr lang="en-US" i="1"/>
              <a:t>(D-Cycloserine + Lurasidone)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662CA-D50F-4F65-B26F-2D2B94B729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80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93F62F-F2E3-49B5-842A-00D40AC3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FDA-Approved Agents Being Investigated for Bipolar Depression</a:t>
            </a:r>
            <a:br>
              <a:rPr lang="en-US" altLang="en-US"/>
            </a:br>
            <a:r>
              <a:rPr lang="en-US" altLang="en-US" i="1"/>
              <a:t>SEP-4199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98DC5-0476-4032-B740-342659DC25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1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DF46E2-5750-4A3F-8BC2-2F112F8A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GABA-ergic Pathways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5422A-53EC-4BE8-9F33-E25E53C371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71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4654B4-ABA5-4054-9038-35240CBF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Agents Being Investigated for Bipolar Depression</a:t>
            </a:r>
            <a:br>
              <a:rPr lang="en-US" altLang="en-US"/>
            </a:br>
            <a:r>
              <a:rPr lang="en-US" altLang="en-US" i="1"/>
              <a:t>Zuranolone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1A742-2D1C-427E-A898-420B05DD87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89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4AE5C7-88C2-4437-ADF6-DFB5D84C2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FDA-Approved Agents Being Investigated for Bipolar Depression</a:t>
            </a:r>
            <a:br>
              <a:rPr lang="en-US" altLang="en-US"/>
            </a:br>
            <a:r>
              <a:rPr lang="en-US" altLang="en-US" i="1"/>
              <a:t>Adjunctive Vortioxetine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5B56-7E4E-422C-BD34-172BF4BE3E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600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B4565B-D546-416B-A760-99144D57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EE378-2578-4BE8-ABF2-CE1C43CE59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0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7CB472-4CFE-4476-8158-BA380F72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of Antidepressant Monotherapy Is Not Recommended </a:t>
            </a:r>
            <a:br>
              <a:rPr lang="en-GB"/>
            </a:br>
            <a:r>
              <a:rPr lang="en-GB"/>
              <a:t>or FDA Approved for Bipolar Depression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F54C9-18CD-400C-A99C-3EF84F928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6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5026E1-25C8-43DA-BEC6-E924F8E2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Dopaminergic Pathways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A5147-AA6C-4D68-99BC-167603E91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8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3951C6-5ECF-4970-9FD7-9998609B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Serotonergic Pathways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4EEA6-E928-4551-BB50-3780996BBE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6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B41FFD-5B21-42C0-966A-B724079B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Lurasidone</a:t>
            </a:r>
            <a:br>
              <a:rPr lang="en-US" i="1"/>
            </a:br>
            <a:r>
              <a:rPr lang="en-US" i="1"/>
              <a:t>MOA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2A8B9-0D52-4373-978D-52B4CB4215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E043D8-B6B5-460A-AEB7-0D67808F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</a:t>
            </a:r>
            <a:br>
              <a:rPr lang="en-US"/>
            </a:br>
            <a:r>
              <a:rPr lang="en-US" i="1">
                <a:solidFill>
                  <a:schemeClr val="accent6"/>
                </a:solidFill>
              </a:rPr>
              <a:t>Lurasidone, </a:t>
            </a:r>
            <a:r>
              <a:rPr lang="en-US" i="1"/>
              <a:t>Quetiapine, Olanzapine-Fluoxetine, Cariprazine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29390-03A4-42D3-A13F-0A023BF39F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8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7918F3-8BCB-44B6-8A25-5C156944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Efficacy</a:t>
            </a:r>
            <a:br>
              <a:rPr lang="en-US"/>
            </a:br>
            <a:r>
              <a:rPr lang="en-US" i="1">
                <a:solidFill>
                  <a:schemeClr val="accent6"/>
                </a:solidFill>
              </a:rPr>
              <a:t>Lurasidone, </a:t>
            </a:r>
            <a:r>
              <a:rPr lang="en-US" i="1"/>
              <a:t>Quetiapine, Olanzapine-Fluoxetine, Cariprazine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0C150-A8C1-4E4B-917B-B50D8BE236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22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9AB610B016C4597A339FDFA2AE4F5" ma:contentTypeVersion="13" ma:contentTypeDescription="Create a new document." ma:contentTypeScope="" ma:versionID="a2bd57fa5ab0240060c4e117e6071bd6">
  <xsd:schema xmlns:xsd="http://www.w3.org/2001/XMLSchema" xmlns:xs="http://www.w3.org/2001/XMLSchema" xmlns:p="http://schemas.microsoft.com/office/2006/metadata/properties" xmlns:ns2="573ca87e-e0b1-4f9d-8065-80094c0d3511" xmlns:ns3="e93acf5f-f59b-46bb-8c22-2b43a486ab2c" targetNamespace="http://schemas.microsoft.com/office/2006/metadata/properties" ma:root="true" ma:fieldsID="b0a1aa08177b30d4ef283502c39a2696" ns2:_="" ns3:_="">
    <xsd:import namespace="573ca87e-e0b1-4f9d-8065-80094c0d3511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ca87e-e0b1-4f9d-8065-80094c0d3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614DBD-DCBC-4880-B00D-501F56C992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1632AB-60DE-4A77-A4E8-41DC4B5BF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3ca87e-e0b1-4f9d-8065-80094c0d3511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8AD57A-BE95-4EAC-8A68-BA0139E9FF2F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e93acf5f-f59b-46bb-8c22-2b43a486ab2c"/>
    <ds:schemaRef ds:uri="573ca87e-e0b1-4f9d-8065-80094c0d351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Widescreen</PresentationFormat>
  <Paragraphs>33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Introduction/Background</vt:lpstr>
      <vt:lpstr>FDA-Approved Medications for Acute Bipolar Depression</vt:lpstr>
      <vt:lpstr>Use of Antidepressant Monotherapy Is Not Recommended  or FDA Approved for Bipolar Depression</vt:lpstr>
      <vt:lpstr>Dopaminergic Pathways </vt:lpstr>
      <vt:lpstr>Serotonergic Pathways</vt:lpstr>
      <vt:lpstr>Lurasidone MOA</vt:lpstr>
      <vt:lpstr>Efficacy Lurasidone, Quetiapine, Olanzapine-Fluoxetine, Cariprazine </vt:lpstr>
      <vt:lpstr>Efficacy Lurasidone, Quetiapine, Olanzapine-Fluoxetine, Cariprazine </vt:lpstr>
      <vt:lpstr>Benefit vs Risk Analysis of Agents Approved for Bipolar Depression</vt:lpstr>
      <vt:lpstr>Quetiapine MOA</vt:lpstr>
      <vt:lpstr>Efficacy Lurasidone, Quetiapine, Olanzapine-Fluoxetine, Cariprazine </vt:lpstr>
      <vt:lpstr>Efficacy Lurasidone, Quetiapine, Olanzapine-Fluoxetine, Cariprazine </vt:lpstr>
      <vt:lpstr>Benefit vs Risk Analysis of Agents Approved for Bipolar Depression</vt:lpstr>
      <vt:lpstr>Olanzapine-Fluoxetine MOA</vt:lpstr>
      <vt:lpstr>Efficacy Lurasidone, Quetiapine, Olanzapine-Fluoxetine, Cariprazine </vt:lpstr>
      <vt:lpstr>Efficacy Lurasidone, Quetiapine, Olanzapine-Fluoxetine, Cariprazine </vt:lpstr>
      <vt:lpstr>Benefit vs Risk Analysis of Agents Approved for Bipolar Depression</vt:lpstr>
      <vt:lpstr>Cariprazine MOA</vt:lpstr>
      <vt:lpstr>Efficacy Lurasidone, Quetiapine, Olanzapine-Fluoxetine, Cariprazine </vt:lpstr>
      <vt:lpstr>Efficacy Lurasidone, Quetiapine, Olanzapine-Fluoxetine, Cariprazine </vt:lpstr>
      <vt:lpstr>Benefit vs Risk Analysis of Agents Approved for Bipolar Depression</vt:lpstr>
      <vt:lpstr>Glutamatergic Pathways </vt:lpstr>
      <vt:lpstr>Lumateperone Mechanism of Action, Efficacy, Safety</vt:lpstr>
      <vt:lpstr>Lumateperone (cont)</vt:lpstr>
      <vt:lpstr>Psilocybin in Major Depression/Bipolar Depression</vt:lpstr>
      <vt:lpstr>Ketamine in Bipolar Depression</vt:lpstr>
      <vt:lpstr>Intravenous Ketamine for Bipolar Depression</vt:lpstr>
      <vt:lpstr>Treatments on the Horizon: NRX-101  (D-Cycloserine + Lurasidone)</vt:lpstr>
      <vt:lpstr>Treatments on the Horizon: NRX-101  (D-Cycloserine + Lurasidone)</vt:lpstr>
      <vt:lpstr>FDA-Approved Agents Being Investigated for Bipolar Depression SEP-4199</vt:lpstr>
      <vt:lpstr>GABA-ergic Pathways </vt:lpstr>
      <vt:lpstr>Agents Being Investigated for Bipolar Depression Zuranolone</vt:lpstr>
      <vt:lpstr>FDA-Approved Agents Being Investigated for Bipolar Depression Adjunctive Vortioxetine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Black, Kari</dc:creator>
  <cp:lastModifiedBy>Black, Kari</cp:lastModifiedBy>
  <cp:revision>2</cp:revision>
  <dcterms:created xsi:type="dcterms:W3CDTF">2022-02-04T16:15:27Z</dcterms:created>
  <dcterms:modified xsi:type="dcterms:W3CDTF">2022-02-04T17:03:19Z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0x010100E269AB610B016C4597A339FDFA2AE4F5</vt:lpwstr>
  </property>
</Properties>
</file>