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5C4D-8FF4-4A3D-B2FD-0A8E58753D27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5680-BCF2-49FD-B422-61D17FEE4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26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35C4D-8FF4-4A3D-B2FD-0A8E58753D27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F5680-BCF2-49FD-B422-61D17FEE4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7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Sacituzumab Govitecan</a:t>
            </a:r>
            <a:br>
              <a:rPr lang="en-GB" smtClean="0"/>
            </a:br>
            <a:r>
              <a:rPr lang="en-GB" sz="3100" i="1" smtClean="0"/>
              <a:t>Safety </a:t>
            </a:r>
            <a:endParaRPr lang="en-US" sz="31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47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Patient Selection for ADCs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20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Erdafitinib in Selected Patients with Advanced/Metastatic UC</a:t>
            </a:r>
            <a:br>
              <a:rPr lang="en-US" smtClean="0"/>
            </a:br>
            <a:r>
              <a:rPr lang="en-US" sz="3100" i="1" smtClean="0"/>
              <a:t>BLC2001 Phase 2 Trial: Study Design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12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Responses With Erdafitinib in Patients With </a:t>
            </a:r>
            <a:r>
              <a:rPr lang="en-US" i="1" smtClean="0"/>
              <a:t>FGFR3</a:t>
            </a:r>
            <a:r>
              <a:rPr lang="en-US" smtClean="0"/>
              <a:t> Mutation or </a:t>
            </a:r>
            <a:r>
              <a:rPr lang="en-US" i="1" smtClean="0"/>
              <a:t>FGFR2/3</a:t>
            </a:r>
            <a:r>
              <a:rPr lang="en-US" smtClean="0"/>
              <a:t> Fusion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39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cs typeface="Arial" panose="020B0604020202020204" pitchFamily="34" charset="0"/>
              </a:rPr>
              <a:t>BLC2001</a:t>
            </a:r>
            <a:r>
              <a:rPr lang="en-US" sz="3200" i="1" smtClean="0">
                <a:cs typeface="Arial" panose="020B0604020202020204" pitchFamily="34" charset="0"/>
              </a:rPr>
              <a:t/>
            </a:r>
            <a:br>
              <a:rPr lang="en-US" sz="3200" i="1" smtClean="0">
                <a:cs typeface="Arial" panose="020B0604020202020204" pitchFamily="34" charset="0"/>
              </a:rPr>
            </a:br>
            <a:r>
              <a:rPr lang="en-US" sz="3200" i="1" smtClean="0">
                <a:solidFill>
                  <a:schemeClr val="bg1"/>
                </a:solidFill>
                <a:cs typeface="Arial" panose="020B0604020202020204" pitchFamily="34" charset="0"/>
              </a:rPr>
              <a:t>Long-Term Outcomes</a:t>
            </a:r>
            <a:endParaRPr lang="en-US" sz="3200" i="1" baseline="30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03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Erdafitinib vs Chemotherapy or Pembrolizumab </a:t>
            </a:r>
            <a:br>
              <a:rPr lang="en-US" smtClean="0"/>
            </a:br>
            <a:r>
              <a:rPr lang="en-US" i="1" smtClean="0"/>
              <a:t>THOR Phase 3 Trial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79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cs typeface="Calibri" panose="020F0502020204030204" pitchFamily="34" charset="0"/>
              </a:rPr>
              <a:t>Erdafitinb</a:t>
            </a:r>
            <a:br>
              <a:rPr lang="en-US" altLang="en-US" sz="4000" smtClean="0">
                <a:cs typeface="Calibri" panose="020F0502020204030204" pitchFamily="34" charset="0"/>
              </a:rPr>
            </a:br>
            <a:r>
              <a:rPr lang="en-US" altLang="en-US" i="1" smtClean="0">
                <a:cs typeface="Calibri" panose="020F0502020204030204" pitchFamily="34" charset="0"/>
              </a:rPr>
              <a:t>BLC2001 Safety</a:t>
            </a:r>
            <a:r>
              <a:rPr lang="en-US" altLang="en-US" sz="3100" i="1" smtClean="0">
                <a:cs typeface="Calibri" panose="020F0502020204030204" pitchFamily="34" charset="0"/>
              </a:rPr>
              <a:t> </a:t>
            </a:r>
            <a:endParaRPr lang="en-US" altLang="en-US" i="1" dirty="0"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93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cs typeface="Calibri" panose="020F0502020204030204" pitchFamily="34" charset="0"/>
              </a:rPr>
              <a:t>Erdafitinb</a:t>
            </a:r>
            <a:br>
              <a:rPr lang="en-US" altLang="en-US" sz="4000" smtClean="0">
                <a:cs typeface="Calibri" panose="020F0502020204030204" pitchFamily="34" charset="0"/>
              </a:rPr>
            </a:br>
            <a:r>
              <a:rPr lang="en-US" altLang="en-US" i="1" smtClean="0">
                <a:cs typeface="Calibri" panose="020F0502020204030204" pitchFamily="34" charset="0"/>
              </a:rPr>
              <a:t>BLC2001 Safety</a:t>
            </a:r>
            <a:r>
              <a:rPr lang="en-US" altLang="en-US" sz="3100" i="1" smtClean="0">
                <a:cs typeface="Calibri" panose="020F0502020204030204" pitchFamily="34" charset="0"/>
              </a:rPr>
              <a:t> </a:t>
            </a:r>
            <a:endParaRPr lang="en-US" altLang="en-US" i="1" dirty="0"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83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Enfortumab Vedotin + Pembro in Cisplatin-Ineligible Patients</a:t>
            </a:r>
            <a:br>
              <a:rPr lang="en-US" smtClean="0"/>
            </a:br>
            <a:r>
              <a:rPr lang="en-US" sz="3100" i="1" smtClean="0"/>
              <a:t>EV-103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71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Sacituzumab Govitecan + Pembrolizumab</a:t>
            </a:r>
            <a:br>
              <a:rPr lang="en-GB" smtClean="0"/>
            </a:br>
            <a:r>
              <a:rPr lang="en-GB" sz="3200" i="1" smtClean="0"/>
              <a:t>TROPHY-U-01: Cohort 3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80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Antibody-Drug Conjugates for Urothelial Carcinoma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14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FGFR Inhibitor + Immunotherapy Combination Strategies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16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93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Enfortumab Vedotin vs Chemotherapy in Advanced/Metastatic UC</a:t>
            </a:r>
            <a:br>
              <a:rPr lang="en-US" smtClean="0"/>
            </a:br>
            <a:r>
              <a:rPr lang="en-US" sz="3100" i="1" smtClean="0"/>
              <a:t>EV-301 Phase 3: Study Design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50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Enfortumab Vedotin Improved Survival vs Chemotherapy</a:t>
            </a:r>
            <a:br>
              <a:rPr lang="en-US" smtClean="0"/>
            </a:br>
            <a:r>
              <a:rPr lang="en-US" sz="3100" i="1" smtClean="0"/>
              <a:t>EV-301 Phase 3: OS and PFS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88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Enfortumab Vedotin </a:t>
            </a:r>
            <a:br>
              <a:rPr lang="en-GB" smtClean="0"/>
            </a:br>
            <a:r>
              <a:rPr lang="en-GB" sz="3100" i="1" smtClean="0"/>
              <a:t>FDA Approval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61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Sacituzumab Govitecan in Locally Advanced/Metastatic UC</a:t>
            </a:r>
            <a:br>
              <a:rPr lang="en-GB" smtClean="0"/>
            </a:br>
            <a:r>
              <a:rPr lang="en-GB" sz="3200" i="1" smtClean="0"/>
              <a:t>TROPHY-U-01: Cohort 1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13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Sacituzumab Govitecan in Advanced/Metastatic UC</a:t>
            </a:r>
            <a:br>
              <a:rPr lang="en-GB" smtClean="0"/>
            </a:br>
            <a:r>
              <a:rPr lang="en-GB" sz="3100" i="1" smtClean="0"/>
              <a:t>TROPHY-U-01, Cohort 1: Efficacy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30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Sacituzumab Govitecan </a:t>
            </a:r>
            <a:br>
              <a:rPr lang="en-GB" smtClean="0"/>
            </a:br>
            <a:r>
              <a:rPr lang="en-GB" sz="3100" i="1" smtClean="0"/>
              <a:t>FDA Approval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94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>
                <a:cs typeface="Calibri" panose="020F0502020204030204" pitchFamily="34" charset="0"/>
              </a:rPr>
              <a:t>Enfortumab Vedotin</a:t>
            </a:r>
            <a:r>
              <a:rPr lang="en-US" altLang="en-US" smtClean="0">
                <a:cs typeface="Calibri" panose="020F0502020204030204" pitchFamily="34" charset="0"/>
              </a:rPr>
              <a:t/>
            </a:r>
            <a:br>
              <a:rPr lang="en-US" altLang="en-US" smtClean="0">
                <a:cs typeface="Calibri" panose="020F0502020204030204" pitchFamily="34" charset="0"/>
              </a:rPr>
            </a:br>
            <a:r>
              <a:rPr lang="en-US" sz="3100" i="1" smtClean="0">
                <a:cs typeface="Calibri" panose="020F0502020204030204" pitchFamily="34" charset="0"/>
              </a:rPr>
              <a:t>Safety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97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D8ACA6B475A54D83F3B6349FA9701E" ma:contentTypeVersion="13" ma:contentTypeDescription="Create a new document." ma:contentTypeScope="" ma:versionID="ca9af21d0b8f130333e9e97d53cf83d0">
  <xsd:schema xmlns:xsd="http://www.w3.org/2001/XMLSchema" xmlns:xs="http://www.w3.org/2001/XMLSchema" xmlns:p="http://schemas.microsoft.com/office/2006/metadata/properties" xmlns:ns2="174144a6-14cb-4f4b-ada6-445a4558a380" xmlns:ns3="e93acf5f-f59b-46bb-8c22-2b43a486ab2c" targetNamespace="http://schemas.microsoft.com/office/2006/metadata/properties" ma:root="true" ma:fieldsID="b595cf36f51d1a5d2a6326ca85b4addf" ns2:_="" ns3:_="">
    <xsd:import namespace="174144a6-14cb-4f4b-ada6-445a4558a380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144a6-14cb-4f4b-ada6-445a4558a3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6EF948-4D4D-4EF8-AD58-91AF36BAFD2C}"/>
</file>

<file path=customXml/itemProps2.xml><?xml version="1.0" encoding="utf-8"?>
<ds:datastoreItem xmlns:ds="http://schemas.openxmlformats.org/officeDocument/2006/customXml" ds:itemID="{6F995CAC-B486-4324-9EF2-5EF68BBB84D1}"/>
</file>

<file path=customXml/itemProps3.xml><?xml version="1.0" encoding="utf-8"?>
<ds:datastoreItem xmlns:ds="http://schemas.openxmlformats.org/officeDocument/2006/customXml" ds:itemID="{408EBE79-FB7A-47DB-AF07-005F1E05513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Widescreen</PresentationFormat>
  <Paragraphs>19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Antibody-Drug Conjugates for Urothelial Carcinoma</vt:lpstr>
      <vt:lpstr>Enfortumab Vedotin vs Chemotherapy in Advanced/Metastatic UC EV-301 Phase 3: Study Design</vt:lpstr>
      <vt:lpstr>Enfortumab Vedotin Improved Survival vs Chemotherapy EV-301 Phase 3: OS and PFS</vt:lpstr>
      <vt:lpstr>Enfortumab Vedotin  FDA Approval</vt:lpstr>
      <vt:lpstr>Sacituzumab Govitecan in Locally Advanced/Metastatic UC TROPHY-U-01: Cohort 1</vt:lpstr>
      <vt:lpstr>Sacituzumab Govitecan in Advanced/Metastatic UC TROPHY-U-01, Cohort 1: Efficacy </vt:lpstr>
      <vt:lpstr>Sacituzumab Govitecan  FDA Approval</vt:lpstr>
      <vt:lpstr>Enfortumab Vedotin Safety </vt:lpstr>
      <vt:lpstr>Sacituzumab Govitecan Safety </vt:lpstr>
      <vt:lpstr>Patient Selection for ADCs</vt:lpstr>
      <vt:lpstr>Erdafitinib in Selected Patients with Advanced/Metastatic UC BLC2001 Phase 2 Trial: Study Design</vt:lpstr>
      <vt:lpstr>Responses With Erdafitinib in Patients With FGFR3 Mutation or FGFR2/3 Fusion</vt:lpstr>
      <vt:lpstr>BLC2001 Long-Term Outcomes</vt:lpstr>
      <vt:lpstr>Erdafitinib vs Chemotherapy or Pembrolizumab  THOR Phase 3 Trial</vt:lpstr>
      <vt:lpstr>Erdafitinb BLC2001 Safety </vt:lpstr>
      <vt:lpstr>Erdafitinb BLC2001 Safety </vt:lpstr>
      <vt:lpstr>Enfortumab Vedotin + Pembro in Cisplatin-Ineligible Patients EV-103</vt:lpstr>
      <vt:lpstr>Sacituzumab Govitecan + Pembrolizumab TROPHY-U-01: Cohort 3</vt:lpstr>
      <vt:lpstr>FGFR Inhibitor + Immunotherapy Combination Strategies </vt:lpstr>
      <vt:lpstr>PowerPoint Presentation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Scuglik, Taylor</dc:creator>
  <cp:lastModifiedBy>Scuglik, Taylor</cp:lastModifiedBy>
  <cp:revision>1</cp:revision>
  <dcterms:created xsi:type="dcterms:W3CDTF">2022-03-18T16:05:47Z</dcterms:created>
  <dcterms:modified xsi:type="dcterms:W3CDTF">2022-03-18T16:05:47Z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0x010100AED8ACA6B475A54D83F3B6349FA9701E</vt:lpwstr>
  </property>
</Properties>
</file>