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525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457" r:id="rId207"/>
    <p:sldId id="458" r:id="rId208"/>
    <p:sldId id="459" r:id="rId209"/>
    <p:sldId id="460" r:id="rId210"/>
    <p:sldId id="461" r:id="rId211"/>
    <p:sldId id="462" r:id="rId212"/>
    <p:sldId id="463" r:id="rId213"/>
    <p:sldId id="464" r:id="rId214"/>
    <p:sldId id="465" r:id="rId215"/>
    <p:sldId id="466" r:id="rId216"/>
    <p:sldId id="467" r:id="rId217"/>
    <p:sldId id="468" r:id="rId218"/>
    <p:sldId id="469" r:id="rId219"/>
    <p:sldId id="470" r:id="rId220"/>
    <p:sldId id="471" r:id="rId221"/>
    <p:sldId id="472" r:id="rId222"/>
    <p:sldId id="473" r:id="rId223"/>
    <p:sldId id="474" r:id="rId224"/>
    <p:sldId id="475" r:id="rId225"/>
    <p:sldId id="476" r:id="rId226"/>
    <p:sldId id="477" r:id="rId227"/>
    <p:sldId id="478" r:id="rId228"/>
    <p:sldId id="479" r:id="rId229"/>
    <p:sldId id="480" r:id="rId230"/>
    <p:sldId id="481" r:id="rId231"/>
    <p:sldId id="482" r:id="rId232"/>
    <p:sldId id="483" r:id="rId233"/>
    <p:sldId id="484" r:id="rId234"/>
    <p:sldId id="485" r:id="rId235"/>
    <p:sldId id="486" r:id="rId236"/>
    <p:sldId id="487" r:id="rId237"/>
    <p:sldId id="488" r:id="rId238"/>
    <p:sldId id="489" r:id="rId239"/>
    <p:sldId id="490" r:id="rId240"/>
    <p:sldId id="491" r:id="rId241"/>
    <p:sldId id="492" r:id="rId242"/>
    <p:sldId id="493" r:id="rId243"/>
    <p:sldId id="494" r:id="rId244"/>
    <p:sldId id="495" r:id="rId245"/>
    <p:sldId id="496" r:id="rId246"/>
    <p:sldId id="497" r:id="rId247"/>
    <p:sldId id="498" r:id="rId248"/>
    <p:sldId id="499" r:id="rId249"/>
    <p:sldId id="500" r:id="rId250"/>
    <p:sldId id="501" r:id="rId251"/>
    <p:sldId id="502" r:id="rId252"/>
    <p:sldId id="503" r:id="rId253"/>
    <p:sldId id="504" r:id="rId254"/>
    <p:sldId id="505" r:id="rId255"/>
    <p:sldId id="506" r:id="rId256"/>
    <p:sldId id="507" r:id="rId257"/>
    <p:sldId id="508" r:id="rId258"/>
    <p:sldId id="509" r:id="rId259"/>
    <p:sldId id="510" r:id="rId260"/>
    <p:sldId id="511" r:id="rId261"/>
    <p:sldId id="512" r:id="rId262"/>
    <p:sldId id="513" r:id="rId263"/>
    <p:sldId id="514" r:id="rId264"/>
    <p:sldId id="515" r:id="rId265"/>
    <p:sldId id="516" r:id="rId266"/>
    <p:sldId id="517" r:id="rId267"/>
    <p:sldId id="518" r:id="rId268"/>
    <p:sldId id="519" r:id="rId269"/>
    <p:sldId id="520" r:id="rId270"/>
    <p:sldId id="521" r:id="rId271"/>
    <p:sldId id="522" r:id="rId272"/>
    <p:sldId id="523" r:id="rId273"/>
    <p:sldId id="524" r:id="rId2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4D2ACD-3D95-43D7-A9B4-61F11E914AA2}" v="1" dt="2023-06-12T20:28:30.0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2" y="1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63" Type="http://schemas.openxmlformats.org/officeDocument/2006/relationships/slide" Target="slides/slide58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226" Type="http://schemas.openxmlformats.org/officeDocument/2006/relationships/slide" Target="slides/slide221.xml"/><Relationship Id="rId268" Type="http://schemas.openxmlformats.org/officeDocument/2006/relationships/slide" Target="slides/slide263.xml"/><Relationship Id="rId32" Type="http://schemas.openxmlformats.org/officeDocument/2006/relationships/slide" Target="slides/slide27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1.xml"/><Relationship Id="rId181" Type="http://schemas.openxmlformats.org/officeDocument/2006/relationships/slide" Target="slides/slide176.xml"/><Relationship Id="rId237" Type="http://schemas.openxmlformats.org/officeDocument/2006/relationships/slide" Target="slides/slide232.xml"/><Relationship Id="rId258" Type="http://schemas.openxmlformats.org/officeDocument/2006/relationships/slide" Target="slides/slide253.xml"/><Relationship Id="rId279" Type="http://schemas.microsoft.com/office/2016/11/relationships/changesInfo" Target="changesInfos/changesInfo1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206" Type="http://schemas.openxmlformats.org/officeDocument/2006/relationships/slide" Target="slides/slide201.xml"/><Relationship Id="rId227" Type="http://schemas.openxmlformats.org/officeDocument/2006/relationships/slide" Target="slides/slide222.xml"/><Relationship Id="rId248" Type="http://schemas.openxmlformats.org/officeDocument/2006/relationships/slide" Target="slides/slide243.xml"/><Relationship Id="rId269" Type="http://schemas.openxmlformats.org/officeDocument/2006/relationships/slide" Target="slides/slide264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280" Type="http://schemas.microsoft.com/office/2015/10/relationships/revisionInfo" Target="revisionInfo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217" Type="http://schemas.openxmlformats.org/officeDocument/2006/relationships/slide" Target="slides/slide212.xml"/><Relationship Id="rId6" Type="http://schemas.openxmlformats.org/officeDocument/2006/relationships/slide" Target="slides/slide1.xml"/><Relationship Id="rId238" Type="http://schemas.openxmlformats.org/officeDocument/2006/relationships/slide" Target="slides/slide233.xml"/><Relationship Id="rId259" Type="http://schemas.openxmlformats.org/officeDocument/2006/relationships/slide" Target="slides/slide254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270" Type="http://schemas.openxmlformats.org/officeDocument/2006/relationships/slide" Target="slides/slide265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7" Type="http://schemas.openxmlformats.org/officeDocument/2006/relationships/slide" Target="slides/slide202.xml"/><Relationship Id="rId228" Type="http://schemas.openxmlformats.org/officeDocument/2006/relationships/slide" Target="slides/slide223.xml"/><Relationship Id="rId249" Type="http://schemas.openxmlformats.org/officeDocument/2006/relationships/slide" Target="slides/slide244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260" Type="http://schemas.openxmlformats.org/officeDocument/2006/relationships/slide" Target="slides/slide255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8" Type="http://schemas.openxmlformats.org/officeDocument/2006/relationships/slide" Target="slides/slide213.xml"/><Relationship Id="rId239" Type="http://schemas.openxmlformats.org/officeDocument/2006/relationships/slide" Target="slides/slide234.xml"/><Relationship Id="rId250" Type="http://schemas.openxmlformats.org/officeDocument/2006/relationships/slide" Target="slides/slide245.xml"/><Relationship Id="rId271" Type="http://schemas.openxmlformats.org/officeDocument/2006/relationships/slide" Target="slides/slide266.xml"/><Relationship Id="rId24" Type="http://schemas.openxmlformats.org/officeDocument/2006/relationships/slide" Target="slides/slide19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31" Type="http://schemas.openxmlformats.org/officeDocument/2006/relationships/slide" Target="slides/slide126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208" Type="http://schemas.openxmlformats.org/officeDocument/2006/relationships/slide" Target="slides/slide203.xml"/><Relationship Id="rId229" Type="http://schemas.openxmlformats.org/officeDocument/2006/relationships/slide" Target="slides/slide224.xml"/><Relationship Id="rId240" Type="http://schemas.openxmlformats.org/officeDocument/2006/relationships/slide" Target="slides/slide235.xml"/><Relationship Id="rId261" Type="http://schemas.openxmlformats.org/officeDocument/2006/relationships/slide" Target="slides/slide256.xml"/><Relationship Id="rId14" Type="http://schemas.openxmlformats.org/officeDocument/2006/relationships/slide" Target="slides/slide9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8" Type="http://schemas.openxmlformats.org/officeDocument/2006/relationships/slide" Target="slides/slide3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219" Type="http://schemas.openxmlformats.org/officeDocument/2006/relationships/slide" Target="slides/slide214.xml"/><Relationship Id="rId230" Type="http://schemas.openxmlformats.org/officeDocument/2006/relationships/slide" Target="slides/slide225.xml"/><Relationship Id="rId251" Type="http://schemas.openxmlformats.org/officeDocument/2006/relationships/slide" Target="slides/slide246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72" Type="http://schemas.openxmlformats.org/officeDocument/2006/relationships/slide" Target="slides/slide267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220" Type="http://schemas.openxmlformats.org/officeDocument/2006/relationships/slide" Target="slides/slide215.xml"/><Relationship Id="rId241" Type="http://schemas.openxmlformats.org/officeDocument/2006/relationships/slide" Target="slides/slide23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262" Type="http://schemas.openxmlformats.org/officeDocument/2006/relationships/slide" Target="slides/slide257.xml"/><Relationship Id="rId78" Type="http://schemas.openxmlformats.org/officeDocument/2006/relationships/slide" Target="slides/slide73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64" Type="http://schemas.openxmlformats.org/officeDocument/2006/relationships/slide" Target="slides/slide159.xml"/><Relationship Id="rId185" Type="http://schemas.openxmlformats.org/officeDocument/2006/relationships/slide" Target="slides/slide180.xml"/><Relationship Id="rId9" Type="http://schemas.openxmlformats.org/officeDocument/2006/relationships/slide" Target="slides/slide4.xml"/><Relationship Id="rId210" Type="http://schemas.openxmlformats.org/officeDocument/2006/relationships/slide" Target="slides/slide205.xml"/><Relationship Id="rId26" Type="http://schemas.openxmlformats.org/officeDocument/2006/relationships/slide" Target="slides/slide21.xml"/><Relationship Id="rId231" Type="http://schemas.openxmlformats.org/officeDocument/2006/relationships/slide" Target="slides/slide226.xml"/><Relationship Id="rId252" Type="http://schemas.openxmlformats.org/officeDocument/2006/relationships/slide" Target="slides/slide247.xml"/><Relationship Id="rId273" Type="http://schemas.openxmlformats.org/officeDocument/2006/relationships/slide" Target="slides/slide268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242" Type="http://schemas.openxmlformats.org/officeDocument/2006/relationships/slide" Target="slides/slide237.xml"/><Relationship Id="rId263" Type="http://schemas.openxmlformats.org/officeDocument/2006/relationships/slide" Target="slides/slide258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11" Type="http://schemas.openxmlformats.org/officeDocument/2006/relationships/slide" Target="slides/slide206.xml"/><Relationship Id="rId232" Type="http://schemas.openxmlformats.org/officeDocument/2006/relationships/slide" Target="slides/slide227.xml"/><Relationship Id="rId253" Type="http://schemas.openxmlformats.org/officeDocument/2006/relationships/slide" Target="slides/slide248.xml"/><Relationship Id="rId274" Type="http://schemas.openxmlformats.org/officeDocument/2006/relationships/slide" Target="slides/slide269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slide" Target="slides/slide192.xml"/><Relationship Id="rId201" Type="http://schemas.openxmlformats.org/officeDocument/2006/relationships/slide" Target="slides/slide196.xml"/><Relationship Id="rId222" Type="http://schemas.openxmlformats.org/officeDocument/2006/relationships/slide" Target="slides/slide217.xml"/><Relationship Id="rId243" Type="http://schemas.openxmlformats.org/officeDocument/2006/relationships/slide" Target="slides/slide238.xml"/><Relationship Id="rId264" Type="http://schemas.openxmlformats.org/officeDocument/2006/relationships/slide" Target="slides/slide259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1" Type="http://schemas.openxmlformats.org/officeDocument/2006/relationships/customXml" Target="../customXml/item1.xml"/><Relationship Id="rId212" Type="http://schemas.openxmlformats.org/officeDocument/2006/relationships/slide" Target="slides/slide207.xml"/><Relationship Id="rId233" Type="http://schemas.openxmlformats.org/officeDocument/2006/relationships/slide" Target="slides/slide228.xml"/><Relationship Id="rId254" Type="http://schemas.openxmlformats.org/officeDocument/2006/relationships/slide" Target="slides/slide249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275" Type="http://schemas.openxmlformats.org/officeDocument/2006/relationships/presProps" Target="presProps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202" Type="http://schemas.openxmlformats.org/officeDocument/2006/relationships/slide" Target="slides/slide197.xml"/><Relationship Id="rId223" Type="http://schemas.openxmlformats.org/officeDocument/2006/relationships/slide" Target="slides/slide218.xml"/><Relationship Id="rId244" Type="http://schemas.openxmlformats.org/officeDocument/2006/relationships/slide" Target="slides/slide239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265" Type="http://schemas.openxmlformats.org/officeDocument/2006/relationships/slide" Target="slides/slide260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13" Type="http://schemas.openxmlformats.org/officeDocument/2006/relationships/slide" Target="slides/slide208.xml"/><Relationship Id="rId234" Type="http://schemas.openxmlformats.org/officeDocument/2006/relationships/slide" Target="slides/slide229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55" Type="http://schemas.openxmlformats.org/officeDocument/2006/relationships/slide" Target="slides/slide250.xml"/><Relationship Id="rId276" Type="http://schemas.openxmlformats.org/officeDocument/2006/relationships/viewProps" Target="viewProps.xml"/><Relationship Id="rId40" Type="http://schemas.openxmlformats.org/officeDocument/2006/relationships/slide" Target="slides/slide35.xml"/><Relationship Id="rId115" Type="http://schemas.openxmlformats.org/officeDocument/2006/relationships/slide" Target="slides/slide110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245" Type="http://schemas.openxmlformats.org/officeDocument/2006/relationships/slide" Target="slides/slide240.xml"/><Relationship Id="rId266" Type="http://schemas.openxmlformats.org/officeDocument/2006/relationships/slide" Target="slides/slide261.xml"/><Relationship Id="rId30" Type="http://schemas.openxmlformats.org/officeDocument/2006/relationships/slide" Target="slides/slide2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189" Type="http://schemas.openxmlformats.org/officeDocument/2006/relationships/slide" Target="slides/slide184.xml"/><Relationship Id="rId3" Type="http://schemas.openxmlformats.org/officeDocument/2006/relationships/customXml" Target="../customXml/item3.xml"/><Relationship Id="rId214" Type="http://schemas.openxmlformats.org/officeDocument/2006/relationships/slide" Target="slides/slide209.xml"/><Relationship Id="rId235" Type="http://schemas.openxmlformats.org/officeDocument/2006/relationships/slide" Target="slides/slide230.xml"/><Relationship Id="rId256" Type="http://schemas.openxmlformats.org/officeDocument/2006/relationships/slide" Target="slides/slide251.xml"/><Relationship Id="rId277" Type="http://schemas.openxmlformats.org/officeDocument/2006/relationships/theme" Target="theme/theme1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179" Type="http://schemas.openxmlformats.org/officeDocument/2006/relationships/slide" Target="slides/slide174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25" Type="http://schemas.openxmlformats.org/officeDocument/2006/relationships/slide" Target="slides/slide220.xml"/><Relationship Id="rId246" Type="http://schemas.openxmlformats.org/officeDocument/2006/relationships/slide" Target="slides/slide241.xml"/><Relationship Id="rId267" Type="http://schemas.openxmlformats.org/officeDocument/2006/relationships/slide" Target="slides/slide26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94" Type="http://schemas.openxmlformats.org/officeDocument/2006/relationships/slide" Target="slides/slide89.xml"/><Relationship Id="rId148" Type="http://schemas.openxmlformats.org/officeDocument/2006/relationships/slide" Target="slides/slide143.xml"/><Relationship Id="rId169" Type="http://schemas.openxmlformats.org/officeDocument/2006/relationships/slide" Target="slides/slide164.xml"/><Relationship Id="rId4" Type="http://schemas.openxmlformats.org/officeDocument/2006/relationships/customXml" Target="../customXml/item4.xml"/><Relationship Id="rId180" Type="http://schemas.openxmlformats.org/officeDocument/2006/relationships/slide" Target="slides/slide175.xml"/><Relationship Id="rId215" Type="http://schemas.openxmlformats.org/officeDocument/2006/relationships/slide" Target="slides/slide210.xml"/><Relationship Id="rId236" Type="http://schemas.openxmlformats.org/officeDocument/2006/relationships/slide" Target="slides/slide231.xml"/><Relationship Id="rId257" Type="http://schemas.openxmlformats.org/officeDocument/2006/relationships/slide" Target="slides/slide252.xml"/><Relationship Id="rId278" Type="http://schemas.openxmlformats.org/officeDocument/2006/relationships/tableStyles" Target="tableStyles.xml"/><Relationship Id="rId42" Type="http://schemas.openxmlformats.org/officeDocument/2006/relationships/slide" Target="slides/slide37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47" Type="http://schemas.openxmlformats.org/officeDocument/2006/relationships/slide" Target="slides/slide242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53" Type="http://schemas.openxmlformats.org/officeDocument/2006/relationships/slide" Target="slides/slide48.xml"/><Relationship Id="rId149" Type="http://schemas.openxmlformats.org/officeDocument/2006/relationships/slide" Target="slides/slide144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216" Type="http://schemas.openxmlformats.org/officeDocument/2006/relationships/slide" Target="slides/slide2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tley, Levi" userId="2aca0ee5-5ec3-43a8-b9f7-a1c4670943f7" providerId="ADAL" clId="{A14D2ACD-3D95-43D7-A9B4-61F11E914AA2}"/>
    <pc:docChg chg="addSld delSld modSld">
      <pc:chgData name="Bentley, Levi" userId="2aca0ee5-5ec3-43a8-b9f7-a1c4670943f7" providerId="ADAL" clId="{A14D2ACD-3D95-43D7-A9B4-61F11E914AA2}" dt="2023-06-12T20:28:34.054" v="1" actId="2696"/>
      <pc:docMkLst>
        <pc:docMk/>
      </pc:docMkLst>
      <pc:sldChg chg="del">
        <pc:chgData name="Bentley, Levi" userId="2aca0ee5-5ec3-43a8-b9f7-a1c4670943f7" providerId="ADAL" clId="{A14D2ACD-3D95-43D7-A9B4-61F11E914AA2}" dt="2023-06-12T20:28:34.054" v="1" actId="2696"/>
        <pc:sldMkLst>
          <pc:docMk/>
          <pc:sldMk cId="138931897" sldId="441"/>
        </pc:sldMkLst>
      </pc:sldChg>
      <pc:sldChg chg="add setBg">
        <pc:chgData name="Bentley, Levi" userId="2aca0ee5-5ec3-43a8-b9f7-a1c4670943f7" providerId="ADAL" clId="{A14D2ACD-3D95-43D7-A9B4-61F11E914AA2}" dt="2023-06-12T20:28:30.041" v="0"/>
        <pc:sldMkLst>
          <pc:docMk/>
          <pc:sldMk cId="4278973388" sldId="52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7E01-7CAB-428B-970D-ADC4AC8B6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3F23C-A1DF-4F31-BA51-23F425720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8E28-34CC-4CE4-8EA3-B1555C33FED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8F279E-D151-631D-A9CD-F3FC9F3A1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9A06C-2E1A-2C52-E021-0803E6074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953B-02A4-48AE-AF94-3DBA65B4F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4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A349AD-F74D-E129-2F19-AD23CC642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741D2-A315-EE96-5249-2655E8827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87999-D270-6925-1EA7-77AD81B5C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78E28-34CC-4CE4-8EA3-B1555C33FED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67256-6C3B-44EE-FCC5-7F27B3F9D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019DD-03B6-91F4-0792-C9817C47D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0953B-02A4-48AE-AF94-3DBA65B4F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4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1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1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1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1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1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1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1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C5B475-4D5E-5D25-AE24-53ACA605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75809-4377-57F3-F0DA-8E39ECE6D6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3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11AA11-DE64-7191-4D88-9CF83743B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C3138-454D-83BB-4800-9EBF719BBF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546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84E257-FE62-1349-BADB-B4FD13426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Micro-Coring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179105-C2DA-199D-EBF5-E375C055A2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392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78E57D-6E6A-9FD9-D61A-CBEF2F52A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Micro-Coring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94C879-D096-0109-FC3A-5F5652DF79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417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E0B380-7BEB-6FBC-3DE9-B154E69BC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Micro-Coring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80BB70-30AC-F8E2-F04A-A81DF2FE73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472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6AF5E0-2D91-A3FF-2C83-417FB1378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Micro-Coring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9CDC4-51E9-395F-1361-3DF8788634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078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A631A6-817D-2A81-1865-E52316B0C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Micro-Coring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2A26F-0639-EB12-B0AD-B3CC5CDF7E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1635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95F88C-8040-E6EC-071C-06689EC90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Micro-Coring Practical Pearls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AE702-44CD-A38C-DB9B-BF5B6B115C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8595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F05709-1CEA-8484-F798-96C321A01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Micro-Coring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158EA-2B19-82DA-044B-3632F77951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629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2A2675-597C-5DA6-3D3F-7FDB78290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68C31-8046-360B-3F7F-E20115D146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55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3FC1A9-124C-CDAD-72BA-82EE376C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7974C3-7FEE-6516-06DF-516F160C3A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4570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A1C627-7DC2-2ACF-1C65-68BD39C96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Body Contouring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D06C73-7254-C8B1-8440-BE47003E1C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7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A92F23-7C25-5B55-B05D-A22FC67EB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82CCC0-8607-66DB-2BC0-D4704FAC45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0613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D61464-6E68-72A4-1745-EDF83B213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Contouring Concerns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CE0885-32C2-0DCA-C40D-F8D6C2CF84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6480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107D25-D414-2EE4-6EA8-64203E15F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Contouring Concerns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9B8CD-1A1C-42CE-C5A1-58338471B9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5869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44FD5C-59AF-D104-5952-D2F33BDF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Contouring Concerns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9AD23-0A44-0F39-329F-8D64BE05BE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8449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B28B70-5432-A4EA-B218-1563D057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98931-B43C-F29E-CF47-FD5FE6A58B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048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6A9195-16E3-8780-1F53-DB696411D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Body Contouring Spectrum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FF513-0C18-9D98-CE32-E88FBB5252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864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812500-6E19-380B-ECDD-64F26E0D1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Body Contouring Spectrum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E851F-6F1B-8CF4-7D70-C66338DD14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9692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0771CD-75B8-AFA3-0E5C-3DBC53D73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57CFE-C1ED-E3D4-C795-0D88213712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69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2B4D45-4276-C6EF-2B27-173FDA8F4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</a:t>
            </a:r>
            <a:br>
              <a:rPr lang="en-US"/>
            </a:br>
            <a:r>
              <a:rPr lang="en-US" sz="3200" i="1"/>
              <a:t>Mechanism of Action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E3CDD-11CB-0726-6A31-81CCF77CA9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8308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EF14A5-56B0-E301-AB18-C0F9DD0B1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</a:t>
            </a:r>
            <a:br>
              <a:rPr lang="en-US"/>
            </a:br>
            <a:r>
              <a:rPr lang="en-US"/>
              <a:t>MFU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D5487-9FBE-A5CB-09F0-19FCFC5776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9801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C0A263-DCFE-119D-E262-D3CDB5FD0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</a:t>
            </a:r>
            <a:br>
              <a:rPr lang="en-US"/>
            </a:br>
            <a:r>
              <a:rPr lang="en-US"/>
              <a:t>MFU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E53335-5ADD-2EBA-AA7F-58F928DE53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92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684A81-EF65-CFEB-D9EE-28486282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995FE2-BA20-0230-0810-AD8D860E85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9552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1BA7E5-3F5C-B767-9E33-645FC17EC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</a:t>
            </a:r>
            <a:br>
              <a:rPr lang="en-US"/>
            </a:br>
            <a:r>
              <a:rPr lang="en-US" sz="3200" i="1"/>
              <a:t>MFU Efficacy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94AEF-5512-3325-EA0D-6B48855BC1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9432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978E67-C4D5-7326-C465-E255984E0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</a:t>
            </a:r>
            <a:br>
              <a:rPr lang="en-US"/>
            </a:br>
            <a:r>
              <a:rPr lang="en-US" sz="3200" i="1"/>
              <a:t>MFU Efficacy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F9EC3C-EBBE-350A-2ACF-934482687C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2252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00923E-F65D-1B13-510D-4426A308E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</a:t>
            </a:r>
            <a:br>
              <a:rPr lang="en-US"/>
            </a:br>
            <a:r>
              <a:rPr lang="en-US" sz="3200" i="1"/>
              <a:t>MFU Efficacy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B91F16-5E0E-D984-A04D-8B81E54900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1290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0B9C84-7591-2CC7-5186-BDD16E26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– SUPERB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7D372-4AD2-CC3F-4005-405E81A232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4732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8162C0-57AF-465A-B06B-657946F73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– SUPERB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F58F2-FABB-EB5D-BCC1-63FF99AECF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6012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C574BE-2C5C-BCDE-DDB4-E7148BE2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– SUPERB Efficacy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36A41F-BF9D-13F8-62F5-695EB7B336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8258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47ECF1-00BF-EFB8-693A-4E8BB15CE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– SUPERB Efficacy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9028DF-D175-376A-659E-B38B5737B3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8302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9FF301-C6D0-2B29-1657-197F5447F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</a:t>
            </a:r>
            <a:br>
              <a:rPr lang="en-US"/>
            </a:br>
            <a:r>
              <a:rPr lang="en-US" sz="3200" i="1"/>
              <a:t>Ideal Candidate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D47372-D2F9-53F3-88D5-2EE012A924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4795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E1C6D0-4587-75E5-4286-B5323EE3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</a:t>
            </a:r>
            <a:br>
              <a:rPr lang="en-US"/>
            </a:br>
            <a:r>
              <a:rPr lang="en-US" sz="3200" i="1"/>
              <a:t>Ideal Candidate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D6E7F8-FE00-49C8-196A-B44257137A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0614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1F61C2-2CF9-348D-76C0-387E9C6AC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Cryolipolysis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BEDBB1-1AE2-A49A-FD69-E7E9213779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08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2DF9E9-A9F2-19C5-AF80-11187E577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DB28E-53E2-0677-4B0D-EC770C3013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4142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6C2739-2DDD-CE52-4D75-9F2B7193F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Cryolipolysis</a:t>
            </a:r>
            <a:br>
              <a:rPr lang="en-US"/>
            </a:br>
            <a:r>
              <a:rPr lang="en-US" sz="3200" i="1"/>
              <a:t>Popsicle Panniculitis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6DBD3-F994-76A6-BA4D-983CF350F2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5241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D76AE0-584F-A0DA-BFA1-3D4BBB4DA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Cryolipolysis</a:t>
            </a:r>
            <a:br>
              <a:rPr lang="en-US"/>
            </a:br>
            <a:r>
              <a:rPr lang="en-US" sz="3200" i="1"/>
              <a:t>Mechanism of Action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2BB93-E8DB-755A-C77B-8035563422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7476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3C9EF0-B17F-FDB7-EB1E-4DCDD57E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Cryolipolysis</a:t>
            </a:r>
            <a:br>
              <a:rPr lang="en-US"/>
            </a:br>
            <a:r>
              <a:rPr lang="en-US" sz="3200" i="1"/>
              <a:t>Mechanism of Action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6DB63-DB7A-42E6-70CB-4F38FFE952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409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A22667-FDC9-0702-A633-3232DA35C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Cryolipolysis</a:t>
            </a:r>
            <a:br>
              <a:rPr lang="en-US"/>
            </a:br>
            <a:r>
              <a:rPr lang="en-US" sz="3200" i="1"/>
              <a:t>Mechanism of Action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EF0AD-143E-1721-E754-2FCDEADCC2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5854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ED860F-952E-EFB0-EE66-9BAB6EA9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Cryolipolysis</a:t>
            </a:r>
            <a:br>
              <a:rPr lang="en-US"/>
            </a:br>
            <a:r>
              <a:rPr lang="en-US" sz="3200" i="1"/>
              <a:t>Treatment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17B8FF-A951-C739-C57A-002CF90ECF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5069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BAAD82-ABA6-1DB7-E677-7F5D2865D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Cryolipolysis</a:t>
            </a:r>
            <a:br>
              <a:rPr lang="en-US"/>
            </a:br>
            <a:r>
              <a:rPr lang="en-US" sz="3200" i="1"/>
              <a:t>Treatment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8BC864-08BD-7E79-F2F8-A29E645866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6343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16B362-815B-A299-A305-DC8BA0208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Cryolipolysis</a:t>
            </a:r>
            <a:br>
              <a:rPr lang="en-US"/>
            </a:br>
            <a:r>
              <a:rPr lang="en-US" sz="3200" i="1"/>
              <a:t>Paradoxical Adipose Hyperplasia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2BA4E3-F839-4C29-DC10-ECC0E799BB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2534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E77F36-2ADA-8C9B-D409-DD649CE25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Cryolipolysis</a:t>
            </a:r>
            <a:br>
              <a:rPr lang="en-US"/>
            </a:br>
            <a:r>
              <a:rPr lang="en-US" sz="3200" i="1"/>
              <a:t>Paradoxical Adipose Hyperplasia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EBBF5-8239-C000-460A-910174E67F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4066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2980BF-2632-1DCA-3C14-4A2A46FF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Cryolipolysis</a:t>
            </a:r>
            <a:br>
              <a:rPr lang="en-US"/>
            </a:br>
            <a:r>
              <a:rPr lang="en-US" sz="3200" i="1"/>
              <a:t>Role of Massage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75807-FB76-9A5A-8A37-D1E8501F64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669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AB95F7-5CCA-9017-6EDF-125BAB478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Cryolipolysis</a:t>
            </a:r>
            <a:br>
              <a:rPr lang="en-US"/>
            </a:br>
            <a:r>
              <a:rPr lang="en-US" sz="3200" i="1"/>
              <a:t>Role of Massage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7F0C0-B694-7259-6C0E-883CEAE812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B721EB-E777-9AEC-5FA1-EAE1E5C0F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13B25D-FDB6-F88D-34F8-E64CF8090B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8030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401D04-A11F-AB11-E8E4-FDE74A440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Cryolipolysis</a:t>
            </a:r>
            <a:br>
              <a:rPr lang="en-US"/>
            </a:br>
            <a:r>
              <a:rPr lang="en-US" sz="3200" i="1"/>
              <a:t>Role of Massage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356CE-0190-382A-5A99-C00109CDA1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0331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C3B7C1-6AF1-C39F-D8AC-2BA73821B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Cryolipolysis</a:t>
            </a:r>
            <a:br>
              <a:rPr lang="en-US"/>
            </a:br>
            <a:r>
              <a:rPr lang="en-US" sz="3200" i="1"/>
              <a:t>Ideal Candidate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063A88-579E-F29B-C763-07C2645726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1070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E4205A-D6B9-F654-EE56-6C00E94F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Cryolipolysis</a:t>
            </a:r>
            <a:br>
              <a:rPr lang="en-US"/>
            </a:br>
            <a:r>
              <a:rPr lang="en-US" sz="3200" i="1"/>
              <a:t>Ideal Candidate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617119-17FC-EE16-971F-59E9E2A957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9719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3C3E64-7564-4F33-16A1-ED7FBE90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Cryolipolysis</a:t>
            </a:r>
            <a:br>
              <a:rPr lang="en-US"/>
            </a:br>
            <a:r>
              <a:rPr lang="en-US" sz="3200" i="1"/>
              <a:t>Ideal Candidate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561718-B128-C57E-B32B-35EABBDE18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9208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3E12A4-8B0E-DD6F-75FA-EAD93F5E0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Lipolysis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946C3B-C8C6-0B10-1E39-F552A7ED62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3054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27B3EE-41E9-1734-281B-737C477E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Lipolysis</a:t>
            </a:r>
            <a:br>
              <a:rPr lang="en-US"/>
            </a:br>
            <a:r>
              <a:rPr lang="en-US" sz="3200" i="1"/>
              <a:t>Mechanism of Action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B11D5-3884-B41E-B3A5-4848CC8CF8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3628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90DCD4-682C-7402-48CD-A5DF79256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Lipolysis</a:t>
            </a:r>
            <a:br>
              <a:rPr lang="en-US"/>
            </a:br>
            <a:r>
              <a:rPr lang="en-US" sz="3200" i="1"/>
              <a:t>Mechanism of Action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69B9E1-752C-7939-9F65-350E587F56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0024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8F2A19-3E35-30C6-E73A-2DCE3841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Lipolysis</a:t>
            </a:r>
            <a:br>
              <a:rPr lang="en-US"/>
            </a:br>
            <a:r>
              <a:rPr lang="en-US" sz="3200" i="1"/>
              <a:t>Ideal Candidate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1A8622-EBF4-2A1F-2D18-BC599D763A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1187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0C8302-FF4B-22EA-EB10-534B4BAAC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Injectable Lipolysis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AE03E-7FB2-8A73-108D-39733B2A52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7360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C092FF-9C68-694E-6D04-71CADFEB4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Injection Lipolysis</a:t>
            </a:r>
            <a:br>
              <a:rPr lang="en-US"/>
            </a:br>
            <a:r>
              <a:rPr lang="en-US" sz="3200" i="1"/>
              <a:t>Mechanism of Action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997F1-CA26-8532-42F7-C383889FD5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0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ACF6A1-A8E5-60BF-12B4-F986A8CF9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Micro-Focused Ultrasound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D8A5E4-FBC3-0120-5627-350C919781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7250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B94640-44DB-CB03-D77A-35EC8948E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Injection Lipolysis</a:t>
            </a:r>
            <a:br>
              <a:rPr lang="en-US"/>
            </a:br>
            <a:r>
              <a:rPr lang="en-US" sz="3200" i="1"/>
              <a:t>Mechanism of Action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168BE3-5072-6164-1FD8-83B466EF3D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5053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FE39C8-A985-2CF6-BD6C-564FADCB5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Injection Lipolysis</a:t>
            </a:r>
            <a:br>
              <a:rPr lang="en-US"/>
            </a:br>
            <a:r>
              <a:rPr lang="en-US" sz="3200" i="1"/>
              <a:t>Treatment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19541-3E1F-B10C-82B3-94EB4EC064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9323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51A9CD-82FC-970F-E4FE-D15467A98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Injection Lipolysis</a:t>
            </a:r>
            <a:br>
              <a:rPr lang="en-US"/>
            </a:br>
            <a:r>
              <a:rPr lang="en-US" sz="3200" i="1"/>
              <a:t>Treatment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22573-8AE9-0475-FE39-08BF5D4ABD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7515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129F57-0FBF-8294-8B02-ED9E315A4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Injection Lipolysis</a:t>
            </a:r>
            <a:br>
              <a:rPr lang="en-US"/>
            </a:br>
            <a:r>
              <a:rPr lang="en-US" sz="3200" i="1"/>
              <a:t>Ideal Candidate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6D69D-A7D1-83ED-5381-3E1B475218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8398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3C2338-400F-5722-35FF-ED1E583B7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 Toning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B4FA5-28EF-726A-C833-1F78E880B7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2199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66ADC6-2D26-6883-542D-48E93F94F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 Toning</a:t>
            </a:r>
            <a:br>
              <a:rPr lang="en-US"/>
            </a:br>
            <a:r>
              <a:rPr lang="en-US" sz="3200" i="1"/>
              <a:t>Mechanism of Action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4BAB8-9FA6-1132-4B77-0990FFEC2E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5972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790B30-1B79-1B98-6C8A-48D58BF01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 Toning Technologies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002E1F-DDE1-7858-2C34-E22FBD0BFF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8864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A14748-E17F-0233-507C-010E07264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 Toning Applicators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FE27F-1416-04A0-56AC-EBEF8B2B4B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4090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FEC29C-CAE3-0454-9B58-695B3C61C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 Muscle Stimulation Devices Work?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9DF53-7A99-8ABC-8180-AD4EB67689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2480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9BFD7D-447B-FB0B-7E38-B3E6E61FB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 Muscle Stimulation Devices Work?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C1814-484A-F756-3D93-8881C8412E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0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1B7F30-F03C-8CCF-EB22-FB5745B7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Ultrasound Cause Skin Tightening?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359C9B-28B9-99E8-4BBC-211CBB6D97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8465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FE8EB1-8921-4A81-7078-76024A93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 Muscle Stimulation Devices Work?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7B13A-E2D8-B362-CC21-FAC5E1E448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1630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A9FABC-44FE-8A5B-4114-AFBDB930D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 These Devices Make Happy Patients?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AB83F1-3FB1-CE6A-6FAE-AAF1635C21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1589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A14B40-083A-2647-0869-1B77194C1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 Toning</a:t>
            </a:r>
            <a:br>
              <a:rPr lang="en-US"/>
            </a:br>
            <a:r>
              <a:rPr lang="en-US" sz="3200" i="1"/>
              <a:t>Ideal Candidate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75EF9C-A4A2-8DA7-D263-FC171029E4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8932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C0C5E2-AEAA-BF6F-C33F-C2462D3A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 Toning</a:t>
            </a:r>
            <a:br>
              <a:rPr lang="en-US"/>
            </a:br>
            <a:r>
              <a:rPr lang="en-US" sz="3200" i="1"/>
              <a:t>Ideal Candidate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B9E6E3-BFB0-68CE-D31D-99DB03FB56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8177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E7EBBC-48D6-5C99-4230-D6901C349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AAA755-59AC-A9CB-D3F8-6F6A7069A7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7711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737B02-1248-0971-E140-36BA5F514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C4296-D02B-2878-F6C3-801EA9886D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15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EFC397-3389-153A-E477-4B2CBC2F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67641-1287-B547-A9AB-967AA5823C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1986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DC8440-C01B-979C-E4F1-E85E1D36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E0781-AF85-4FBA-D41E-08F9361B8C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0618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9A9D74-54D8-2123-87F5-DD60C516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C5691C-E059-0EBD-CDB4-F16E70C967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2447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7E0616-5236-1263-9413-19662B53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85DB8D-BA65-DA2B-3645-32A8AF2DE1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96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AA23C1-3465-24FA-EA51-2FDB3181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Ultrasound Cause Skin Tightening?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0808C-D4AF-E7D9-7F81-C01BD59281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0741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1C158F-7583-DE25-1F10-A42E6AEEB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CB719A-44D5-BD49-C8DD-733772AEDC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8158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2BA4A6-CBBB-6DE0-9223-2D8F4FA0D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Topical and Preventative Measures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756C1-CF73-ABA1-2B20-B599EA2CFC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7414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9B5E9C-CC2C-ECFD-2FEA-F853F6E3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Is "Prejuvenation"?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67A58-9E69-95DF-AD68-4C811407E8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5982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A8EAAF-6918-DB06-3645-FA9009683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 Demand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7755D-2201-21A4-FEF7-7656AD566B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2238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A0BC99-D6DD-3365-5DA5-A396C65B4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 Demand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1EA8CC-AE7D-45AF-8E12-7943619F2E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8470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70F22B-044B-A468-9F8A-90FB72192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 Demand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FB6BD-A53C-F54D-C688-25559816C5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5903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C9A14F-15E7-C6A1-0A22-E42B4742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 Demand: Social Media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7BBA4-3C0A-C456-C4AA-23A9724FC9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6349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B23489-BEE6-4903-9FE0-D0E23ECD8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 Demand: Social Media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66779-AC67-AA78-C473-FB010E688E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0513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11E58D-3CEF-6398-D553-36E64DF51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 Demand: Social Media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81E1F-3279-2733-3AA6-86DBD8021E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5551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5F535A-2AD7-8F6C-6B55-EC299D03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 Demand: Selfie Culture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1223F9-3F2B-C091-ACA2-D483F21248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20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E71333-3F91-203F-C2C9-2DEABE376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Ultrasound Cause Skin Tightening?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55BC67-D2D8-9413-EBF6-D126F82A65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1315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11B3EC-83BD-5174-CFDD-54533298C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 Demand: Zoom Effect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422B3-6A6C-F114-9997-207031FCD8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7768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9A470F-990E-29B4-482E-C9A209F4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 Strategies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52A9A8-D699-575E-25A1-E154A3DB93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5272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20FC96-1699-4D2B-AE5F-F35FE649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Topical Regimen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B3D16-C3ED-798D-2577-B323F23E16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1120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788FF5-BB8A-E22D-DF76-8C8EF2627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 Regimen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C934F0-7B88-5CD7-7AEF-B8C0A9D228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6074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E1550D-A960-3E63-8161-68783B53F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Sunscreen and Prevention of Aging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634FF-9903-E548-4DFB-FF46E8E8F1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2624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995304-6499-438E-2AD6-49D98863B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Sunscreen and Prevention of Aging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A6617D-72D5-4A98-A259-043B8FC2FC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8020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A0EF90-DBF8-47BA-8722-93677A829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Suncreen and Prevention of Aging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D7ADFB-2F94-4EFD-BDE0-E12110952A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7338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9409D9-B5F3-FFA4-E3E8-3EF1CA4A8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 Regimen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16DB7-A72E-625F-4960-7DE135CD74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7751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0D9DEA-DABD-24A3-B5C6-75B85336A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Topical Retinoids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49B65-FA40-0071-54A3-6317486094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795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D414C4-F03C-CF5C-658C-17DE7656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Topical Retinoids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CA012-0790-4B26-3F43-76ED91079C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45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344B03-27FB-D089-59FD-5A36E5E17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Ultrasound Cause Skin Tightening?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44B96-2430-8159-9639-EFDB7A3E2C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7723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569335-6506-A56C-6917-47999FC53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Topical Retinoids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CF39E-9D3F-9F83-57BF-5866D93FFC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552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694EAC-6803-C494-0F24-0E83879B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Topical Retinoids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CE017-DEAF-0050-5C5E-1450D6AF69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1222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707810-FE07-42CB-1480-8EB09E1E3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Topical Retinoids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D0AE1-FDB7-B84A-B3B3-234EF364C8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4353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816973-F6EE-D047-FA80-8046E1B00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Topical Retinoids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E97668-83D5-91DD-F723-A91D9B804A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1076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85E6C2-9962-AFB4-3488-603B5C016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Topical Retinoids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86463F-C8FE-214D-A7B9-FFF1A06F39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3499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B5C88C-984C-2055-0340-65130D6FC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Topical Retinoids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62C3E3-201B-D4EE-B77D-19121B934F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1593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BCAD67-E432-8601-F7A9-9ABBBD0D3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 Regimen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3E6A5-C83E-DE6B-AB18-36598D323C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8581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C71D13-2F22-D8C4-1572-E984A3442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Antioxidants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68D0E-59F3-A79A-401A-5C208687F4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41388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CFA097-58B7-B675-3927-6CE33743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Antioxidants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C97D80-CB7D-D5D8-90D9-CDBB0E81AC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4342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6E330C-2D2C-CA14-FF26-AD7E464C4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Topical Antioxidants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693A7-F3A5-0B74-00CE-BF2CB66BF2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00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6DE812-75BF-CC59-FDC8-2306CEF69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Nonsurgical Skin Tightening: </a:t>
            </a:r>
            <a:br>
              <a:rPr lang="en-US"/>
            </a:br>
            <a:r>
              <a:rPr lang="en-US"/>
              <a:t>Who, What, Where, and When?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D5C83-C346-FFEF-B450-C294200CA5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25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DA61DF-851F-F823-C0CE-D0E631BAF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76292-08CA-6317-C39D-07C2E201F4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8819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F9A308-532C-40ED-2455-2E2E89F02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Topical Antioxidants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284F7-C959-3F95-C874-23847A559D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2109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CBF850-2C45-69F5-3363-54637B385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Topical Antioxidants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6D12B-6B7C-71C4-5985-9B364BAA6F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1958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A2F19A-F7AB-C4B5-774B-7A3D8A191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 Strategies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F7CD0-3D02-D12F-1912-B0CA357371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550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446E62-3721-9457-9186-06032655E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"High Yield" Prejuvenation Treatments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15162-FB96-8BFA-B13E-1DC0A9FDD6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7244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0BEA7B-CF08-CF30-F851-502E5417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"High Yield" Prejuvenation Treatments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916F12-BA9A-B8CE-63D5-F3B01A0312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2894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33A4F9-D3E4-4BE5-EE12-A3E774294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Neuromodulators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0C336-0988-3FE7-54BE-62683BC4A2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29595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A02A49-2D2B-53C5-06B0-2517AFEB0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Neuromodulators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CD7FDB-FB8C-10CC-BF89-E5D58BC8CD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527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53DE0A-51CB-A495-C08E-E453BB41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Neuromodulators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82C1CF-137A-1C28-2F6A-8E4C953FCE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3346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C36903-04CE-0105-991D-953C1FB5F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 Neuromodulator Efficacy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F52FE2-9579-5FEB-BE30-751FBD8A9A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4107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66D9F6-B59B-9BF7-65BA-B35E2064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 Neuromodulator Efficacy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8C5907-AF4B-411C-E744-8EA6520500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90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876B47-D0DD-4CF0-A6F6-043B77DE9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47B8F3-B07D-EE9A-35B6-554CF90405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41087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79DEC1-A5F3-9F11-15A8-C5D50E785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 Neuromodulator Efficacy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A70D3-01E2-E514-5A7F-A192A6E9E1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4404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E84452-A798-C316-D435-7737427E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0F180-D138-D7F2-17A2-DDE3D193E4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5294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1AE24F-FFB6-2822-07B4-C4CE1DDA6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CC8DA-6BB2-3772-D5CD-D1CEB6EFB2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5024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9C78F8-8A6E-5B49-D9AC-C1AA45910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Filler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435AED-28FE-8DCA-FEEA-8A543B5D21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90567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5E9A93-71F2-77F1-6AB8-7C5D118D5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Filler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97E3F-0196-30DB-E47F-3399913CD2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7620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8ACF1B-8DB6-FA4E-6F73-56F9C7DC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Filler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AB884-5565-0BF4-C2CC-F8C8AED480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06089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0D9518-984E-CCC3-3C1C-58C23390F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Laser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6456DD-7C13-959E-3A70-909B2BA6C1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02935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B0239D-D7D8-A7CC-5AF7-76AE3E0CC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Laser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C8613F-52AA-A5E5-1ABB-DA73F0114D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0129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011B1E-E99B-AC62-EDDE-304507FDF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Tissue Tightening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45FD08-B07C-321A-B59C-2297C852BF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2602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F95A40-9EB0-E71A-F48C-74B9A48B0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Tissue Tightening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5B0A7-1C82-246B-AB88-9B94E88AE3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A48667-B651-C595-6F8D-1C374371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2D118-1321-B8BB-4081-578A9CDAD0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53093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83BF83-47C5-AE63-00C7-478352CDB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Long-Term Data?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48350-6704-FD46-2C3C-2162ABB861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03415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815B31-22A0-C4F3-4A9B-74D0D6E4A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Long-Term Data?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6517-BD9B-2D3D-912C-D0620A699D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27627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445EBE-E49A-7CE0-03B3-C6200EC94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Final Thoughts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CEE785-4826-AD19-5A17-7733EE8B9D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134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6E14A6-1578-3D9B-E4D4-B8E09E55A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Final Thoughts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62624-D983-9572-294D-EE0AC4A074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52635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5CEA26-5E3B-098D-E8A6-51DC89806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Final Thoughts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84CDB-70BB-7B13-6659-79BE747F97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51318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2130D4-E8ED-86E8-29EC-736824E45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Prejuvenation: Final Thoughts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E211D-443E-35EC-9295-9D9E32C65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4887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D13705-228C-CC49-2CA7-DC1A00AB2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247B65-AD18-8759-1624-7EE74D0FE8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54453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6EE769-BDE7-4E1E-8FA5-6459179C8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644DC-3902-AF4F-9E03-892C7F911B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11670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DBEE99-5325-DF93-7E6C-5D4FD5C59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Combination Treatments for Targeting Cellulite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B81C48-C631-1B53-2502-9F6EE8ADE7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2661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43132E-17CF-BEEE-5A42-664D51E60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Far Have We Come?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8AF8CA-B555-460A-A5E9-72C24C7507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52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58B2BB-2EE0-F6F4-2753-3C9C499D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8D81C0-FD6E-7A2E-F27E-3561841F5B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8523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EADF37-9AEA-5D64-C555-F6D3C131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Cellulite Treatment Landscape: Past and Present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F08BD0-5C3B-1791-24F8-420F3F8566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6556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C9A459-6FFD-D249-65E0-D1D6DE1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Cellulite 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2974FD-EC33-401E-F8E9-4FA9C45E2D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07964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C5737C-AC02-C873-22DC-C7B7D580C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Normal Adult Skin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A5AD6-2153-224D-941E-B08825AFA2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24062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DB9919-95E8-1BC4-3BB6-077DBD1AF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Normal Female Skin Architecture: Impact on Cellulite 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87C038-CC89-350A-93AC-849EC3B876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49222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FB2E1A-2F79-DD23-B91B-6A1F18963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 We Know About Cellulite Pathophysiology?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2D4A17-43D7-EBC4-60FA-0DE50EF97C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28005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3C25A8-6A7A-669F-B070-3D0842079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Cellulite Severity Scale: The Challenges of Grading Cellulite Accurately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05291-B127-1445-240D-B74661A3ED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63813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C355AF-4459-E381-BF1D-2A67CD920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Skin Laxity Scale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9B1C0D-C3B7-F403-FEFC-9822C42B50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04426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DA8557-DE34-1151-21DB-BB89F23C3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Cellulite Trinity: Dimple Number, Dimple Depth, Skin Laxity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E4C78-02AE-7443-8068-934BB71E7B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70087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54056D-43F2-BD3F-9862-ED179BF11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TS-GS: Effectiveness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EEE762-AE64-DFA1-99F2-1E2297383D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0671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D61325-8464-F4C2-5D85-57AFA4F1A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Tissue Stabilized-Guided Subcision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AB8C1-A5CD-D5F1-E9E0-5657BE117E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69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AE1236-A38A-2287-BA97-18E93481D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845C8-88AE-5D04-52E0-247EEA1FE9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99220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4E47D7-F2F8-EADD-37FA-82F75CF0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TSGS: Pre-Treatment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FD1D2-150F-F81A-E8A8-D119FBA762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0188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DCCE01-38A2-A8C4-150A-E0A66B25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TSGS: Markings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0F784E-74BD-6347-2F3F-1CACAD8B37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41122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1705A7-5060-BE6A-7C75-876E34FE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TSGS: Post Treatment 6 Months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6CFA60-6D47-2046-9E4B-0199F6F2E8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39241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E2B5CD-2C9F-327B-94EC-29378E893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TSGS</a:t>
            </a:r>
            <a:endParaRPr lang="en-US">
              <a:ea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0F4BD-C250-4B83-87C0-7FE184D433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59620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B0336F-677D-3BC3-6E98-9E8C6A51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Roboto Condensed"/>
              </a:rPr>
              <a:t>Controlled Focal Fibrous Band Release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28BEFB-B899-C5D5-3DCC-0EFC926419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1103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91A509-CA15-6C25-9B25-283C53DAD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Targeting the Fibrous Septae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BC74E4-EA0C-3F30-9F21-AB8B5F0E08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61930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A7D9BE-4B4F-90F9-7238-63F21C5F6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Roboto Condensed"/>
              </a:rPr>
              <a:t>Controlled Focal Fibrous Band Release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55617C-43A9-D211-6085-8831F81B89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04585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DAAE76-C09F-21AD-CB84-C4989F942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Controlled Focal Fibrous Band Release: 3-Mo</a:t>
            </a:r>
            <a:r>
              <a:rPr lang="en-US" sz="3600"/>
              <a:t> Clinical Results</a:t>
            </a:r>
            <a:endParaRPr lang="en-US" cap="al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7370F-A45C-2590-A1F6-1996B73803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66978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8FE4E8-4EE2-0043-568A-D9ED605DB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3-Mo Clinical Results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406C5-812A-B004-2831-21A924826E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95827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EF25F7-C7F6-58BC-A9C8-7A6BD2895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3-Mo Clinical Results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E15946-A94B-37F0-5ED0-F100A98AAE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45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8D43BC-2597-FD54-C686-4227035B7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4AD8A-F26E-D763-C71A-EE89FAF51F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76673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595AB6-C912-6D44-EFC2-9778D9B63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3-Mo Clinical Results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0DBF8B-6EC9-1025-C48F-051D040886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20160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F1EA1D-8301-5829-18EB-5F6B2200A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06A56E-116F-AD0C-2312-28221FBB40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2097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691D73-84EC-CB15-B6A2-D9BA230D5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Chemical Subcision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277BFD-FCF4-B60B-1EAA-676DE16F5A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87983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AF7581-49BF-F614-583B-9739DA348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Collagenase Clostridium Histolyticum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18C80-1397-0232-67A9-7D24343659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0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4CED5A-DC7F-09DF-A45A-DDDE03B4C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Collagenase Clostridium Histolyticum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34E7C-2321-F237-9AAB-5A9C01C1B1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0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06C6F1-A09E-1E23-229E-3520BB5A2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2b Patient A (CCH):</a:t>
            </a:r>
            <a:br>
              <a:rPr lang="en-US"/>
            </a:br>
            <a:r>
              <a:rPr lang="en-US" sz="3200" i="1"/>
              <a:t>2-Level Composite Response*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9CAF08-8D8C-C38A-1D84-FFA2956833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9302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7950FB-2F50-DA1E-80EA-9E83818B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3, Patient A</a:t>
            </a:r>
            <a:br>
              <a:rPr lang="en-US">
                <a:ea typeface="Roboto Condensed"/>
              </a:rPr>
            </a:br>
            <a:r>
              <a:rPr lang="en-US" sz="3200" i="1"/>
              <a:t>Skin Surface Texture After CCH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2469DB-FC5E-D2F1-7BE8-49AF123600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36430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9604BA-2B4B-EC7B-E7A8-2880CA0E0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3, Patient A: </a:t>
            </a:r>
            <a:br>
              <a:rPr lang="en-US"/>
            </a:br>
            <a:r>
              <a:rPr lang="en-US" sz="3200" i="1"/>
              <a:t>Skin Surface Texture After CCH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51366C-A62C-FBAA-3A1A-0F0722D9AA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13562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1BCE29-CE6D-E03D-8B45-917EE9879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Acoustic Subcision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CC475-94F1-BB1B-534B-38D450D5E4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6886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BE5B99-2690-30F8-9B9B-885EA51F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Acoustic Subcision: Rapid Acoustic Pulse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F0E265-BD09-7844-01E0-B25E98C9C8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83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1330C2-5C42-6611-368B-EAAD334A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3C229-CBBD-C52C-48F8-9E4860E74F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15109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4983CA-599A-89A6-89A9-8800D0373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Acoustic Disruption of Septa -- Time/Dose 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37C54-936D-28BF-AE57-7B92256A93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66796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AEF526-91C1-C43A-0D18-D474879B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Acoustic Subcision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32162-680A-142D-A90E-E7A40B76B6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25989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809D01-F11C-1D6B-18C5-12BF920EC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Acoustic </a:t>
            </a:r>
            <a:r>
              <a:rPr lang="en-GB"/>
              <a:t>Subcision: Results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DD545A-0F0A-F980-6864-C82E082490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22538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80B99B-684D-6A92-38A8-BE9529CE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Acoustic </a:t>
            </a:r>
            <a:r>
              <a:rPr lang="en-GB"/>
              <a:t>Subcision: Results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B8747E-8B70-EC3C-3E0B-DBDAF2B4E9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13236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A8249A-C0E1-3947-892A-B26DEB90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Filler Options for Targeting Cellulite</a:t>
            </a:r>
            <a:br>
              <a:rPr lang="en-US" altLang="en-US"/>
            </a:br>
            <a:r>
              <a:rPr lang="en-US" altLang="en-US" sz="3100" i="1">
                <a:ea typeface="Roboto Condensed"/>
              </a:rPr>
              <a:t>Expert Insights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77349-8E2C-39BB-667B-9768CD3652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40474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43B66F-EE62-4D2A-06BF-DCC94679F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PLLA: 2 Treatments, 2 Bottles Each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0A8E2-25B7-A2B4-2251-527195553E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05026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5D4038-E3B4-0375-11C0-0A90E4759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PLLA: 2 Treatments, 2 Bottles Each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0FFD2B-02EC-6DBB-ED8F-2852111FEB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54564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84E8C7-4C9A-2110-2563-8ED372D4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PLLA: 2 Treatments, 2 Bottles Each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907A7-923C-8848-9EE1-7AADED81E3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73548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C4DAC3-D278-EDCC-0CF1-6F9FAC8E7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Cellulite: Conclusions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C0D9E-BDD8-9F54-55A0-3F4F2FD979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30999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4CD3A5-7850-4965-8366-FA7BC12FA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19B708-812C-CA19-4059-93B730B08C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50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7FF8E8-EFB7-9C12-92CB-41E08133D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D5A522-3B28-FB1C-AD6F-BFEDF027B0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25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B6E004-510C-9579-4605-893E15CD5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AD201-7A10-61E7-F3C5-B0035E421F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07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3E19F8-3ED2-8BD8-CF29-5E819F93E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759A1-6987-7FA5-3AC9-379B6F2D1A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61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A3BFCE-0D0F-B494-6F46-4C7707D5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Causes Skin Laxity?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ABCD4F-980A-6597-F759-2484549F4D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91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49C6EA-F613-C223-D996-F3468FF57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F5C68-0F2D-7B3F-3DE4-1704725915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6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6E12AE-B9BD-F0FF-4FFD-7ABA86E33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55CC0-84DE-994F-F662-4774B1310D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61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5700DC-8575-741D-D531-60BDE038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8E2B0-4808-37AC-C9EA-1B7AAC8B71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3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A6360A-9529-1891-6F29-14D740483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and After Micro-Focused Ultrasound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131AC3-4180-04A2-DC7B-DC2E5D1BF4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06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BA6431-1E9A-10D1-FB92-9FB3209BC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and After Micro-Focused Ultrasound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4CAA1-CB1A-69A8-BFAD-32264181D2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6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1DE5C3-E988-E21F-11BE-99ABBF717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and After Micro-Focused Ultrasound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8E7BA-0E81-82F0-81F9-E513592E37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12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226E70-DE5E-277D-92D4-61C38DC0B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and After Micro-Focused Ultrasound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F39E5-78FC-14E0-6B4E-C238EBE861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42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BCA054-F178-5C16-7779-25D873A28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and After Micro-Focused Ultrasound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8E7E1-9FB4-D932-E0EB-11492DAE5E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23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92862C-7AB0-441F-01D4-7BB7E1B73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and After Micro-Focused Ultrasound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23B27-017D-26A1-67BC-27B60C668F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82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2E45EC-43E3-B8DC-95FA-F5933BD04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and After Micro-Focused Ultrasound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70BFD-68EC-F304-862B-54600F9046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74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720D48-3AD2-AB1E-BCD3-B07B97C4D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Causes Skin Laxity?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F2086-6D7F-F079-AD2C-04B2EDE969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5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59A0DE-7716-87F2-205C-F996977A1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and After Micro-Focused Ultrasound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AEF3C-DABC-131A-D184-AF95B881A3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33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355AAE-7991-89BF-1A64-9C307C5AE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and After Micro-Focused Ultrasound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B57409-E866-83FB-A238-09EC9FE159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42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632B68-BC60-02E0-4C9C-2D50F5C5E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and After Micro-Focused Ultrasound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EE5A79-6A6B-0808-8835-52B2FA62A9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931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02FC32-4938-0521-EB84-79280678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An Ideal Candidate?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A2B19-34A5-FB3D-A80B-A76FBC2479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379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CDE0CA-02C8-55CA-8964-5BF3A76DE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An Ideal Candidate?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A2A41-1381-8717-C201-7505A05AD8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674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E3006E-8DB8-12AA-51F0-8D37B3857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An Ideal Candidate?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26F48-9FED-9CEE-0FD1-507A78868C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868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37955C-0FC5-05BB-B497-95D4F883E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An Ideal Candidate?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BD72C-7EA7-6260-5DC1-77AC1F0E71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786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6BDA04-07D7-E982-5E38-DF3D79649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Practical Pearls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812BF-AAFF-E4EE-CB3A-676BD6A9B3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55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CDA4BF-E2F8-12A7-B914-2A3C9BF6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Practical Pearls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7ED34-ABA6-A3C8-1F72-1A2CE778E6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361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F31524-65BF-16FC-C21A-23F76C0B0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Practical Pearls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5F23E-CDBA-1EF9-8462-1CA0A72700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49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0AFA7E-FDDE-ABCE-BC09-E0D049719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Causes Skin Laxity?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625C9-091E-599B-8F31-5179553AD8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303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4BCF51-9414-66EA-B462-AB7225547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Practical Pearls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9B62B-8D56-D1CD-B3D5-97EBBFB0ED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071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599B47-9B3C-14A4-5682-0C873974A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Radiofrequency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AB083-F651-DA90-6CE4-DB3B7F1DE3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028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A0C6DE-B559-0838-6971-D307B2DC7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Radiofrequency?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9D1B07-96BC-71CD-5561-18237950B1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465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294A1E-5CC9-26A8-BD5D-05F48055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Radiofrequency?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7DAA0-FC2D-B1AE-C6BE-9008681CE8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186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F7FDA8-4C4A-E202-E52E-869EB01CE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Radiofrequency?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E01F6F-4590-E6C3-7A0B-E66818E7A7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651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A64AF3-F95F-FBA3-1541-B659D3628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Radiofrequency?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48472-86FF-97FC-1EFC-CE54FA9285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6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9E25EA-4493-1134-6033-135108B9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Radiofrequency?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B69972-35C2-4C50-4BC7-C552BCD9BD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47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55DBE9-804D-9AF2-A9A0-4B7B9457B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Radiofrequency?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28C01F-6B17-E366-89E3-30F23CFDA3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624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98AD05-7DE5-6232-F82F-0ADFF8DD9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Radiofrequency?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04FB0-8039-E7ED-DE40-1517306C75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323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B4F0D9-6205-02D9-7F89-FAE617334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Radiofrequency?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D53D93-5E62-260F-79C3-F856E75A6D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51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B554EF-2CAC-8F4D-923E-C1B9DA327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Causes Skin Laxity?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4D9AFD-4273-32C4-0E9B-69B09A7E3B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916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D1628F-133A-CE5A-0571-4F961EE9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Radiofrequency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D3908A-3D2A-B981-AF15-207DA5A701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550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618B52-1253-28CB-A4F1-453D0A10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Radiofrequency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413CA9-3C80-4711-65DC-ADAAC7EAE5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021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3E9242-E55C-BC44-F24E-3499A8B9B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Monopolar Radiofrequency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309029-1B7D-9863-36E6-429417719F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424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C29066-5C5B-4CFD-8648-097BEB5B0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Monopolar Radiofrequency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888BB-9053-01FD-BF44-08BEB56668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240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765D8A-12C4-EDFF-B1D7-E545849A9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Monopolar Radiofrequency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75874-B57E-49B3-B1B2-CB005C4320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203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39D4FD-5F5A-9937-9D2C-8DEE20B0A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Monopolar Radiofrequency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78E20-5F60-C84D-7AA3-4A5BFE420B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244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905E7B-21AD-DC45-8BD3-79A7DFDE1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Monopolar Radiofrequency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91DCD-4659-A350-FBBD-31CAE01BF1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355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39D644-46AB-7EBF-0F3E-B67010F7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Monopolar Radiofrequency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82276-5DCB-DF23-088A-10E6C4861A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223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DF4A7D-C1FB-A311-E1C4-3FE0548D4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Monopolar Radiofrequency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903FD-4B3D-F881-CFE5-557C81DD07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94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E87539-33BB-E28D-8456-7FA7A9F2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Monopolar Radiofrequency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BF06EB-FEEF-A78A-9F5E-ED6A955361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96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047B1E-0603-C58F-D311-364A04D03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Causes Skin Laxity?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0952EA-A5D7-0E6D-1149-265746E194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44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BAD3AA-121C-4587-3457-99E0E019E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Monopolar Radiofrequency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EFA65C-0458-545A-B57E-42C5A42D51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810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15F661-B1E5-9924-A938-04EF95457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Monopolar Radiofrequency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C5B2E5-990A-00D8-ED9F-7A019A60F0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712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468E13-27E8-B0EC-2EBC-90E1C987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An Ideal Candidate?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CDD6A1-60E8-5897-2697-CCE40986A6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886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B6C602-770C-A310-CEB5-30D38831C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An Ideal Candidate?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205D65-89E1-D937-5AB3-C100A72F17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629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E8BEDC-AF76-52DF-756E-7DD431115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An Ideal Candidate?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9BD99D-443F-8815-28C2-F7A932E7CA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360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6A6224-A312-3DA6-5A7E-DC029447F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An Ideal Candidate?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161F2D-F723-265A-0C41-F9139E3915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188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4FFFD0-8EC1-BD4E-BC81-6CC7424A5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Monopolar Radiofrequency Practical Pearls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F0C3BB-06CE-5EA8-88DD-CF5DF91C35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940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0277EE-DC79-396C-B7C6-DAA6A097B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Monopolar Radiofrequency Practical Pearls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03E226-F5D0-3177-6971-3D23DA94F8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71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141648-C231-B450-949D-A62E7C1DD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Monopolar Radiofrequency Practical Pearls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F2149B-B430-8A2E-F28C-5BE297F538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30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25C032-4D50-DF86-8065-489B27872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Monopolar Radiofrequency Practical Pearls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D15E7F-DA0B-06B1-E676-66B4649638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27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D9D1B6-C893-85F5-2CDD-9AE499010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Causes Skin Laxity?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36E38-3E52-F296-52E0-CB1B016DEC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746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DED4BD-2E42-68BD-7A12-C849F3C90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Monopolar Radiofrequency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DCD06-5A99-1990-77D6-51EE128684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861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EC65F9-2F51-F5D6-6474-6991DF7E0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Radiofrequency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5196EF-2346-4290-697D-36D15D128B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977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887D16-2201-DE16-E857-732A4BF82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Radiofrequency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066D7-DC4F-035C-AFF5-5AF67DE654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118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5DFE0E-8699-A30C-E6D0-0D1B0DBB0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Radiofrequency Microneedling for Skin Tightening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9E509-BBF5-6AF2-2BD2-47C9C8B2F8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795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ACE855-20F7-7EA5-FBC6-2B4E1BE6F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Radiofrequency Microneedling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C3992-9628-BEAC-6358-0445915594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480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19EACF-31AA-7006-B766-B2F9B5F7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Radiofrequency Microneedling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E2466-3C39-6362-B6D6-C505C62DCB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474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75DD94-39B9-80A0-B115-BE9576DAB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Radiofrequency Microneedling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4CD3C4-6815-ECA6-52A1-F0B54D70D4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614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68B85E-E79C-5403-4336-F9078EFFC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Radiofrequency Microneedling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425B5E-1F99-C358-B08E-15FAAC7BE4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946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B6D487-3C72-D199-C811-997965E8F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Radiofrequency Microneedling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CF980-41D6-DEB9-BD18-5234668C1E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273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590E3E-D638-BC0E-9D5C-E9C55AA6F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Radiofrequency Microneedling for Skin Tightening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B4AD0-14A6-8129-44E3-9009A12E19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78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C164A3-2F6D-403C-C648-B0797CD1A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Can You Get Skin Laxity?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DD3665-2751-4D40-2A66-DA20EE77B7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512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9CE44F-103F-4899-22CF-95F4FE664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Radiofrequency Microneedling Practical Pearls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46A981-A782-1AFB-7FFF-6F2B70A098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813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67D2D7-51D2-7F63-D81D-AA92F9E1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Radiofrequency Microneedling Practical Pearls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7D4130-5617-22F4-66C4-010CE9D104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3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8431CA-B8E7-019A-897F-7E922BD78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Radiofrequency Microneedling Practical Pearls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248AE4-7DC5-2C00-B0F7-A267F3618E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78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12A16B-2D53-8F62-5EB3-33698E6B1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Radiofrequency Microneedling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44110-FFF5-BBBB-D467-AA411E3425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466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93C942-0BEB-CA69-170B-196D4E4C0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Resurfacing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D660C5-4D14-0E5E-098E-FD36D5C48C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944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BD859A-1E33-51B9-7AEB-E1B54AE27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Ablative Laser Resurfacing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57A7B1-7E5B-2165-69DA-0737FAF7B9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83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A6F629-C325-5530-EB04-51A63EF3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Ablative Laser Resurfacing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A20E29-6455-E249-82D2-17ECFC3D97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942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549971-A89A-ED47-2392-03230B913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Ablative Laser Resurfacing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E61EB-148B-8BAF-9582-1AD08BA232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962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E09CE5-7C0A-F1C1-03ED-716CA3295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Ablative Laser Resurfacing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EE2436-AFA5-BA91-CAA9-E1BE44B7E2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689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725E85-5E19-8EC4-21DA-E424D2BC8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Ablative Laser Resurfacing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EA4ED-3D24-5005-F156-3544BA4C1B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4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82B4A82FC8D94D8A020B5FC721595A" ma:contentTypeVersion="17" ma:contentTypeDescription="Create a new document." ma:contentTypeScope="" ma:versionID="5260edd872a174df9ac057cb11c1ac36">
  <xsd:schema xmlns:xsd="http://www.w3.org/2001/XMLSchema" xmlns:xs="http://www.w3.org/2001/XMLSchema" xmlns:p="http://schemas.microsoft.com/office/2006/metadata/properties" xmlns:ns2="d3559351-e2b8-40ac-ba6f-ab84b66715b9" xmlns:ns3="34db6020-c3d4-4c3d-bc3b-edf303079dfa" targetNamespace="http://schemas.microsoft.com/office/2006/metadata/properties" ma:root="true" ma:fieldsID="0c3a56d51f229310472b1d24f015b1c6" ns2:_="" ns3:_="">
    <xsd:import namespace="d3559351-e2b8-40ac-ba6f-ab84b66715b9"/>
    <xsd:import namespace="34db6020-c3d4-4c3d-bc3b-edf303079df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559351-e2b8-40ac-ba6f-ab84b66715b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4c508450-bced-4b4d-98d2-cf1ddb36cff2}" ma:internalName="TaxCatchAll" ma:showField="CatchAllData" ma:web="d3559351-e2b8-40ac-ba6f-ab84b6671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b6020-c3d4-4c3d-bc3b-edf303079d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3559351-e2b8-40ac-ba6f-ab84b66715b9">WWY577X7UKAA-27242737-7965</_dlc_DocId>
    <_dlc_DocIdUrl xmlns="d3559351-e2b8-40ac-ba6f-ab84b66715b9">
      <Url>https://webmdhealth.sharepoint.com/sites/MedscapeConferences/_layouts/15/DocIdRedir.aspx?ID=WWY577X7UKAA-27242737-7965</Url>
      <Description>WWY577X7UKAA-27242737-7965</Description>
    </_dlc_DocIdUrl>
    <lcf76f155ced4ddcb4097134ff3c332f xmlns="34db6020-c3d4-4c3d-bc3b-edf303079dfa">
      <Terms xmlns="http://schemas.microsoft.com/office/infopath/2007/PartnerControls"/>
    </lcf76f155ced4ddcb4097134ff3c332f>
    <TaxCatchAll xmlns="d3559351-e2b8-40ac-ba6f-ab84b66715b9" xsi:nil="true"/>
  </documentManagement>
</p:properties>
</file>

<file path=customXml/itemProps1.xml><?xml version="1.0" encoding="utf-8"?>
<ds:datastoreItem xmlns:ds="http://schemas.openxmlformats.org/officeDocument/2006/customXml" ds:itemID="{DFBBA377-3152-49D1-8713-98E3C54788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559351-e2b8-40ac-ba6f-ab84b66715b9"/>
    <ds:schemaRef ds:uri="34db6020-c3d4-4c3d-bc3b-edf303079d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C8A645-2308-46EA-A338-A50E276C7A5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4E3FB60-242C-4863-9C53-EA2705ADEBC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7E0351E-C718-4C83-9E3E-E60311328FAE}">
  <ds:schemaRefs>
    <ds:schemaRef ds:uri="http://purl.org/dc/elements/1.1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  <ds:schemaRef ds:uri="34db6020-c3d4-4c3d-bc3b-edf303079dfa"/>
    <ds:schemaRef ds:uri="http://schemas.microsoft.com/office/2006/documentManagement/types"/>
    <ds:schemaRef ds:uri="http://schemas.microsoft.com/office/infopath/2007/PartnerControls"/>
    <ds:schemaRef ds:uri="d3559351-e2b8-40ac-ba6f-ab84b66715b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1111</Words>
  <Application>Microsoft Office PowerPoint</Application>
  <PresentationFormat>Widescreen</PresentationFormat>
  <Paragraphs>258</Paragraphs>
  <Slides>269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269</vt:i4>
      </vt:variant>
    </vt:vector>
  </HeadingPairs>
  <TitlesOfParts>
    <vt:vector size="273" baseType="lpstr">
      <vt:lpstr>Arial</vt:lpstr>
      <vt:lpstr>Calibri</vt:lpstr>
      <vt:lpstr>Calibri Light</vt:lpstr>
      <vt:lpstr>Office Theme</vt:lpstr>
      <vt:lpstr>PowerPoint Presentation</vt:lpstr>
      <vt:lpstr>Nonsurgical Skin Tightening:  Who, What, Where, and When?</vt:lpstr>
      <vt:lpstr>What Causes Skin Laxity?</vt:lpstr>
      <vt:lpstr>What Causes Skin Laxity?</vt:lpstr>
      <vt:lpstr>What Causes Skin Laxity?</vt:lpstr>
      <vt:lpstr>What Causes Skin Laxity?</vt:lpstr>
      <vt:lpstr>What Causes Skin Laxity?</vt:lpstr>
      <vt:lpstr>What Causes Skin Laxity?</vt:lpstr>
      <vt:lpstr>Where Can You Get Skin Laxity?</vt:lpstr>
      <vt:lpstr>Overview of Skin Tightening </vt:lpstr>
      <vt:lpstr>Overview of Skin Tightening </vt:lpstr>
      <vt:lpstr>Overview of Skin Tightening </vt:lpstr>
      <vt:lpstr>Overview of Skin Tightening </vt:lpstr>
      <vt:lpstr>Overview of Skin Tightening </vt:lpstr>
      <vt:lpstr>Micro-Focused Ultrasound </vt:lpstr>
      <vt:lpstr>How Does Ultrasound Cause Skin Tightening?</vt:lpstr>
      <vt:lpstr>How Does Ultrasound Cause Skin Tightening?</vt:lpstr>
      <vt:lpstr>How Does Ultrasound Cause Skin Tightening?</vt:lpstr>
      <vt:lpstr>How Does Ultrasound Cause Skin Tightening?</vt:lpstr>
      <vt:lpstr>Ultrasound for Skin Tightening </vt:lpstr>
      <vt:lpstr>Ultrasound for Skin Tightening </vt:lpstr>
      <vt:lpstr>Ultrasound for Skin Tightening </vt:lpstr>
      <vt:lpstr>Ultrasound for Skin Tightening </vt:lpstr>
      <vt:lpstr>Ultrasound for Skin Tightening </vt:lpstr>
      <vt:lpstr>Ultrasound for Skin Tightening </vt:lpstr>
      <vt:lpstr>Ultrasound for Skin Tightening </vt:lpstr>
      <vt:lpstr>Ultrasound for Skin Tightening </vt:lpstr>
      <vt:lpstr>Ultrasound for Skin Tightening </vt:lpstr>
      <vt:lpstr>Ultrasound for Skin Tightening </vt:lpstr>
      <vt:lpstr>Ultrasound for Skin Tightening </vt:lpstr>
      <vt:lpstr>Ultrasound for Skin Tightening </vt:lpstr>
      <vt:lpstr>Ultrasound for Skin Tightening </vt:lpstr>
      <vt:lpstr>Before and After Micro-Focused Ultrasound</vt:lpstr>
      <vt:lpstr>Before and After Micro-Focused Ultrasound</vt:lpstr>
      <vt:lpstr>Before and After Micro-Focused Ultrasound</vt:lpstr>
      <vt:lpstr>Before and After Micro-Focused Ultrasound</vt:lpstr>
      <vt:lpstr>Before and After Micro-Focused Ultrasound</vt:lpstr>
      <vt:lpstr>Before and After Micro-Focused Ultrasound</vt:lpstr>
      <vt:lpstr>Before and After Micro-Focused Ultrasound</vt:lpstr>
      <vt:lpstr>Before and After Micro-Focused Ultrasound</vt:lpstr>
      <vt:lpstr>Before and After Micro-Focused Ultrasound</vt:lpstr>
      <vt:lpstr>Before and After Micro-Focused Ultrasound</vt:lpstr>
      <vt:lpstr>Who Is An Ideal Candidate?</vt:lpstr>
      <vt:lpstr>Who Is An Ideal Candidate?</vt:lpstr>
      <vt:lpstr>Who Is An Ideal Candidate?</vt:lpstr>
      <vt:lpstr>Who Is An Ideal Candidate?</vt:lpstr>
      <vt:lpstr>Ultrasound Practical Pearls</vt:lpstr>
      <vt:lpstr>Ultrasound Practical Pearls</vt:lpstr>
      <vt:lpstr>Ultrasound Practical Pearls</vt:lpstr>
      <vt:lpstr>Ultrasound Practical Pearls</vt:lpstr>
      <vt:lpstr>Radiofrequency </vt:lpstr>
      <vt:lpstr>What Is Radiofrequency?</vt:lpstr>
      <vt:lpstr>What Is Radiofrequency?</vt:lpstr>
      <vt:lpstr>What Is Radiofrequency?</vt:lpstr>
      <vt:lpstr>What Is Radiofrequency?</vt:lpstr>
      <vt:lpstr>What Is Radiofrequency?</vt:lpstr>
      <vt:lpstr>What Is Radiofrequency?</vt:lpstr>
      <vt:lpstr>What Is Radiofrequency?</vt:lpstr>
      <vt:lpstr>What Is Radiofrequency?</vt:lpstr>
      <vt:lpstr>Radiofrequency for Skin Tightening </vt:lpstr>
      <vt:lpstr>Radiofrequency for Skin Tightening </vt:lpstr>
      <vt:lpstr>Monopolar Radiofrequency for Skin Tightening </vt:lpstr>
      <vt:lpstr>Monopolar Radiofrequency for Skin Tightening </vt:lpstr>
      <vt:lpstr>Monopolar Radiofrequency for Skin Tightening </vt:lpstr>
      <vt:lpstr>Monopolar Radiofrequency for Skin Tightening </vt:lpstr>
      <vt:lpstr>Monopolar Radiofrequency for Skin Tightening </vt:lpstr>
      <vt:lpstr>Monopolar Radiofrequency for Skin Tightening </vt:lpstr>
      <vt:lpstr>Monopolar Radiofrequency for Skin Tightening </vt:lpstr>
      <vt:lpstr>Monopolar Radiofrequency for Skin Tightening </vt:lpstr>
      <vt:lpstr>Monopolar Radiofrequency for Skin Tightening </vt:lpstr>
      <vt:lpstr>Monopolar Radiofrequency for Skin Tightening </vt:lpstr>
      <vt:lpstr>Who Is An Ideal Candidate?</vt:lpstr>
      <vt:lpstr>Who Is An Ideal Candidate?</vt:lpstr>
      <vt:lpstr>Who Is An Ideal Candidate?</vt:lpstr>
      <vt:lpstr>Who Is An Ideal Candidate?</vt:lpstr>
      <vt:lpstr>Monopolar Radiofrequency Practical Pearls</vt:lpstr>
      <vt:lpstr>Monopolar Radiofrequency Practical Pearls</vt:lpstr>
      <vt:lpstr>Monopolar Radiofrequency Practical Pearls</vt:lpstr>
      <vt:lpstr>Monopolar Radiofrequency Practical Pearls</vt:lpstr>
      <vt:lpstr>Monopolar Radiofrequency for Skin Tightening </vt:lpstr>
      <vt:lpstr>Radiofrequency for Skin Tightening </vt:lpstr>
      <vt:lpstr>Radiofrequency for Skin Tightening </vt:lpstr>
      <vt:lpstr>Radiofrequency Microneedling for Skin Tightening </vt:lpstr>
      <vt:lpstr>Radiofrequency Microneedling for Skin Tightening </vt:lpstr>
      <vt:lpstr>Radiofrequency Microneedling for Skin Tightening </vt:lpstr>
      <vt:lpstr>Radiofrequency Microneedling for Skin Tightening </vt:lpstr>
      <vt:lpstr>Radiofrequency Microneedling for Skin Tightening </vt:lpstr>
      <vt:lpstr>Radiofrequency Microneedling for Skin Tightening </vt:lpstr>
      <vt:lpstr>Radiofrequency Microneedling for Skin Tightening </vt:lpstr>
      <vt:lpstr>Radiofrequency Microneedling Practical Pearls </vt:lpstr>
      <vt:lpstr>Radiofrequency Microneedling Practical Pearls </vt:lpstr>
      <vt:lpstr>Radiofrequency Microneedling Practical Pearls </vt:lpstr>
      <vt:lpstr>Radiofrequency Microneedling </vt:lpstr>
      <vt:lpstr>Laser Resurfacing</vt:lpstr>
      <vt:lpstr>Ablative Laser Resurfacing</vt:lpstr>
      <vt:lpstr>Ablative Laser Resurfacing </vt:lpstr>
      <vt:lpstr>Ablative Laser Resurfacing </vt:lpstr>
      <vt:lpstr>Ablative Laser Resurfacing </vt:lpstr>
      <vt:lpstr>Ablative Laser Resurfacing </vt:lpstr>
      <vt:lpstr>Micro-Coring </vt:lpstr>
      <vt:lpstr>Micro-Coring</vt:lpstr>
      <vt:lpstr>Micro-Coring</vt:lpstr>
      <vt:lpstr>Micro-Coring</vt:lpstr>
      <vt:lpstr>Micro-Coring</vt:lpstr>
      <vt:lpstr>Micro-Coring Practical Pearls</vt:lpstr>
      <vt:lpstr>Micro-Coring </vt:lpstr>
      <vt:lpstr>PowerPoint Presentation</vt:lpstr>
      <vt:lpstr>PowerPoint Presentation</vt:lpstr>
      <vt:lpstr>Body Contouring</vt:lpstr>
      <vt:lpstr>Common Contouring Concerns</vt:lpstr>
      <vt:lpstr>Common Contouring Concerns</vt:lpstr>
      <vt:lpstr>Common Contouring Concerns</vt:lpstr>
      <vt:lpstr>PowerPoint Presentation</vt:lpstr>
      <vt:lpstr>Body Contouring Spectrum</vt:lpstr>
      <vt:lpstr>Body Contouring Spectrum</vt:lpstr>
      <vt:lpstr>Ultrasound</vt:lpstr>
      <vt:lpstr>Ultrasound Mechanism of Action</vt:lpstr>
      <vt:lpstr>Ultrasound MFU</vt:lpstr>
      <vt:lpstr>Ultrasound MFU</vt:lpstr>
      <vt:lpstr>Ultrasound MFU Efficacy</vt:lpstr>
      <vt:lpstr>Ultrasound MFU Efficacy</vt:lpstr>
      <vt:lpstr>Ultrasound MFU Efficacy</vt:lpstr>
      <vt:lpstr>Ultrasound – SUPERB</vt:lpstr>
      <vt:lpstr>Ultrasound – SUPERB</vt:lpstr>
      <vt:lpstr>Ultrasound – SUPERB Efficacy</vt:lpstr>
      <vt:lpstr>Ultrasound – SUPERB Efficacy</vt:lpstr>
      <vt:lpstr>Ultrasound Ideal Candidate</vt:lpstr>
      <vt:lpstr>Ultrasound Ideal Candidate</vt:lpstr>
      <vt:lpstr>Cryolipolysis</vt:lpstr>
      <vt:lpstr>Cryolipolysis Popsicle Panniculitis</vt:lpstr>
      <vt:lpstr>Cryolipolysis Mechanism of Action</vt:lpstr>
      <vt:lpstr>Cryolipolysis Mechanism of Action</vt:lpstr>
      <vt:lpstr>Cryolipolysis Mechanism of Action</vt:lpstr>
      <vt:lpstr>Cryolipolysis Treatment</vt:lpstr>
      <vt:lpstr>Cryolipolysis Treatment</vt:lpstr>
      <vt:lpstr>Cryolipolysis Paradoxical Adipose Hyperplasia</vt:lpstr>
      <vt:lpstr>Cryolipolysis Paradoxical Adipose Hyperplasia</vt:lpstr>
      <vt:lpstr>Cryolipolysis Role of Massage</vt:lpstr>
      <vt:lpstr>Cryolipolysis Role of Massage</vt:lpstr>
      <vt:lpstr>Cryolipolysis Role of Massage</vt:lpstr>
      <vt:lpstr>Cryolipolysis Ideal Candidate</vt:lpstr>
      <vt:lpstr>Cryolipolysis Ideal Candidate</vt:lpstr>
      <vt:lpstr>Cryolipolysis Ideal Candidate</vt:lpstr>
      <vt:lpstr>Laser Lipolysis</vt:lpstr>
      <vt:lpstr>Laser Lipolysis Mechanism of Action</vt:lpstr>
      <vt:lpstr>Laser Lipolysis Mechanism of Action</vt:lpstr>
      <vt:lpstr>Laser Lipolysis Ideal Candidate</vt:lpstr>
      <vt:lpstr>Injectable Lipolysis</vt:lpstr>
      <vt:lpstr>Injection Lipolysis Mechanism of Action</vt:lpstr>
      <vt:lpstr>Injection Lipolysis Mechanism of Action</vt:lpstr>
      <vt:lpstr>Injection Lipolysis Treatment</vt:lpstr>
      <vt:lpstr>Injection Lipolysis Treatment</vt:lpstr>
      <vt:lpstr>Injection Lipolysis Ideal Candidate</vt:lpstr>
      <vt:lpstr>Muscle Toning</vt:lpstr>
      <vt:lpstr>Muscle Toning Mechanism of Action</vt:lpstr>
      <vt:lpstr>Muscle Toning Technologies</vt:lpstr>
      <vt:lpstr>Muscle Toning Applicators</vt:lpstr>
      <vt:lpstr>Do Muscle Stimulation Devices Work?</vt:lpstr>
      <vt:lpstr>Do Muscle Stimulation Devices Work?</vt:lpstr>
      <vt:lpstr>Do Muscle Stimulation Devices Work?</vt:lpstr>
      <vt:lpstr>Do These Devices Make Happy Patients?</vt:lpstr>
      <vt:lpstr>Muscle Toning Ideal Candidate</vt:lpstr>
      <vt:lpstr>Muscle Toning Ideal Candidate</vt:lpstr>
      <vt:lpstr>Conclusion</vt:lpstr>
      <vt:lpstr>Conclusion</vt:lpstr>
      <vt:lpstr>Conclusion</vt:lpstr>
      <vt:lpstr>Conclusion</vt:lpstr>
      <vt:lpstr>Conclusion</vt:lpstr>
      <vt:lpstr>PowerPoint Presentation</vt:lpstr>
      <vt:lpstr>PowerPoint Presentation</vt:lpstr>
      <vt:lpstr>Prejuvenation: Topical and Preventative Measures</vt:lpstr>
      <vt:lpstr>What Is "Prejuvenation"?</vt:lpstr>
      <vt:lpstr>Prejuvenation Demand</vt:lpstr>
      <vt:lpstr>Prejuvenation Demand</vt:lpstr>
      <vt:lpstr>Prejuvenation Demand</vt:lpstr>
      <vt:lpstr>Prejuvenation Demand: Social Media</vt:lpstr>
      <vt:lpstr>Prejuvenation Demand: Social Media</vt:lpstr>
      <vt:lpstr>Prejuvenation Demand: Social Media</vt:lpstr>
      <vt:lpstr>Prejuvenation Demand: Selfie Culture</vt:lpstr>
      <vt:lpstr>Prejuvenation Demand: Zoom Effect</vt:lpstr>
      <vt:lpstr>Prejuvenation Strategies</vt:lpstr>
      <vt:lpstr>Topical Regimen</vt:lpstr>
      <vt:lpstr>Prejuvenation Regimen</vt:lpstr>
      <vt:lpstr>Sunscreen and Prevention of Aging</vt:lpstr>
      <vt:lpstr>Sunscreen and Prevention of Aging</vt:lpstr>
      <vt:lpstr>Suncreen and Prevention of Aging</vt:lpstr>
      <vt:lpstr>Prejuvenation Regimen</vt:lpstr>
      <vt:lpstr>Prejuvenation: Topical Retinoids</vt:lpstr>
      <vt:lpstr>Prejuvenation: Topical Retinoids</vt:lpstr>
      <vt:lpstr>Prejuvenation: Topical Retinoids</vt:lpstr>
      <vt:lpstr>Prejuvenation: Topical Retinoids</vt:lpstr>
      <vt:lpstr>Prejuvenation: Topical Retinoids</vt:lpstr>
      <vt:lpstr>Prejuvenation: Topical Retinoids</vt:lpstr>
      <vt:lpstr>Prejuvenation: Topical Retinoids</vt:lpstr>
      <vt:lpstr>Prejuvenation: Topical Retinoids</vt:lpstr>
      <vt:lpstr>Prejuvenation Regimen</vt:lpstr>
      <vt:lpstr>Prejuvenation: Antioxidants</vt:lpstr>
      <vt:lpstr>Prejuvenation: Antioxidants</vt:lpstr>
      <vt:lpstr>Prejuvenation: Topical Antioxidants</vt:lpstr>
      <vt:lpstr>Prejuvenation: Topical Antioxidants</vt:lpstr>
      <vt:lpstr>Prejuvenation: Topical Antioxidants</vt:lpstr>
      <vt:lpstr>Prejuvenation Strategies</vt:lpstr>
      <vt:lpstr>"High Yield" Prejuvenation Treatments</vt:lpstr>
      <vt:lpstr>"High Yield" Prejuvenation Treatments</vt:lpstr>
      <vt:lpstr>Prejuvenation: Neuromodulators</vt:lpstr>
      <vt:lpstr>Prejuvenation: Neuromodulators</vt:lpstr>
      <vt:lpstr>Prejuvenation: Neuromodulators</vt:lpstr>
      <vt:lpstr>Prejuvenation Neuromodulator Efficacy</vt:lpstr>
      <vt:lpstr>Prejuvenation Neuromodulator Efficacy</vt:lpstr>
      <vt:lpstr>Prejuvenation Neuromodulator Efficacy</vt:lpstr>
      <vt:lpstr>PowerPoint Presentation</vt:lpstr>
      <vt:lpstr>PowerPoint Presentation</vt:lpstr>
      <vt:lpstr>Prejuvenation: Filler</vt:lpstr>
      <vt:lpstr>Prejuvenation: Filler</vt:lpstr>
      <vt:lpstr>Prejuvenation: Filler</vt:lpstr>
      <vt:lpstr>Prejuvenation: Laser Treatment</vt:lpstr>
      <vt:lpstr>Prejuvenation: Laser Treatment</vt:lpstr>
      <vt:lpstr>Prejuvenation: Tissue Tightening</vt:lpstr>
      <vt:lpstr>Prejuvenation: Tissue Tightening</vt:lpstr>
      <vt:lpstr>Prejuvenation: Long-Term Data?</vt:lpstr>
      <vt:lpstr>Prejuvenation: Long-Term Data?</vt:lpstr>
      <vt:lpstr>Prejuvenation: Final Thoughts</vt:lpstr>
      <vt:lpstr>Prejuvenation: Final Thoughts</vt:lpstr>
      <vt:lpstr>Prejuvenation: Final Thoughts</vt:lpstr>
      <vt:lpstr>Prejuvenation: Final Thoughts</vt:lpstr>
      <vt:lpstr>PowerPoint Presentation</vt:lpstr>
      <vt:lpstr>PowerPoint Presentation</vt:lpstr>
      <vt:lpstr>Combination Treatments for Targeting Cellulite</vt:lpstr>
      <vt:lpstr>How Far Have We Come?</vt:lpstr>
      <vt:lpstr>Cellulite Treatment Landscape: Past and Present</vt:lpstr>
      <vt:lpstr>Cellulite Structure</vt:lpstr>
      <vt:lpstr>Normal Adult Skin Architecture</vt:lpstr>
      <vt:lpstr>Normal Female Skin Architecture: Impact on Cellulite Formation</vt:lpstr>
      <vt:lpstr>What Do We Know About Cellulite Pathophysiology?</vt:lpstr>
      <vt:lpstr>Cellulite Severity Scale: The Challenges of Grading Cellulite Accurately</vt:lpstr>
      <vt:lpstr>Skin Laxity Scale</vt:lpstr>
      <vt:lpstr>The Cellulite Trinity: Dimple Number, Dimple Depth, Skin Laxity</vt:lpstr>
      <vt:lpstr>TS-GS: Effectiveness Results</vt:lpstr>
      <vt:lpstr>Tissue Stabilized-Guided Subcision </vt:lpstr>
      <vt:lpstr>TSGS: Pre-Treatment</vt:lpstr>
      <vt:lpstr>TSGS: Markings</vt:lpstr>
      <vt:lpstr>TSGS: Post Treatment 6 Months</vt:lpstr>
      <vt:lpstr>TSGS</vt:lpstr>
      <vt:lpstr>Controlled Focal Fibrous Band Release</vt:lpstr>
      <vt:lpstr>Targeting the Fibrous Septae</vt:lpstr>
      <vt:lpstr>Controlled Focal Fibrous Band Release</vt:lpstr>
      <vt:lpstr>Controlled Focal Fibrous Band Release: 3-Mo Clinical Results</vt:lpstr>
      <vt:lpstr>3-Mo Clinical Results</vt:lpstr>
      <vt:lpstr>3-Mo Clinical Results</vt:lpstr>
      <vt:lpstr>3-Mo Clinical Results</vt:lpstr>
      <vt:lpstr>Laser</vt:lpstr>
      <vt:lpstr>Chemical Subcision</vt:lpstr>
      <vt:lpstr>Collagenase Clostridium Histolyticum </vt:lpstr>
      <vt:lpstr>Collagenase Clostridium Histolyticum </vt:lpstr>
      <vt:lpstr>Phase 2b Patient A (CCH): 2-Level Composite Response*</vt:lpstr>
      <vt:lpstr>Phase 3, Patient A Skin Surface Texture After CCH Treatment</vt:lpstr>
      <vt:lpstr>Phase 3, Patient A:  Skin Surface Texture After CCH Treatment</vt:lpstr>
      <vt:lpstr>Acoustic Subcision</vt:lpstr>
      <vt:lpstr>Acoustic Subcision: Rapid Acoustic Pulse </vt:lpstr>
      <vt:lpstr>Acoustic Disruption of Septa -- Time/Dose Response</vt:lpstr>
      <vt:lpstr>Acoustic Subcision</vt:lpstr>
      <vt:lpstr>Acoustic Subcision: Results</vt:lpstr>
      <vt:lpstr>Acoustic Subcision: Results</vt:lpstr>
      <vt:lpstr>Filler Options for Targeting Cellulite Expert Insights</vt:lpstr>
      <vt:lpstr>PLLA: 2 Treatments, 2 Bottles Each</vt:lpstr>
      <vt:lpstr>PLLA: 2 Treatments, 2 Bottles Each</vt:lpstr>
      <vt:lpstr>PLLA: 2 Treatments, 2 Bottles Each</vt:lpstr>
      <vt:lpstr>Cellulite: Conclusions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Stephanie</dc:creator>
  <cp:lastModifiedBy>Bentley, Levi</cp:lastModifiedBy>
  <cp:revision>1</cp:revision>
  <dcterms:created xsi:type="dcterms:W3CDTF">2022-05-12T20:38:53Z</dcterms:created>
  <dcterms:modified xsi:type="dcterms:W3CDTF">2023-06-12T20:28:37Z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0x0101000982B4A82FC8D94D8A020B5FC721595A</vt:lpwstr>
  </property>
  <property fmtid="{D5CDD505-2E9C-101B-9397-08002B2CF9AE}" pid="3" name="_dlc_DocIdItemGuid">
    <vt:lpwstr>05539816-dbbc-4dcb-94ea-56c18a63f937</vt:lpwstr>
  </property>
  <property fmtid="{D5CDD505-2E9C-101B-9397-08002B2CF9AE}" pid="4" name="MediaServiceImageTags">
    <vt:lpwstr/>
  </property>
</Properties>
</file>