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ADC-4DE4-4B21-874C-04029EC768E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8E73C-ED30-480D-A403-DD1AC5B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8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96ADC-4DE4-4B21-874C-04029EC768E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E73C-ED30-480D-A403-DD1AC5B2B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8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and Emerging Treatment Strategies for Anti-VEGF Therapy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4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New or Investigational Agents for nAMD or DME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5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Ang-Tie </a:t>
            </a:r>
            <a:r>
              <a:rPr lang="en-US" smtClean="0"/>
              <a:t>Signaling</a:t>
            </a:r>
            <a:r>
              <a:rPr lang="en-GB" smtClean="0"/>
              <a:t> Pathway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Faricimab: The First Bispecific Antibody for Intraocular Use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Faricimab: The First Bispecific Antibody for Intraocular Use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6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Trials of Faricimab With Extended Dosing in DME</a:t>
            </a:r>
            <a:br>
              <a:rPr lang="en-US" smtClean="0"/>
            </a:br>
            <a:r>
              <a:rPr lang="en-US" i="1" smtClean="0"/>
              <a:t>YOSEMITE and RHINE Study Design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91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Trials of Faricimab With Extended Dosing in DME</a:t>
            </a:r>
            <a:br>
              <a:rPr lang="en-US" smtClean="0"/>
            </a:br>
            <a:r>
              <a:rPr lang="en-US" i="1" smtClean="0"/>
              <a:t>Vision Gains at 2 Years in YOSEMITE and RHINE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Trials of Faricimab With Extended Dosing in DME</a:t>
            </a:r>
            <a:br>
              <a:rPr lang="en-US" smtClean="0"/>
            </a:br>
            <a:r>
              <a:rPr lang="en-US" i="1" smtClean="0"/>
              <a:t>Patients Achieving Every 16-Week Dosing in the Faricimab PTI Arm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Trials of Faricimab With Extended Dosing in DME</a:t>
            </a:r>
            <a:br>
              <a:rPr lang="en-US" smtClean="0"/>
            </a:br>
            <a:r>
              <a:rPr lang="en-US" i="1" smtClean="0"/>
              <a:t>Reductions in CST With Faricimab in YOSEMITE and RHINE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46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Trials of Faricimab With Extended Dosing in DME</a:t>
            </a:r>
            <a:br>
              <a:rPr lang="en-US" smtClean="0"/>
            </a:br>
            <a:r>
              <a:rPr lang="en-US" i="1" smtClean="0"/>
              <a:t>Patients With ≥ 2-Step DRSS Improvement in YOSEMITE and RHINE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6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Improve Outcomes in AMD and DME?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Pivotal Phase 3 Trials of Faricimab in nAMD</a:t>
            </a:r>
            <a:br>
              <a:rPr lang="en-US" smtClean="0"/>
            </a:br>
            <a:r>
              <a:rPr lang="en-US" i="1" smtClean="0"/>
              <a:t>TENAYA and LUCERNE Study Design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0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Pivotal Phase 3 Trials of Faricimab in nAMD</a:t>
            </a:r>
            <a:br>
              <a:rPr lang="en-US" smtClean="0"/>
            </a:br>
            <a:r>
              <a:rPr lang="en-US" i="1" smtClean="0"/>
              <a:t>Pooled Efficacy Analysis of TENAYA and LUCERNE</a:t>
            </a:r>
            <a:endParaRPr lang="en-US" i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5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Pivotal Phase 3 Trials of Faricimab in nAMD</a:t>
            </a:r>
            <a:br>
              <a:rPr lang="en-US" smtClean="0"/>
            </a:br>
            <a:r>
              <a:rPr lang="en-US" i="1" smtClean="0"/>
              <a:t>Pooled Efficacy Analysis of TENAYA and LUCERNE</a:t>
            </a:r>
            <a:endParaRPr lang="en-US" i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6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Pivotal Phase 3 Trials of Faricimab in nAMD</a:t>
            </a:r>
            <a:br>
              <a:rPr lang="en-US" smtClean="0"/>
            </a:br>
            <a:r>
              <a:rPr lang="en-US" i="1" smtClean="0"/>
              <a:t>Pooled Safety Analyses of TENAYA and LUCERNE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82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Faricimab Clinical Trials in DME and nAMD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91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Faricimab Clinical Trials in DME and nAMD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7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Faricimab Clinical Trials in DME and nAMD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38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Faricimab Clinical Trials in DME and nAMD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43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KSI-301: Next-Generation Intravitreal Anti-VEGF Agent</a:t>
            </a:r>
            <a:br>
              <a:rPr lang="en-US" smtClean="0"/>
            </a:br>
            <a:r>
              <a:rPr lang="en-US" i="1" smtClean="0"/>
              <a:t>Drug Characteristics vs Other Anti-VEGF Therapies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1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KSI-301: Next-Generation Intravitreal Anti-VEGF Agent</a:t>
            </a:r>
            <a:br>
              <a:rPr lang="en-US" smtClean="0"/>
            </a:br>
            <a:r>
              <a:rPr lang="en-US" i="1" smtClean="0"/>
              <a:t>Contributions of the ABC Platform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Success of Anti-VEGF Therapy in Retinal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41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KSI-301: Next-Generation Intravitreal Anti-VEGF Agent</a:t>
            </a:r>
            <a:br>
              <a:rPr lang="en-US" smtClean="0"/>
            </a:br>
            <a:r>
              <a:rPr lang="en-US" i="1" smtClean="0"/>
              <a:t>Pivotal Clinical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97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KSI-301: Next-Generation Intravitreal Anti-VEGF Agent</a:t>
            </a:r>
            <a:br>
              <a:rPr lang="en-US" smtClean="0"/>
            </a:br>
            <a:r>
              <a:rPr lang="en-US" i="1" smtClean="0"/>
              <a:t>Pivotal Clinical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94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OPT-302: Investigational Inhibitor of VEGF-C and VEGF-D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62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OPT-302: Investigational Inhibitor of VEGF-C and VEGF-D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34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Phase 2B RCT of OPT-302 Plus Ranibizumab in nAMD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69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Clinical Trials of OPT-302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86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Brolucizumab: Newer Intravitreal VEGF-A Inhibitor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2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RCTs of Brolucizumab in Treatment-Naive nAMD</a:t>
            </a:r>
            <a:br>
              <a:rPr lang="en-US" smtClean="0"/>
            </a:br>
            <a:r>
              <a:rPr lang="en-US" i="1" smtClean="0"/>
              <a:t>HAWK and HARRIER</a:t>
            </a:r>
            <a:endParaRPr lang="en-US" i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3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RCTs of Brolucizumab in DME (Related to T1D or T2D)</a:t>
            </a:r>
            <a:br>
              <a:rPr lang="en-US" smtClean="0"/>
            </a:br>
            <a:r>
              <a:rPr lang="en-US" i="1" smtClean="0"/>
              <a:t>KITE and KESTREL</a:t>
            </a:r>
            <a:endParaRPr lang="en-US" i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6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Postapproval Safety Concerns With Brolucizumab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Evolution of Treatment for nAMD, DME, and DR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64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Review of IOI-Related AEs in the HAWK and HARRIER RCTs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7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Abicipar: A Novel DARPin Molecule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38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RCTs of Abicipar vs Ranibizumab in nAMD</a:t>
            </a:r>
            <a:br>
              <a:rPr lang="en-US" smtClean="0"/>
            </a:br>
            <a:r>
              <a:rPr lang="en-US" i="1" smtClean="0"/>
              <a:t>Pooled Analysis of CEDAR and SEQUOIA</a:t>
            </a:r>
            <a:endParaRPr lang="en-US" i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1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RCTs of Abicipar vs Ranibizumab in nAMD</a:t>
            </a:r>
            <a:br>
              <a:rPr lang="en-US" smtClean="0"/>
            </a:br>
            <a:r>
              <a:rPr lang="en-US" i="1" smtClean="0"/>
              <a:t>Pooled Analysis of CEDAR and SEQUOIA</a:t>
            </a:r>
            <a:endParaRPr lang="en-US" i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23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 Therapy for Acquired Ocular Diseases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3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Subretinal Gene Therapy for Inherited Retinal Disease</a:t>
            </a:r>
            <a:br>
              <a:rPr lang="en-US" smtClean="0"/>
            </a:br>
            <a:r>
              <a:rPr lang="en-US" i="1" smtClean="0"/>
              <a:t>Voretigene Neparvovec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2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Subretinal Gene Therapy for Acquired Retinal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7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Investigational Gene Therapies for Retinal Disease</a:t>
            </a:r>
            <a:br>
              <a:rPr lang="en-US" smtClean="0"/>
            </a:br>
            <a:r>
              <a:rPr lang="en-US" i="1" smtClean="0"/>
              <a:t>RGX-314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2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Investigational Gene Therapies for Retinal Disease</a:t>
            </a:r>
            <a:br>
              <a:rPr lang="en-US" sz="3200" smtClean="0"/>
            </a:br>
            <a:r>
              <a:rPr lang="en-US" sz="3200" i="1" smtClean="0"/>
              <a:t>ADVM-022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Investigational Gene Therapies for Retinal Disease</a:t>
            </a:r>
            <a:br>
              <a:rPr lang="en-US" smtClean="0"/>
            </a:br>
            <a:r>
              <a:rPr lang="en-US" sz="3600" i="1" smtClean="0"/>
              <a:t>GT005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9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Evolution of Treatment for nAMD, DME, and DR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103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Research in Retinal Therapy Is Exploding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2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2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Duration of Effect of Intravitreal Anti-VEGF Therapies Is Short</a:t>
            </a:r>
            <a:endParaRPr lang="en-US" sz="3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Limitations of Intravitreal Anti-VEGF Monotherapy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Overcoming Obstacles to Intravitreal Anti-VEGF Monotherapy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Overcoming Obstacles to Intravitreal Anti-VEGF Monotherapy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63F32EC640F4CA39B1640B9054034" ma:contentTypeVersion="12" ma:contentTypeDescription="Create a new document." ma:contentTypeScope="" ma:versionID="d33a3d4fc6dc01666e1c6a89c6cd1056">
  <xsd:schema xmlns:xsd="http://www.w3.org/2001/XMLSchema" xmlns:xs="http://www.w3.org/2001/XMLSchema" xmlns:p="http://schemas.microsoft.com/office/2006/metadata/properties" xmlns:ns2="1b2a5b1d-c984-4491-94df-afc9417ad354" xmlns:ns3="e93acf5f-f59b-46bb-8c22-2b43a486ab2c" targetNamespace="http://schemas.microsoft.com/office/2006/metadata/properties" ma:root="true" ma:fieldsID="2177f921c62c5dcaacecd9d0d5668b7b" ns2:_="" ns3:_="">
    <xsd:import namespace="1b2a5b1d-c984-4491-94df-afc9417ad35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a5b1d-c984-4491-94df-afc9417ad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74DF1-FEE8-44C6-81E2-DBB1ED5F19E5}"/>
</file>

<file path=customXml/itemProps2.xml><?xml version="1.0" encoding="utf-8"?>
<ds:datastoreItem xmlns:ds="http://schemas.openxmlformats.org/officeDocument/2006/customXml" ds:itemID="{BA0EE3EF-A6F5-424C-833D-D8FB5F2C4BFB}"/>
</file>

<file path=customXml/itemProps3.xml><?xml version="1.0" encoding="utf-8"?>
<ds:datastoreItem xmlns:ds="http://schemas.openxmlformats.org/officeDocument/2006/customXml" ds:itemID="{1931C564-9281-4416-96A6-DF65917758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Widescreen</PresentationFormat>
  <Paragraphs>49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How Can We Improve Outcomes in AMD and DME?</vt:lpstr>
      <vt:lpstr>The Success of Anti-VEGF Therapy in Retinal Disease</vt:lpstr>
      <vt:lpstr>Evolution of Treatment for nAMD, DME, and DR</vt:lpstr>
      <vt:lpstr>Evolution of Treatment for nAMD, DME, and DR</vt:lpstr>
      <vt:lpstr>Duration of Effect of Intravitreal Anti-VEGF Therapies Is Short</vt:lpstr>
      <vt:lpstr>Other Limitations of Intravitreal Anti-VEGF Monotherapy</vt:lpstr>
      <vt:lpstr>Overcoming Obstacles to Intravitreal Anti-VEGF Monotherapy</vt:lpstr>
      <vt:lpstr>Overcoming Obstacles to Intravitreal Anti-VEGF Monotherapy</vt:lpstr>
      <vt:lpstr>New and Emerging Treatment Strategies for Anti-VEGF Therapy</vt:lpstr>
      <vt:lpstr>Examples of New or Investigational Agents for nAMD or DME</vt:lpstr>
      <vt:lpstr>The Ang-Tie Signaling Pathway</vt:lpstr>
      <vt:lpstr>Faricimab: The First Bispecific Antibody for Intraocular Use</vt:lpstr>
      <vt:lpstr>Faricimab: The First Bispecific Antibody for Intraocular Use</vt:lpstr>
      <vt:lpstr>Phase 3 Trials of Faricimab With Extended Dosing in DME YOSEMITE and RHINE Study Design</vt:lpstr>
      <vt:lpstr>Phase 3 Trials of Faricimab With Extended Dosing in DME Vision Gains at 2 Years in YOSEMITE and RHINE</vt:lpstr>
      <vt:lpstr>Phase 3 Trials of Faricimab With Extended Dosing in DME Patients Achieving Every 16-Week Dosing in the Faricimab PTI Arm</vt:lpstr>
      <vt:lpstr>Phase 3 Trials of Faricimab With Extended Dosing in DME Reductions in CST With Faricimab in YOSEMITE and RHINE</vt:lpstr>
      <vt:lpstr>Phase 3 Trials of Faricimab With Extended Dosing in DME Patients With ≥ 2-Step DRSS Improvement in YOSEMITE and RHINE</vt:lpstr>
      <vt:lpstr>Pivotal Phase 3 Trials of Faricimab in nAMD TENAYA and LUCERNE Study Design</vt:lpstr>
      <vt:lpstr>Pivotal Phase 3 Trials of Faricimab in nAMD Pooled Efficacy Analysis of TENAYA and LUCERNE</vt:lpstr>
      <vt:lpstr>Pivotal Phase 3 Trials of Faricimab in nAMD Pooled Efficacy Analysis of TENAYA and LUCERNE</vt:lpstr>
      <vt:lpstr>Pivotal Phase 3 Trials of Faricimab in nAMD Pooled Safety Analyses of TENAYA and LUCERNE</vt:lpstr>
      <vt:lpstr>Summary of Faricimab Clinical Trials in DME and nAMD</vt:lpstr>
      <vt:lpstr>Summary of Faricimab Clinical Trials in DME and nAMD</vt:lpstr>
      <vt:lpstr>Summary of Faricimab Clinical Trials in DME and nAMD</vt:lpstr>
      <vt:lpstr>Summary of Faricimab Clinical Trials in DME and nAMD</vt:lpstr>
      <vt:lpstr>KSI-301: Next-Generation Intravitreal Anti-VEGF Agent Drug Characteristics vs Other Anti-VEGF Therapies</vt:lpstr>
      <vt:lpstr>KSI-301: Next-Generation Intravitreal Anti-VEGF Agent Contributions of the ABC Platform</vt:lpstr>
      <vt:lpstr>KSI-301: Next-Generation Intravitreal Anti-VEGF Agent Pivotal Clinical Trials</vt:lpstr>
      <vt:lpstr>KSI-301: Next-Generation Intravitreal Anti-VEGF Agent Pivotal Clinical Trials</vt:lpstr>
      <vt:lpstr>OPT-302: Investigational Inhibitor of VEGF-C and VEGF-D</vt:lpstr>
      <vt:lpstr>OPT-302: Investigational Inhibitor of VEGF-C and VEGF-D</vt:lpstr>
      <vt:lpstr>Phase 2B RCT of OPT-302 Plus Ranibizumab in nAMD</vt:lpstr>
      <vt:lpstr>Key Clinical Trials of OPT-302</vt:lpstr>
      <vt:lpstr>Brolucizumab: Newer Intravitreal VEGF-A Inhibitor</vt:lpstr>
      <vt:lpstr>Phase 3 RCTs of Brolucizumab in Treatment-Naive nAMD HAWK and HARRIER</vt:lpstr>
      <vt:lpstr>Phase 3 RCTs of Brolucizumab in DME (Related to T1D or T2D) KITE and KESTREL</vt:lpstr>
      <vt:lpstr>Postapproval Safety Concerns With Brolucizumab</vt:lpstr>
      <vt:lpstr>A Review of IOI-Related AEs in the HAWK and HARRIER RCTs</vt:lpstr>
      <vt:lpstr>Abicipar: A Novel DARPin Molecule</vt:lpstr>
      <vt:lpstr>Phase 3 RCTs of Abicipar vs Ranibizumab in nAMD Pooled Analysis of CEDAR and SEQUOIA</vt:lpstr>
      <vt:lpstr>Phase 3 RCTs of Abicipar vs Ranibizumab in nAMD Pooled Analysis of CEDAR and SEQUOIA</vt:lpstr>
      <vt:lpstr>Gene Therapy for Acquired Ocular Diseases</vt:lpstr>
      <vt:lpstr>Subretinal Gene Therapy for Inherited Retinal Disease Voretigene Neparvovec</vt:lpstr>
      <vt:lpstr>Subretinal Gene Therapy for Acquired Retinal Disease</vt:lpstr>
      <vt:lpstr>Investigational Gene Therapies for Retinal Disease RGX-314</vt:lpstr>
      <vt:lpstr>Investigational Gene Therapies for Retinal Disease ADVM-022</vt:lpstr>
      <vt:lpstr>Investigational Gene Therapies for Retinal Disease GT005</vt:lpstr>
      <vt:lpstr>Research in Retinal Therapy Is Exploding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Scuglik, Taylor</dc:creator>
  <cp:lastModifiedBy>Scuglik, Taylor</cp:lastModifiedBy>
  <cp:revision>1</cp:revision>
  <dcterms:created xsi:type="dcterms:W3CDTF">2022-05-19T15:21:20Z</dcterms:created>
  <dcterms:modified xsi:type="dcterms:W3CDTF">2022-05-19T15:21:20Z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0x010100E7C63F32EC640F4CA39B1640B9054034</vt:lpwstr>
  </property>
</Properties>
</file>