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32" r:id="rId68"/>
    <p:sldId id="333" r:id="rId69"/>
    <p:sldId id="33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DDE43-245C-41C8-A14D-5956C80E95BF}" v="16" dt="2022-06-03T14:34:16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ddleton, Deborah" userId="7ce121f6-bf99-40da-bfc4-6221b4388efa" providerId="ADAL" clId="{4D6DDE43-245C-41C8-A14D-5956C80E95BF}"/>
    <pc:docChg chg="custSel modSld">
      <pc:chgData name="Middleton, Deborah" userId="7ce121f6-bf99-40da-bfc4-6221b4388efa" providerId="ADAL" clId="{4D6DDE43-245C-41C8-A14D-5956C80E95BF}" dt="2022-06-03T14:34:16.126" v="11" actId="27636"/>
      <pc:docMkLst>
        <pc:docMk/>
      </pc:docMkLst>
      <pc:sldChg chg="modSp mod">
        <pc:chgData name="Middleton, Deborah" userId="7ce121f6-bf99-40da-bfc4-6221b4388efa" providerId="ADAL" clId="{4D6DDE43-245C-41C8-A14D-5956C80E95BF}" dt="2022-06-03T14:34:16.015" v="0" actId="27636"/>
        <pc:sldMkLst>
          <pc:docMk/>
          <pc:sldMk cId="2095628765" sldId="268"/>
        </pc:sldMkLst>
        <pc:spChg chg="mod">
          <ac:chgData name="Middleton, Deborah" userId="7ce121f6-bf99-40da-bfc4-6221b4388efa" providerId="ADAL" clId="{4D6DDE43-245C-41C8-A14D-5956C80E95BF}" dt="2022-06-03T14:34:16.015" v="0" actId="27636"/>
          <ac:spMkLst>
            <pc:docMk/>
            <pc:sldMk cId="2095628765" sldId="268"/>
            <ac:spMk id="2" creationId="{39757DC1-CDBC-441F-A486-8DB2747602D6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29" v="1" actId="27636"/>
        <pc:sldMkLst>
          <pc:docMk/>
          <pc:sldMk cId="1606170562" sldId="269"/>
        </pc:sldMkLst>
        <pc:spChg chg="mod">
          <ac:chgData name="Middleton, Deborah" userId="7ce121f6-bf99-40da-bfc4-6221b4388efa" providerId="ADAL" clId="{4D6DDE43-245C-41C8-A14D-5956C80E95BF}" dt="2022-06-03T14:34:16.029" v="1" actId="27636"/>
          <ac:spMkLst>
            <pc:docMk/>
            <pc:sldMk cId="1606170562" sldId="269"/>
            <ac:spMk id="2" creationId="{0B49ECE2-04F5-4CBD-A032-AAE2EA61DFBD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38" v="2" actId="27636"/>
        <pc:sldMkLst>
          <pc:docMk/>
          <pc:sldMk cId="3581319733" sldId="275"/>
        </pc:sldMkLst>
        <pc:spChg chg="mod">
          <ac:chgData name="Middleton, Deborah" userId="7ce121f6-bf99-40da-bfc4-6221b4388efa" providerId="ADAL" clId="{4D6DDE43-245C-41C8-A14D-5956C80E95BF}" dt="2022-06-03T14:34:16.038" v="2" actId="27636"/>
          <ac:spMkLst>
            <pc:docMk/>
            <pc:sldMk cId="3581319733" sldId="275"/>
            <ac:spMk id="2" creationId="{D3FE8879-D0C8-4D5A-ADD8-9E3762E40926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71" v="3" actId="27636"/>
        <pc:sldMkLst>
          <pc:docMk/>
          <pc:sldMk cId="484742140" sldId="299"/>
        </pc:sldMkLst>
        <pc:spChg chg="mod">
          <ac:chgData name="Middleton, Deborah" userId="7ce121f6-bf99-40da-bfc4-6221b4388efa" providerId="ADAL" clId="{4D6DDE43-245C-41C8-A14D-5956C80E95BF}" dt="2022-06-03T14:34:16.071" v="3" actId="27636"/>
          <ac:spMkLst>
            <pc:docMk/>
            <pc:sldMk cId="484742140" sldId="299"/>
            <ac:spMk id="2" creationId="{9A47DC63-B962-4F96-BFB8-4580F0DA4576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76" v="4" actId="27636"/>
        <pc:sldMkLst>
          <pc:docMk/>
          <pc:sldMk cId="1990722482" sldId="301"/>
        </pc:sldMkLst>
        <pc:spChg chg="mod">
          <ac:chgData name="Middleton, Deborah" userId="7ce121f6-bf99-40da-bfc4-6221b4388efa" providerId="ADAL" clId="{4D6DDE43-245C-41C8-A14D-5956C80E95BF}" dt="2022-06-03T14:34:16.076" v="4" actId="27636"/>
          <ac:spMkLst>
            <pc:docMk/>
            <pc:sldMk cId="1990722482" sldId="301"/>
            <ac:spMk id="2" creationId="{81574078-2F60-48AB-97F2-8DE3A5F95B97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81" v="5" actId="27636"/>
        <pc:sldMkLst>
          <pc:docMk/>
          <pc:sldMk cId="2045212329" sldId="302"/>
        </pc:sldMkLst>
        <pc:spChg chg="mod">
          <ac:chgData name="Middleton, Deborah" userId="7ce121f6-bf99-40da-bfc4-6221b4388efa" providerId="ADAL" clId="{4D6DDE43-245C-41C8-A14D-5956C80E95BF}" dt="2022-06-03T14:34:16.081" v="5" actId="27636"/>
          <ac:spMkLst>
            <pc:docMk/>
            <pc:sldMk cId="2045212329" sldId="302"/>
            <ac:spMk id="2" creationId="{9B8C1FD6-0921-40FE-B034-60E5C81093AD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94" v="6" actId="27636"/>
        <pc:sldMkLst>
          <pc:docMk/>
          <pc:sldMk cId="4123772050" sldId="312"/>
        </pc:sldMkLst>
        <pc:spChg chg="mod">
          <ac:chgData name="Middleton, Deborah" userId="7ce121f6-bf99-40da-bfc4-6221b4388efa" providerId="ADAL" clId="{4D6DDE43-245C-41C8-A14D-5956C80E95BF}" dt="2022-06-03T14:34:16.094" v="6" actId="27636"/>
          <ac:spMkLst>
            <pc:docMk/>
            <pc:sldMk cId="4123772050" sldId="312"/>
            <ac:spMk id="2" creationId="{086D2BE0-5A07-4E73-B5E1-72E76E6E59B9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099" v="7" actId="27636"/>
        <pc:sldMkLst>
          <pc:docMk/>
          <pc:sldMk cId="3235876281" sldId="314"/>
        </pc:sldMkLst>
        <pc:spChg chg="mod">
          <ac:chgData name="Middleton, Deborah" userId="7ce121f6-bf99-40da-bfc4-6221b4388efa" providerId="ADAL" clId="{4D6DDE43-245C-41C8-A14D-5956C80E95BF}" dt="2022-06-03T14:34:16.099" v="7" actId="27636"/>
          <ac:spMkLst>
            <pc:docMk/>
            <pc:sldMk cId="3235876281" sldId="314"/>
            <ac:spMk id="2" creationId="{E8BC60E5-9851-4150-BDB4-EB2BF7E1F424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105" v="8" actId="27636"/>
        <pc:sldMkLst>
          <pc:docMk/>
          <pc:sldMk cId="1218214140" sldId="316"/>
        </pc:sldMkLst>
        <pc:spChg chg="mod">
          <ac:chgData name="Middleton, Deborah" userId="7ce121f6-bf99-40da-bfc4-6221b4388efa" providerId="ADAL" clId="{4D6DDE43-245C-41C8-A14D-5956C80E95BF}" dt="2022-06-03T14:34:16.105" v="8" actId="27636"/>
          <ac:spMkLst>
            <pc:docMk/>
            <pc:sldMk cId="1218214140" sldId="316"/>
            <ac:spMk id="2" creationId="{36981B5E-2D4D-4CBB-BC64-3555205B62FD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112" v="9" actId="27636"/>
        <pc:sldMkLst>
          <pc:docMk/>
          <pc:sldMk cId="1126384123" sldId="323"/>
        </pc:sldMkLst>
        <pc:spChg chg="mod">
          <ac:chgData name="Middleton, Deborah" userId="7ce121f6-bf99-40da-bfc4-6221b4388efa" providerId="ADAL" clId="{4D6DDE43-245C-41C8-A14D-5956C80E95BF}" dt="2022-06-03T14:34:16.112" v="9" actId="27636"/>
          <ac:spMkLst>
            <pc:docMk/>
            <pc:sldMk cId="1126384123" sldId="323"/>
            <ac:spMk id="2" creationId="{760A200E-E79F-445E-8C00-4ADE4AF1260E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117" v="10" actId="27636"/>
        <pc:sldMkLst>
          <pc:docMk/>
          <pc:sldMk cId="339895650" sldId="325"/>
        </pc:sldMkLst>
        <pc:spChg chg="mod">
          <ac:chgData name="Middleton, Deborah" userId="7ce121f6-bf99-40da-bfc4-6221b4388efa" providerId="ADAL" clId="{4D6DDE43-245C-41C8-A14D-5956C80E95BF}" dt="2022-06-03T14:34:16.117" v="10" actId="27636"/>
          <ac:spMkLst>
            <pc:docMk/>
            <pc:sldMk cId="339895650" sldId="325"/>
            <ac:spMk id="2" creationId="{7FA4EBD0-4A53-44C0-B273-B267DD041B39}"/>
          </ac:spMkLst>
        </pc:spChg>
      </pc:sldChg>
      <pc:sldChg chg="modSp mod">
        <pc:chgData name="Middleton, Deborah" userId="7ce121f6-bf99-40da-bfc4-6221b4388efa" providerId="ADAL" clId="{4D6DDE43-245C-41C8-A14D-5956C80E95BF}" dt="2022-06-03T14:34:16.126" v="11" actId="27636"/>
        <pc:sldMkLst>
          <pc:docMk/>
          <pc:sldMk cId="387975545" sldId="333"/>
        </pc:sldMkLst>
        <pc:spChg chg="mod">
          <ac:chgData name="Middleton, Deborah" userId="7ce121f6-bf99-40da-bfc4-6221b4388efa" providerId="ADAL" clId="{4D6DDE43-245C-41C8-A14D-5956C80E95BF}" dt="2022-06-03T14:34:16.126" v="11" actId="27636"/>
          <ac:spMkLst>
            <pc:docMk/>
            <pc:sldMk cId="387975545" sldId="333"/>
            <ac:spMk id="2" creationId="{D0C53B30-C38E-4280-8ADC-F835BDE414F8}"/>
          </ac:spMkLst>
        </pc:spChg>
      </pc:sldChg>
    </pc:docChg>
  </pc:docChgLst>
  <pc:docChgLst>
    <pc:chgData name="Middleton, Deborah" userId="S::dmiddleton@webmd.net::7ce121f6-bf99-40da-bfc4-6221b4388efa" providerId="AD" clId="Web-{D5411558-12E8-596E-E914-7CB54996E01F}"/>
    <pc:docChg chg="delSld">
      <pc:chgData name="Middleton, Deborah" userId="S::dmiddleton@webmd.net::7ce121f6-bf99-40da-bfc4-6221b4388efa" providerId="AD" clId="Web-{D5411558-12E8-596E-E914-7CB54996E01F}" dt="2022-05-05T19:00:03.412" v="12"/>
      <pc:docMkLst>
        <pc:docMk/>
      </pc:docMkLst>
      <pc:sldChg chg="del">
        <pc:chgData name="Middleton, Deborah" userId="S::dmiddleton@webmd.net::7ce121f6-bf99-40da-bfc4-6221b4388efa" providerId="AD" clId="Web-{D5411558-12E8-596E-E914-7CB54996E01F}" dt="2022-05-05T18:59:10.630" v="0"/>
        <pc:sldMkLst>
          <pc:docMk/>
          <pc:sldMk cId="628397557" sldId="260"/>
        </pc:sldMkLst>
      </pc:sldChg>
      <pc:sldChg chg="del">
        <pc:chgData name="Middleton, Deborah" userId="S::dmiddleton@webmd.net::7ce121f6-bf99-40da-bfc4-6221b4388efa" providerId="AD" clId="Web-{D5411558-12E8-596E-E914-7CB54996E01F}" dt="2022-05-05T18:59:11.677" v="1"/>
        <pc:sldMkLst>
          <pc:docMk/>
          <pc:sldMk cId="3220041572" sldId="261"/>
        </pc:sldMkLst>
      </pc:sldChg>
      <pc:sldChg chg="del">
        <pc:chgData name="Middleton, Deborah" userId="S::dmiddleton@webmd.net::7ce121f6-bf99-40da-bfc4-6221b4388efa" providerId="AD" clId="Web-{D5411558-12E8-596E-E914-7CB54996E01F}" dt="2022-05-05T18:59:12.833" v="2"/>
        <pc:sldMkLst>
          <pc:docMk/>
          <pc:sldMk cId="430279785" sldId="262"/>
        </pc:sldMkLst>
      </pc:sldChg>
      <pc:sldChg chg="del">
        <pc:chgData name="Middleton, Deborah" userId="S::dmiddleton@webmd.net::7ce121f6-bf99-40da-bfc4-6221b4388efa" providerId="AD" clId="Web-{D5411558-12E8-596E-E914-7CB54996E01F}" dt="2022-05-05T18:59:15.989" v="3"/>
        <pc:sldMkLst>
          <pc:docMk/>
          <pc:sldMk cId="2545862962" sldId="265"/>
        </pc:sldMkLst>
      </pc:sldChg>
      <pc:sldChg chg="del">
        <pc:chgData name="Middleton, Deborah" userId="S::dmiddleton@webmd.net::7ce121f6-bf99-40da-bfc4-6221b4388efa" providerId="AD" clId="Web-{D5411558-12E8-596E-E914-7CB54996E01F}" dt="2022-05-05T18:59:23.083" v="4"/>
        <pc:sldMkLst>
          <pc:docMk/>
          <pc:sldMk cId="3932041434" sldId="276"/>
        </pc:sldMkLst>
      </pc:sldChg>
      <pc:sldChg chg="del">
        <pc:chgData name="Middleton, Deborah" userId="S::dmiddleton@webmd.net::7ce121f6-bf99-40da-bfc4-6221b4388efa" providerId="AD" clId="Web-{D5411558-12E8-596E-E914-7CB54996E01F}" dt="2022-05-05T18:59:30.521" v="5"/>
        <pc:sldMkLst>
          <pc:docMk/>
          <pc:sldMk cId="2533158981" sldId="285"/>
        </pc:sldMkLst>
      </pc:sldChg>
      <pc:sldChg chg="del">
        <pc:chgData name="Middleton, Deborah" userId="S::dmiddleton@webmd.net::7ce121f6-bf99-40da-bfc4-6221b4388efa" providerId="AD" clId="Web-{D5411558-12E8-596E-E914-7CB54996E01F}" dt="2022-05-05T18:59:32.239" v="6"/>
        <pc:sldMkLst>
          <pc:docMk/>
          <pc:sldMk cId="4190423659" sldId="286"/>
        </pc:sldMkLst>
      </pc:sldChg>
      <pc:sldChg chg="del">
        <pc:chgData name="Middleton, Deborah" userId="S::dmiddleton@webmd.net::7ce121f6-bf99-40da-bfc4-6221b4388efa" providerId="AD" clId="Web-{D5411558-12E8-596E-E914-7CB54996E01F}" dt="2022-05-05T18:59:36.849" v="7"/>
        <pc:sldMkLst>
          <pc:docMk/>
          <pc:sldMk cId="2657533362" sldId="292"/>
        </pc:sldMkLst>
      </pc:sldChg>
      <pc:sldChg chg="del">
        <pc:chgData name="Middleton, Deborah" userId="S::dmiddleton@webmd.net::7ce121f6-bf99-40da-bfc4-6221b4388efa" providerId="AD" clId="Web-{D5411558-12E8-596E-E914-7CB54996E01F}" dt="2022-05-05T18:59:39.818" v="8"/>
        <pc:sldMkLst>
          <pc:docMk/>
          <pc:sldMk cId="4161319507" sldId="295"/>
        </pc:sldMkLst>
      </pc:sldChg>
      <pc:sldChg chg="del">
        <pc:chgData name="Middleton, Deborah" userId="S::dmiddleton@webmd.net::7ce121f6-bf99-40da-bfc4-6221b4388efa" providerId="AD" clId="Web-{D5411558-12E8-596E-E914-7CB54996E01F}" dt="2022-05-05T18:59:54.787" v="9"/>
        <pc:sldMkLst>
          <pc:docMk/>
          <pc:sldMk cId="1479828602" sldId="321"/>
        </pc:sldMkLst>
      </pc:sldChg>
      <pc:sldChg chg="del">
        <pc:chgData name="Middleton, Deborah" userId="S::dmiddleton@webmd.net::7ce121f6-bf99-40da-bfc4-6221b4388efa" providerId="AD" clId="Web-{D5411558-12E8-596E-E914-7CB54996E01F}" dt="2022-05-05T19:00:01.833" v="10"/>
        <pc:sldMkLst>
          <pc:docMk/>
          <pc:sldMk cId="3182578324" sldId="329"/>
        </pc:sldMkLst>
      </pc:sldChg>
      <pc:sldChg chg="del">
        <pc:chgData name="Middleton, Deborah" userId="S::dmiddleton@webmd.net::7ce121f6-bf99-40da-bfc4-6221b4388efa" providerId="AD" clId="Web-{D5411558-12E8-596E-E914-7CB54996E01F}" dt="2022-05-05T19:00:02.583" v="11"/>
        <pc:sldMkLst>
          <pc:docMk/>
          <pc:sldMk cId="4015633375" sldId="330"/>
        </pc:sldMkLst>
      </pc:sldChg>
      <pc:sldChg chg="del">
        <pc:chgData name="Middleton, Deborah" userId="S::dmiddleton@webmd.net::7ce121f6-bf99-40da-bfc4-6221b4388efa" providerId="AD" clId="Web-{D5411558-12E8-596E-E914-7CB54996E01F}" dt="2022-05-05T19:00:03.412" v="12"/>
        <pc:sldMkLst>
          <pc:docMk/>
          <pc:sldMk cId="1445851252" sldId="33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ECF6-3916-4195-9AA9-3E30D542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6DCC6-674C-4F66-AA02-FE828BA5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9AFD-C9F2-413D-9C23-79B7CE75C3F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FC1D4-345B-4254-9FD3-53756E0C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D7671-E23B-492E-8D33-B1BC48C3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DF08-C66E-4300-BF48-7E576F09F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1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E3B7B-22A6-4A04-826C-1073D3F2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8FF0E-9A13-43F6-9CB2-F683F5920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3C6C1-2EE0-4FC7-B35A-9AC2047FD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C9AFD-C9F2-413D-9C23-79B7CE75C3F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3D68-52DD-4938-A73A-B4DDF8411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07F8-74E4-4871-AA65-3692257A1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DF08-C66E-4300-BF48-7E576F09F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BB35ED-89FE-4C97-8063-5E614CF2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On the Cusp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EBD2-F632-40AF-ABAF-12960F42CA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49ECE2-04F5-4CBD-A032-AAE2EA61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                      Changing Demographics of Thalassemia:  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                                 Improved Survival over Time</a:t>
            </a:r>
            <a:br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833C8-85E6-460F-9D4C-2B43451CA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76F499-B334-42DA-8B20-23A6C81F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Interventions for Thalassemia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22286-0407-4254-AD41-2A02001C30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7196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F01048-5A1D-451C-9F00-43FF6FF8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in </a:t>
            </a:r>
            <a:r>
              <a:rPr lang="el-GR"/>
              <a:t>β</a:t>
            </a:r>
            <a:r>
              <a:rPr lang="en-GB"/>
              <a:t>-</a:t>
            </a:r>
            <a:r>
              <a:rPr lang="en-US"/>
              <a:t>Thalassemia Major (TDT)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47883-E668-4979-B64D-FD32B0B285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7FD851-9C25-4AA6-96E5-0BE2544C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Interventions for SCD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02FE5-1D39-4B30-866A-4362B4793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030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A1E1E5-F685-43CA-AC40-D7D3A1DE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for SCD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DC19E-4065-4912-9280-E8C550E32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9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F5C94B-FFFA-4E39-8EA3-8D686C37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Challenges/Topics of the Day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13071-F6AE-4CD0-9906-8A200A5830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FE8879-D0C8-4D5A-ADD8-9E3762E4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Segment 1: </a:t>
            </a:r>
            <a:br>
              <a:rPr lang="en-US"/>
            </a:br>
            <a:r>
              <a:rPr lang="en-US" sz="4000">
                <a:solidFill>
                  <a:srgbClr val="A8D9E1"/>
                </a:solidFill>
              </a:rPr>
              <a:t>How Do We Effectively Evaluate Our Patients </a:t>
            </a:r>
            <a:br>
              <a:rPr lang="en-US" sz="4000">
                <a:solidFill>
                  <a:srgbClr val="A8D9E1"/>
                </a:solidFill>
              </a:rPr>
            </a:br>
            <a:r>
              <a:rPr lang="en-US" sz="4000">
                <a:solidFill>
                  <a:srgbClr val="A8D9E1"/>
                </a:solidFill>
              </a:rPr>
              <a:t>for HSCT?</a:t>
            </a:r>
            <a:endParaRPr lang="en-US">
              <a:solidFill>
                <a:srgbClr val="A8D9E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41B70-D3F2-46CB-AA25-0399730DB7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19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B7441-AFC4-41A8-8E8B-FB5C677E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SCD and Beta-Thalassemia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BBE8D-3534-4CB0-B68C-993DB598FA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EA81CD-5ACF-4BDE-BB8E-37A4A09B5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SCD and </a:t>
            </a:r>
            <a:r>
              <a:rPr lang="el-GR"/>
              <a:t>β</a:t>
            </a:r>
            <a:r>
              <a:rPr lang="en-US"/>
              <a:t>-Thalassemia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A5F93-65CA-4B73-A3E4-CF2DD0EC8E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2EA269-54FE-4C5A-80E2-72D148C4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Sickle Cell Disease HCT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68594-63A2-4FBB-BA3D-24A0C0B9F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BC125F-5C33-4273-8340-7153ED4B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399A0-281A-4580-B4C2-E641CD603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98CF7-A3A2-4E40-973E-EA7A4973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for HSCT for SCD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BF63A-B726-4974-8795-CBA12CCECE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2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2FF3B5-306C-4806-969D-CEFF2412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Sickle Cell Disease HCT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F7971-1CC4-44B3-94AB-C71268F31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5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8ECA39-04D5-48FD-AD1B-3E910FBB5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Sickle Cell Disease HCT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21264-EF7D-4870-8D06-61E8DF39E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4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373C6C-F10B-45CA-992B-C2D2B164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Sickle Cell Disease HCT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8FA58-EF1C-49CC-9EF5-A09A456B18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AA7C91-C6B1-4B35-88BB-2AFA5203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Sickle Cell Disease HCT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59683-8E38-454D-A1F4-60A7B3261A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62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B78F9F-1F45-4D38-A4F7-142819D3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Transfusion Dependent </a:t>
            </a:r>
            <a:r>
              <a:rPr lang="en-US">
                <a:sym typeface="Symbol" pitchFamily="2" charset="2"/>
              </a:rPr>
              <a:t>-Thalassemia Background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B71CD-4204-4FB2-A3D8-37D17AB4E0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F2448E-56DC-4324-8503-2A87A53B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Transfusion Dependent </a:t>
            </a:r>
            <a:r>
              <a:rPr lang="en-US">
                <a:sym typeface="Symbol" pitchFamily="2" charset="2"/>
              </a:rPr>
              <a:t>-Thalassemia Background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413F6-9C26-4793-8721-7E488F006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89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7D5AF9-1C8C-44BC-9281-B509417A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Transfusion Dependent </a:t>
            </a:r>
            <a:r>
              <a:rPr lang="en-US">
                <a:sym typeface="Symbol" pitchFamily="2" charset="2"/>
              </a:rPr>
              <a:t>-Thalassemia HCT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A6949-FD65-400F-A922-EAF02EAFF4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4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3CB0F-1C49-44D0-A977-C48F6D3B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Transfusion Dependent </a:t>
            </a:r>
            <a:r>
              <a:rPr lang="en-US">
                <a:sym typeface="Symbol" pitchFamily="2" charset="2"/>
              </a:rPr>
              <a:t>-Thalassemia HCT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6A2B9-2781-4704-9AB6-2C8DD72A7B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1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7DD9C5-D58E-47D7-9868-D6601028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HCT in Hemoglobinopathies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764A9-A3CA-41AF-AAC3-9C7C79012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9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F7BC94-429F-45C6-9A3C-8C93C105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4B80D-60B0-4B35-9020-82234F9889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5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335E24-D97E-404E-AFDA-37830407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Benefits of Gene Therapy in SCD and TDT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87F37-1E7B-437A-93F6-C65780B0F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62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2A09C-CF6D-4A47-B8CA-A968D44A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 2: </a:t>
            </a:r>
            <a:br>
              <a:rPr lang="en-US"/>
            </a:br>
            <a:r>
              <a:rPr lang="en-US" sz="4000">
                <a:solidFill>
                  <a:srgbClr val="A8D9E1"/>
                </a:solidFill>
              </a:rPr>
              <a:t>A Deeper Dive Into the Intricacies of Gene Therapy</a:t>
            </a:r>
            <a:endParaRPr lang="en-US" sz="2400">
              <a:solidFill>
                <a:srgbClr val="A8D9E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4B637-4EAD-4BE2-9DB3-03C083FF3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94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299A4D-8D71-43BD-96A8-9D1E78B3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"Gene(omic)" Modification </a:t>
            </a:r>
            <a:br>
              <a:rPr lang="en-US" altLang="en-US"/>
            </a:br>
            <a:r>
              <a:rPr lang="en-US" altLang="en-US" i="1"/>
              <a:t>Therapies for Hemoglobinopathies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B2633-A432-40DF-BDD9-49C7668F8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4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57C1B3-AB30-4713-9B37-E2A8FE36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Transcription Activator-Like Effector Nuclease</a:t>
            </a:r>
            <a:r>
              <a:rPr lang="en-US" noProof="0"/>
              <a:t> (TALEN)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9B05D-FC10-4B02-9313-8261506A9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1484D-6E7D-48EC-A35B-9D5EDCCB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Level of Gene Correction Will Be Clinically Important?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3F6F4-E73F-4E98-9016-C3BA0E84E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47DC63-B962-4F96-BFB8-4580F0DA4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HGB-206 Group C: Median HbA</a:t>
            </a:r>
            <a:r>
              <a:rPr lang="en-US" altLang="en-US" baseline="30000"/>
              <a:t>T87Q</a:t>
            </a:r>
            <a:r>
              <a:rPr lang="en-US" altLang="en-US"/>
              <a:t> ≥ 40% at ≥ 6 Months </a:t>
            </a:r>
            <a:br>
              <a:rPr lang="en-US" altLang="en-US"/>
            </a:br>
            <a:r>
              <a:rPr lang="en-US" altLang="en-US"/>
              <a:t>Post-LentiGlobin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28B93-CAAF-4057-834D-CBEE0E26C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421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A58CE3-0EBE-44E9-B381-ECE5AD72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HGB-206 Group C: Reduction of VOC + ACS </a:t>
            </a:r>
            <a:br>
              <a:rPr lang="en-US"/>
            </a:br>
            <a:r>
              <a:rPr lang="en-US"/>
              <a:t>Post-LentiGlobin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F57F2-638F-4393-B91E-034AFA625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76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574078-2F60-48AB-97F2-8DE3A5F9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/>
              <a:t>Exploratory Assay Allows for Single-Cell Analysis </a:t>
            </a:r>
            <a:br>
              <a:rPr lang="en-US"/>
            </a:br>
            <a:r>
              <a:rPr lang="en-US"/>
              <a:t>of Hb Expression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6F61B-123C-40AD-94C2-4257E9EF56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2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8C1FD6-0921-40FE-B034-60E5C810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HGB-206 Group C: Near Pancellular Expression of HbA</a:t>
            </a:r>
            <a:r>
              <a:rPr lang="en-US" baseline="30000"/>
              <a:t>T87Q</a:t>
            </a:r>
            <a:r>
              <a:rPr lang="en-US"/>
              <a:t> </a:t>
            </a:r>
            <a:br>
              <a:rPr lang="en-US"/>
            </a:br>
            <a:r>
              <a:rPr lang="en-US"/>
              <a:t>≥ 6 Months Post-LentiGlobin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14721-5E8A-43A5-8D28-E1B8F5C84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1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4"/>
    </mc:Choice>
    <mc:Fallback>
      <p:transition spd="slow" advTm="444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D298D0-6A91-4F2A-95D2-36B308C1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BCL11A Is an Epistatic Suppressor Fetal Hb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0852B-2852-4915-944A-D8B55B72AB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82"/>
    </mc:Choice>
    <mc:Fallback>
      <p:transition spd="slow" advTm="887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F4CC0E-8F0F-4A80-BB5A-DE9082C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E7C62-52AC-482E-B0AC-1AEC307AB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38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EC23F4-2CB4-478A-9038-7ED08220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Pilot and Feasibility Study of Hematopoietic Stem Cell Gene Transfer for SCD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E5497-F394-4527-B0FF-B326503AB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04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99B8CF-2698-4A27-9DAB-9AFB336F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Development of Lentiviral Vector Targeting BCL11A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E1B8F-77D9-46B8-A7EA-AF29D6B0BF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33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F51A6-1F93-4096-BEAD-42EAF2F6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Significant Induction of HbF, Increase in Number of F Cells, and Elevated HbF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70B89-CC70-49E3-948B-5FD43CB63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7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BA9F4B-1D02-4ECA-AC25-56ED00BC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BIVV003SCD01: ZFN-Targeted ESE BCL11a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F465-A401-4D4B-8AFD-269259E135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1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B7DC6-4367-4453-A923-1AD2AE87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CTX001 Molecular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5740C-E2FB-46EA-8BAC-71B39B22C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3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088AD4-2683-4959-BBB6-6BBBD761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Adenine Base Editor: Hb S to Hb Makassar (V6A)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EDA1C-C586-4FA3-B66A-C921E4962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32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967974-A8E2-4B44-AA4A-134B4F50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MDS/AML Associated With SCD LentiGlobin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6C6C2-676C-45D3-8995-30551D839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8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F2CAE4-0A27-46BD-AFA2-92AE2419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MDS/AML Associated With SCD LentiGlobin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5DD2A-65AE-4C75-BCA9-FBF2654C8E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4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6D2BE0-5A07-4E73-B5E1-72E76E6E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noProof="0"/>
              <a:t>Potential Predisposing Factors for Myeloid Dysplasias </a:t>
            </a:r>
            <a:br>
              <a:rPr lang="en-US" noProof="0"/>
            </a:br>
            <a:r>
              <a:rPr lang="en-US" noProof="0"/>
              <a:t>in Autologous Therapies for Hemoglobinopathies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D59D-16EF-442E-8F1D-33B554841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72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71848B-1907-4FB4-9BD8-8C3FE5F4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of Hematological Malignancy in SCD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4C698-DF2A-4375-8521-51BBD6715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0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185E3-0A97-4CAB-8272-5F8CBFDA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0986E-5C85-47AB-B13E-6B1D6C9D24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1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BC60E5-9851-4150-BDB4-EB2BF7E1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Segment 3: </a:t>
            </a:r>
            <a:br>
              <a:rPr lang="en-US"/>
            </a:br>
            <a:r>
              <a:rPr lang="en-US" sz="4000">
                <a:solidFill>
                  <a:srgbClr val="A8D9E1"/>
                </a:solidFill>
              </a:rPr>
              <a:t>Choosing the Best Treatment Strategy for Your Patient</a:t>
            </a:r>
            <a:endParaRPr lang="en-US">
              <a:solidFill>
                <a:srgbClr val="A8D9E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BD013-94E3-4A85-B57C-08527AFDB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76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C7F555-2BF8-42A7-9F06-EA08E590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475FC-14B0-4735-A286-99196567D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37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81B5E-2D4D-4CBB-BC64-3555205B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Patients With Hemoglobinopathies Deserve a Trial on </a:t>
            </a:r>
            <a:br>
              <a:rPr lang="en-US"/>
            </a:br>
            <a:r>
              <a:rPr lang="en-US"/>
              <a:t>Disease-Modifying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3FDEB-C6E8-44CF-B115-4E20427C78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41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6DA89C-920C-4F46-B8A1-5ABD7E55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Criteria for Gene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F3892-2806-4841-A8AC-E0FD034C26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90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7871B1-48B3-4528-9946-F8618CF0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Patients with Sickle Cell Disease for Gene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7E72E-65DE-4376-B46C-C7195913E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6371A2-28B2-4857-8F5B-5B444F28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Patients with </a:t>
            </a:r>
            <a:r>
              <a:rPr lang="en-US">
                <a:sym typeface="Symbol" pitchFamily="2" charset="2"/>
              </a:rPr>
              <a:t>-Thalassemia</a:t>
            </a:r>
            <a:r>
              <a:rPr lang="en-US"/>
              <a:t> for Gene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15604-E39C-4050-989A-1BE15F530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2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8737EC-1138-4BD5-BFC4-F0C138B6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Exclusion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C2A67-5784-4A29-8E2B-7AE39CC25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88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C1570D-97FF-404E-A560-D328900E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Thalassemia Complications and Outcomes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059B4-7C6E-45F5-93C8-73A481C6CE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5401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0A200E-E79F-445E-8C00-4ADE4AF1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Durability: Phase 1/2 Patients Who Achieved TI and Maintained TI </a:t>
            </a:r>
            <a:br>
              <a:rPr lang="en-US"/>
            </a:br>
            <a:r>
              <a:rPr lang="en-US"/>
              <a:t>Up to 7 Years of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C714D-7B78-42FA-BEB7-7A2DD17C5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4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1DFE97-1F2A-45B1-82B9-35547B96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Transfusion Independence with Normal Hemoglobin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6DB9-A10A-42BC-ADCE-45BB244147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5D3692-0155-453D-9AAD-32111071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Distribution of Hemoglobin Disorders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7201A-EDA4-42D6-82BC-5B79E7303A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80598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A4EBD0-4A53-44C0-B273-B267DD04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Improvement in Erythropoiesis Following Achievement of TI With LentiGlobin Gene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D00C5-6C1C-4C3D-854B-2B2D811621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3EC0A2-87AC-4311-A26A-12126E95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Roboto Condensed"/>
              </a:rPr>
              <a:t>Can </a:t>
            </a:r>
            <a:r>
              <a:rPr lang="en-US">
                <a:ea typeface="+mj-lt"/>
                <a:cs typeface="+mj-lt"/>
              </a:rPr>
              <a:t>curative therapies overcome all of these complications?</a:t>
            </a:r>
            <a:endParaRPr lang="en-US">
              <a:ea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88E0B-EB1E-4EDB-B5C1-697A58BC2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393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1F284B-9E64-4B27-8D7C-B1971CBF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Long-Term Data Collection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AF7D-AC95-4859-95BD-0C1BE0DA6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8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5D65C-7E76-4AB2-9A0F-12523645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Considerations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63D86-6A6E-4563-8400-2DCD49EE3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1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3E720-7F73-428C-8483-09BEE35D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D12D4-58FC-4451-ACF3-AE4C431B8D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26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C53B30-C38E-4280-8ADC-F835BDE4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Please proceed to answer the post-activity assessment questions and receive credit. </a:t>
            </a:r>
            <a:br>
              <a:rPr lang="en-US"/>
            </a:br>
            <a:r>
              <a:rPr lang="en-US"/>
              <a:t>Please also take a moment to complete the program evaluation.</a:t>
            </a:r>
            <a:br>
              <a:rPr lang="en-US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728F4-DCFC-46F2-AF05-ED243207E0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5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9EDE3C-8924-4D11-8758-AEB33733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87565-3D8E-4055-9E4F-98A831522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4853C8-9BEA-46A2-9635-29C88D2E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SCD and Thalassemia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3EC99-151E-4E0E-9172-005C39C0C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13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31DCEF-CE5F-4B84-8614-187773F6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Milestones in SCD Treatment Improve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362CE-4FEA-4DC5-9136-8B7C7B84B4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757DC1-CDBC-441F-A486-8DB27476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Improved Life Expectancy in SCD Lags US Population </a:t>
            </a:r>
            <a:br>
              <a:rPr lang="en-US"/>
            </a:br>
            <a:r>
              <a:rPr lang="en-US"/>
              <a:t>by Almost 3 Decades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508B6-23AC-46AE-9789-399B0F71A2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2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74144a6-14cb-4f4b-ada6-445a4558a380" xsi:nil="true"/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827873-3A0D-46CB-BE36-8A9CCF5506BE}">
  <ds:schemaRefs>
    <ds:schemaRef ds:uri="174144a6-14cb-4f4b-ada6-445a4558a380"/>
    <ds:schemaRef ds:uri="e93acf5f-f59b-46bb-8c22-2b43a486ab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E5B817-242F-499C-91CC-2C2B07A4EB48}">
  <ds:schemaRefs>
    <ds:schemaRef ds:uri="174144a6-14cb-4f4b-ada6-445a4558a380"/>
    <ds:schemaRef ds:uri="e93acf5f-f59b-46bb-8c22-2b43a486ab2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DEE4C05-C6CF-4FE9-B2A4-02F5EDC889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On the Cusp</vt:lpstr>
      <vt:lpstr>PowerPoint Presentation</vt:lpstr>
      <vt:lpstr>PowerPoint Presentation</vt:lpstr>
      <vt:lpstr>Agenda</vt:lpstr>
      <vt:lpstr>Introduction</vt:lpstr>
      <vt:lpstr>Global Distribution of Hemoglobin Disorders</vt:lpstr>
      <vt:lpstr>SCD and Thalassemia</vt:lpstr>
      <vt:lpstr>Milestones in SCD Treatment Improve Outcomes</vt:lpstr>
      <vt:lpstr>Improved Life Expectancy in SCD Lags US Population  by Almost 3 Decades </vt:lpstr>
      <vt:lpstr>                      Changing Demographics of Thalassemia:                                    Improved Survival over Time </vt:lpstr>
      <vt:lpstr>Interventions for Thalassemia </vt:lpstr>
      <vt:lpstr>Challenges in β-Thalassemia Major (TDT)</vt:lpstr>
      <vt:lpstr>Interventions for SCD </vt:lpstr>
      <vt:lpstr>Challenges for SCD </vt:lpstr>
      <vt:lpstr>Ongoing Challenges/Topics of the Day </vt:lpstr>
      <vt:lpstr>Segment 1:  How Do We Effectively Evaluate Our Patients  for HSCT?</vt:lpstr>
      <vt:lpstr>Introduction: SCD and Beta-Thalassemia</vt:lpstr>
      <vt:lpstr>Introduction: SCD and β-Thalassemia</vt:lpstr>
      <vt:lpstr>Sickle Cell Disease HCT</vt:lpstr>
      <vt:lpstr>Outcomes for HSCT for SCD</vt:lpstr>
      <vt:lpstr>Sickle Cell Disease HCT</vt:lpstr>
      <vt:lpstr>Sickle Cell Disease HCT</vt:lpstr>
      <vt:lpstr>Sickle Cell Disease HCT</vt:lpstr>
      <vt:lpstr>Sickle Cell Disease HCT</vt:lpstr>
      <vt:lpstr>Transfusion Dependent -Thalassemia Background </vt:lpstr>
      <vt:lpstr>Transfusion Dependent -Thalassemia Background </vt:lpstr>
      <vt:lpstr>Transfusion Dependent -Thalassemia HCT</vt:lpstr>
      <vt:lpstr>Transfusion Dependent -Thalassemia HCT</vt:lpstr>
      <vt:lpstr>HCT in Hemoglobinopathies</vt:lpstr>
      <vt:lpstr>Potential Benefits of Gene Therapy in SCD and TDT</vt:lpstr>
      <vt:lpstr>Segment 2:  A Deeper Dive Into the Intricacies of Gene Therapy</vt:lpstr>
      <vt:lpstr>"Gene(omic)" Modification  Therapies for Hemoglobinopathies</vt:lpstr>
      <vt:lpstr>Transcription Activator-Like Effector Nuclease (TALEN)</vt:lpstr>
      <vt:lpstr>What Level of Gene Correction Will Be Clinically Important?</vt:lpstr>
      <vt:lpstr>HGB-206 Group C: Median HbAT87Q ≥ 40% at ≥ 6 Months  Post-LentiGlobin Treatment</vt:lpstr>
      <vt:lpstr>HGB-206 Group C: Reduction of VOC + ACS  Post-LentiGlobin Treatment</vt:lpstr>
      <vt:lpstr>Exploratory Assay Allows for Single-Cell Analysis  of Hb Expression</vt:lpstr>
      <vt:lpstr>HGB-206 Group C: Near Pancellular Expression of HbAT87Q  ≥ 6 Months Post-LentiGlobin Treatment</vt:lpstr>
      <vt:lpstr>BCL11A Is an Epistatic Suppressor Fetal Hb   </vt:lpstr>
      <vt:lpstr>Pilot and Feasibility Study of Hematopoietic Stem Cell Gene Transfer for SCD</vt:lpstr>
      <vt:lpstr>Development of Lentiviral Vector Targeting BCL11A</vt:lpstr>
      <vt:lpstr>Significant Induction of HbF, Increase in Number of F Cells, and Elevated HbF</vt:lpstr>
      <vt:lpstr>BIVV003SCD01: ZFN-Targeted ESE BCL11a</vt:lpstr>
      <vt:lpstr>CTX001 Molecular Approach</vt:lpstr>
      <vt:lpstr>Adenine Base Editor: Hb S to Hb Makassar (V6A)</vt:lpstr>
      <vt:lpstr>MDS/AML Associated With SCD LentiGlobin Trials</vt:lpstr>
      <vt:lpstr>MDS/AML Associated With SCD LentiGlobin Trials</vt:lpstr>
      <vt:lpstr>Potential Predisposing Factors for Myeloid Dysplasias  in Autologous Therapies for Hemoglobinopathies</vt:lpstr>
      <vt:lpstr>Risk of Hematological Malignancy in SCD</vt:lpstr>
      <vt:lpstr>Segment 3:  Choosing the Best Treatment Strategy for Your Patient</vt:lpstr>
      <vt:lpstr>Overview</vt:lpstr>
      <vt:lpstr>All Patients With Hemoglobinopathies Deserve a Trial on  Disease-Modifying Therapies</vt:lpstr>
      <vt:lpstr>Eligibility Criteria for Gene Therapy</vt:lpstr>
      <vt:lpstr>Selection of Patients with Sickle Cell Disease for Gene Therapy</vt:lpstr>
      <vt:lpstr>Selection of Patients with -Thalassemia for Gene Therapy</vt:lpstr>
      <vt:lpstr>Common Exclusion Criteria</vt:lpstr>
      <vt:lpstr>Thalassemia Complications and Outcomes </vt:lpstr>
      <vt:lpstr>Durability: Phase 1/2 Patients Who Achieved TI and Maintained TI  Up to 7 Years of Follow-Up</vt:lpstr>
      <vt:lpstr>Transfusion Independence with Normal Hemoglobin Levels</vt:lpstr>
      <vt:lpstr>Improvement in Erythropoiesis Following Achievement of TI With LentiGlobin Gene Therapy</vt:lpstr>
      <vt:lpstr>Can curative therapies overcome all of these complications?</vt:lpstr>
      <vt:lpstr>Long-Term Data Collection</vt:lpstr>
      <vt:lpstr>Key Considerations </vt:lpstr>
      <vt:lpstr>PowerPoint Presentation</vt:lpstr>
      <vt:lpstr>Please proceed to answer the post-activity assessment questions and receive credit.  Please also take a moment to complete the program evaluation.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Cusp</dc:title>
  <dc:creator>Edling, Emily</dc:creator>
  <cp:revision>1</cp:revision>
  <dcterms:created xsi:type="dcterms:W3CDTF">2022-04-26T15:49:43Z</dcterms:created>
  <dcterms:modified xsi:type="dcterms:W3CDTF">2022-06-03T14:35:01Z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  <property fmtid="{D5CDD505-2E9C-101B-9397-08002B2CF9AE}" pid="3" name="MediaServiceImageTags">
    <vt:lpwstr/>
  </property>
</Properties>
</file>