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5293-0B7E-A44E-B53D-547699F0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D3A07-CF50-69B6-1BEA-66B9417B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E1F3-93BE-45CE-9525-8038F4A0A73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26CAF-A362-2903-9322-562CE281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7EE8C-A8E7-80E0-6A42-CE298A03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8304-9DCC-4611-95AB-E840370BC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B68DF-7D45-3EB2-5E9A-DD16D155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17A8E-B8AB-1738-9989-534A96F1C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F7243-0CAF-8EC0-6710-26677D1CE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E1F3-93BE-45CE-9525-8038F4A0A73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8D5DF-5967-482A-4215-7757C9270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BDAD-EF6D-1D1F-26F1-32183C4C2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8304-9DCC-4611-95AB-E840370BC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215601-0DF6-D46D-E5D9-1077B6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Optimizing the Treatment of Irritable Bowel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3F755-618A-0608-EA92-8734DD452F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8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403207-B3B2-78F2-1DD3-B47EEA34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Rome IV Diagnostic Criteria for IBS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62715-EC64-8CE6-EE8E-A44C44E25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7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B3C6DC-E594-2449-0B73-FEC23D2B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Bowel Disorders Exist on a Continuum vs Independent Disorders</a:t>
            </a:r>
            <a:br>
              <a:rPr lang="en-US"/>
            </a:br>
            <a:r>
              <a:rPr lang="en-US"/>
              <a:t>in Isolation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7DB2B-DCE2-AD34-8A26-4B4B5DC20B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F3C2A2-FDE3-3DA9-BCEF-7AF2EE80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9C580-BAEF-F503-A593-56DC09E736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3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09DCBC-E494-68B9-13D2-79324441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Alarm Features for Organic Disorders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1EECB-ED93-5059-3666-FBC6199697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1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EA3D88-BE5A-6FAE-E49E-DE008409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IBS Pathophysiology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6E858-8FD1-B6B9-4C2A-207FB5BF7E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7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D0DE78-A6AE-55BF-8073-A3D3CF47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Biopsychosocial Conceptual Model of the IBS Journey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98C0E-65C9-31FA-80BD-CF1F073F13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23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B88D4-52B9-1003-EB52-C4FE7FCC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 Approach to the Workup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31E69-CC2F-D44C-9048-E0B0ADE5AC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2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149646-6F71-5DA4-3CB4-7F8D14A8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Testing for Suspected IBS-C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4649E-D97E-1F10-BAFE-AC56A3174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3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D6D460-F860-300D-FBDB-BA062C92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Approaches for IBS-C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7F50D-76E9-CF11-C79E-95200BF1E8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94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633A09-23B8-496E-70A2-A0C040EA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Approaches for IBS-C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BE013-0F6A-0C46-F91E-C659A2B03C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1C21E3-80FC-A7CA-806F-818731B6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F0D8D-B7B3-920A-5348-9380E06DC4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96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75503-21EB-5448-909C-6B2E93EA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Evidence for OTC Treatments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75D7A-A864-6479-6CCF-1D0D1377A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9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0E7E6E-730D-4C32-C809-7171E0F9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1: Treating Tiffany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816E2-274A-E9A3-D808-F568F2038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26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F150F6-0A75-2ACE-99D1-2BB73341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FE845-9D60-1653-B740-F3082B4871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60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16D750-27AD-D3A3-BCAD-9C20BE2A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2: Miguel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D076E-70AA-A724-63A7-09200CFFB7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0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BABD13-C29C-5B3A-74BE-43AFE703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74749-F724-A957-7CBF-257312B709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8553E5-4929-C919-DBC0-A3D39A89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Probiotics</a:t>
            </a:r>
            <a:br>
              <a:rPr lang="en-US"/>
            </a:br>
            <a:r>
              <a:rPr lang="en-US" i="1"/>
              <a:t>Yay or Nay for IBS?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7AEAA-D5C3-F6AA-5541-35A5379EB3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93D6C7-E9FA-6F1D-4399-B3B09558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Prescription Treatments for IBS-C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8DF4C-44C4-D296-320D-46422FA89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49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834307-037A-6C66-F6B7-69A7AE7C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Secretagogues</a:t>
            </a:r>
            <a:br>
              <a:rPr lang="en-GB"/>
            </a:br>
            <a:r>
              <a:rPr lang="en-GB" i="1"/>
              <a:t>First-Line Prescription Therapies for IBS-C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FE019-FC4D-548A-9C90-3AD7667D1B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90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CC15F9-ED09-B337-A672-BF754668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5-HT</a:t>
            </a:r>
            <a:r>
              <a:rPr lang="en-US" baseline="-25000"/>
              <a:t>4</a:t>
            </a:r>
            <a:r>
              <a:rPr lang="en-US"/>
              <a:t> Agonist Tegaserod</a:t>
            </a:r>
            <a:br>
              <a:rPr lang="en-US"/>
            </a:br>
            <a:r>
              <a:rPr lang="en-US" i="1"/>
              <a:t>A Subsequent-Line Prescription Treatment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0D998-10A7-48A5-4574-E9F1BBC2F9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44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6C0791-C23E-0165-C2A3-9CD79E46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Tenapanor</a:t>
            </a:r>
            <a:br>
              <a:rPr lang="en-US"/>
            </a:br>
            <a:r>
              <a:rPr lang="en-US" i="1"/>
              <a:t>A Subsequent-Line Prescription Treatment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A3487-57B8-702E-1FE2-093C1CBCC9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5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B7049-6D1C-D99D-2B2D-F7D437C0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A483E-C9D5-4AB5-ACD4-3AE6908F2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46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CB6DC7-565E-C11E-08CF-45379925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Best for IBS-C?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FE7A5-4216-4AE3-90C2-A5AD0CBC14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66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558510-96CD-7DD2-1480-15F145EC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Psychological Treatments for IBS: Systematic Review and Meta-Analysis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D1236-F65C-1625-CD86-CB85E4B797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96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B5E763-4647-6720-3E51-52DA841C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Behavioral Interventions for Your Patients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D97FC-1E10-3C90-A47A-04FB43A94A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42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E349A7-87C6-927D-6D50-F7A7829E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2: Treating Miguel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4F0B1-204D-0E14-5158-EB7C7A7EF1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84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0D9116-A42F-C955-E21B-B8CA12C0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A9CA0-9F8E-BCE4-2EE6-19179F4FB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97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39A53D-8928-EDDE-A71B-D1D8A031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3: Evelyn’s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CAE09-EACC-BDFC-3D68-5458BB9742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09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5A39AF-3B56-0890-227E-A97D864B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for Communicating With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978E4-585F-FD2A-0506-35E2A73E05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74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B3551D-5C19-FD18-3A5C-90E9D0BE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IBS-C Considerations in the Elderly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CF601-1E4F-CBDF-7A6F-4EFE638FA2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E94FA3-8796-6625-16D8-7AFE8D33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Pelvic Floor Dysfunction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65F7A-F7D3-8E47-83D3-3480C84E7B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0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3D9491-7064-0433-FFB9-CE7173C0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Essential Anorectal Testing for Constipation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20755-05F1-8DE4-7B1D-874B0559EA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2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EE1B0E-54AB-CBFF-7CF5-7938404E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334E3-D745-FA5E-582E-4A8E05D849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04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CFFF47-D1BC-DD6C-C025-D016B5D7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Dyssynergic Defecation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495C6-AA5F-406B-B800-ADCF00D85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65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262C3A-769A-C28F-1D8D-771DD60A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46E1D-A674-45C4-5C13-DC8ED20C0D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9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E4D3A2-016F-1D0A-B4FE-B0AED11E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In-Office Biofeedback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835-06A8-9E5C-CE28-602AC8BEDC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10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E508B7-F6CA-2F86-34FA-F9AE7A16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Treat Defecation Disorders During COVID Pandemic and Beyond? 	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409EC-60F1-B706-CC1C-771E105EBE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53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42E786-CE3B-167C-B848-214CF7D4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3: Treating Evelyn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B2E06-6566-BAC3-1378-516E9B8A5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74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EB52CC-849C-4A91-3B29-B92FE41BE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BC4EA-C171-E1D7-E7EB-232C8EC14E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76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9D9699-BFAB-F9FF-5F57-46CA7251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21AB4-001D-131C-805E-EE3FC572D4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8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DEEADD-043F-C53D-1A8A-23A3DCC2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C03BB-5FBF-82A4-2D2D-7D29D5A29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9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61278C-02A9-15D7-4985-521E7E5D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the Topic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A8F2F-486B-9321-E3C2-5209E117F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8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D743FE-C9FE-C43E-6622-A5A7D49F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IBS-C Diagnostic and Management Barriers</a:t>
            </a:r>
            <a:br>
              <a:rPr lang="en-US"/>
            </a:br>
            <a:r>
              <a:rPr lang="en-US" i="1">
                <a:ea typeface="Roboto Condensed"/>
              </a:rPr>
              <a:t>Expert Insight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3EF65-E94B-2E62-8597-AF62BBA9FF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89CF46-99EA-9B5A-7CEB-8E5049BA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416DB-7FFE-33C1-0FEB-F7A08E6150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5E6E36-6AB0-05EB-9875-7DB26453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1: Tiffany’s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05D92-7286-CED9-9BB9-A312864573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3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35A9315EE2A4B9EE6D2C3F5C19B49" ma:contentTypeVersion="16" ma:contentTypeDescription="Create a new document." ma:contentTypeScope="" ma:versionID="dee8d2a999a06eba03901fb0a85fa7a0">
  <xsd:schema xmlns:xsd="http://www.w3.org/2001/XMLSchema" xmlns:xs="http://www.w3.org/2001/XMLSchema" xmlns:p="http://schemas.microsoft.com/office/2006/metadata/properties" xmlns:ns2="45efe94e-f366-4a65-989e-8f23efc5054f" xmlns:ns3="e93acf5f-f59b-46bb-8c22-2b43a486ab2c" targetNamespace="http://schemas.microsoft.com/office/2006/metadata/properties" ma:root="true" ma:fieldsID="09b3c3b8ce95f5eacc54075dd33dc5fa" ns2:_="" ns3:_="">
    <xsd:import namespace="45efe94e-f366-4a65-989e-8f23efc5054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94e-f366-4a65-989e-8f23efc50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45efe94e-f366-4a65-989e-8f23efc505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CC0C53-AB2B-4272-BA0E-42FC91153601}"/>
</file>

<file path=customXml/itemProps2.xml><?xml version="1.0" encoding="utf-8"?>
<ds:datastoreItem xmlns:ds="http://schemas.openxmlformats.org/officeDocument/2006/customXml" ds:itemID="{50A5A22D-81C1-4A10-8980-B66A52588D12}"/>
</file>

<file path=customXml/itemProps3.xml><?xml version="1.0" encoding="utf-8"?>
<ds:datastoreItem xmlns:ds="http://schemas.openxmlformats.org/officeDocument/2006/customXml" ds:itemID="{3484C658-CC09-4CC1-B95B-B5094E2594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Widescreen</PresentationFormat>
  <Paragraphs>40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Optimizing the Treatment of Irritable Bowel Syndrome</vt:lpstr>
      <vt:lpstr>PowerPoint Presentation</vt:lpstr>
      <vt:lpstr>PowerPoint Presentation</vt:lpstr>
      <vt:lpstr>Agenda</vt:lpstr>
      <vt:lpstr>Introduction </vt:lpstr>
      <vt:lpstr>Importance of the Topic</vt:lpstr>
      <vt:lpstr>IBS-C Diagnostic and Management Barriers Expert Insight</vt:lpstr>
      <vt:lpstr>PowerPoint Presentation</vt:lpstr>
      <vt:lpstr>Case 1: Tiffany’s Presentation</vt:lpstr>
      <vt:lpstr>Rome IV Diagnostic Criteria for IBS</vt:lpstr>
      <vt:lpstr>Bowel Disorders Exist on a Continuum vs Independent Disorders in Isolation</vt:lpstr>
      <vt:lpstr>Polling Question</vt:lpstr>
      <vt:lpstr>Alarm Features for Organic Disorders</vt:lpstr>
      <vt:lpstr>IBS Pathophysiology</vt:lpstr>
      <vt:lpstr>Biopsychosocial Conceptual Model of the IBS Journey</vt:lpstr>
      <vt:lpstr>Practical Approach to the Workup</vt:lpstr>
      <vt:lpstr>Diagnostic Testing for Suspected IBS-C</vt:lpstr>
      <vt:lpstr>Treatment Approaches for IBS-C</vt:lpstr>
      <vt:lpstr>Treatment Approaches for IBS-C</vt:lpstr>
      <vt:lpstr>Evidence for OTC Treatments</vt:lpstr>
      <vt:lpstr>Case 1: Treating Tiffany</vt:lpstr>
      <vt:lpstr>PowerPoint Presentation</vt:lpstr>
      <vt:lpstr>Case 2: Miguel</vt:lpstr>
      <vt:lpstr>Polling Question</vt:lpstr>
      <vt:lpstr>Probiotics Yay or Nay for IBS?</vt:lpstr>
      <vt:lpstr>Prescription Treatments for IBS-C</vt:lpstr>
      <vt:lpstr>Secretagogues First-Line Prescription Therapies for IBS-C</vt:lpstr>
      <vt:lpstr>5-HT4 Agonist Tegaserod A Subsequent-Line Prescription Treatment</vt:lpstr>
      <vt:lpstr>Tenapanor A Subsequent-Line Prescription Treatment</vt:lpstr>
      <vt:lpstr>What’s Best for IBS-C? </vt:lpstr>
      <vt:lpstr>Effect of Psychological Treatments for IBS: Systematic Review and Meta-Analysis </vt:lpstr>
      <vt:lpstr>Behavioral Interventions for Your Patients </vt:lpstr>
      <vt:lpstr>Case 2: Treating Miguel</vt:lpstr>
      <vt:lpstr>PowerPoint Presentation</vt:lpstr>
      <vt:lpstr>Case 3: Evelyn’s Presentation</vt:lpstr>
      <vt:lpstr>Strategies for Communicating With Patients</vt:lpstr>
      <vt:lpstr>IBS-C Considerations in the Elderly</vt:lpstr>
      <vt:lpstr>Pelvic Floor Dysfunction</vt:lpstr>
      <vt:lpstr>Essential Anorectal Testing for Constipation</vt:lpstr>
      <vt:lpstr>Dyssynergic Defecation</vt:lpstr>
      <vt:lpstr>Polling Question</vt:lpstr>
      <vt:lpstr>In-Office Biofeedback Therapy</vt:lpstr>
      <vt:lpstr>How Can We Treat Defecation Disorders During COVID Pandemic and Beyond?  </vt:lpstr>
      <vt:lpstr>Case 3: Treating Evelyn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the Treatment of Irritable Bowel Syndrome</dc:title>
  <dc:creator>Edling, Emily</dc:creator>
  <cp:lastModifiedBy>Edling, Emily</cp:lastModifiedBy>
  <cp:revision>1</cp:revision>
  <dcterms:created xsi:type="dcterms:W3CDTF">2022-06-13T19:38:26Z</dcterms:created>
  <dcterms:modified xsi:type="dcterms:W3CDTF">2022-06-13T19:38:26Z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0x010100DD135A9315EE2A4B9EE6D2C3F5C19B49</vt:lpwstr>
  </property>
</Properties>
</file>