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75D19-4C9C-41BB-A8FA-BEFFD7D26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CEF49D-933B-4069-A5B1-011FBDAAB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F4BA-DE71-424A-AE9D-7E23F776BD39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8B8F3-D17A-4673-B38F-8F1D32832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04ECE-7BB9-4636-B72D-B10F465A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DC07-E0C6-4380-9748-B439DD3B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86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E7D05F-DFEF-409A-AE1B-B8BE2B23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F8DBF-0123-4DDF-9304-E3D13D60A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AC9E7-88E5-4F87-AD58-7772A40EE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1F4BA-DE71-424A-AE9D-7E23F776BD39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7A8FA-42B1-49EC-A808-CAE9E7890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D2E3A-DDA3-445D-AA53-12D248D1E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DDC07-E0C6-4380-9748-B439DD3B66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32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B1DC58-1BEA-446D-ACB2-86EA6220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88F6F-9059-4935-B345-47E4633CB8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6D8530-7BB0-4B87-8907-6E26D52FC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Cell of Origin</a:t>
            </a:r>
            <a:br>
              <a:rPr lang="en-US"/>
            </a:br>
            <a:r>
              <a:rPr lang="en-US" sz="3100" i="1"/>
              <a:t>pDC Precursor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ECAE2-D762-4483-949A-E217C26B16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18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2D0AAD-747A-40D4-9E5E-244AEAC29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Cell of Origin</a:t>
            </a:r>
            <a:br>
              <a:rPr lang="en-US"/>
            </a:br>
            <a:r>
              <a:rPr lang="en-US" sz="3100" i="1"/>
              <a:t>pDC Precursor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4C5D0-59C5-46DF-B9B2-07EB360AA9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54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9AE69E-6164-4AD9-8248-D247E8E6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Cutaneous Features of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18DFE-67C3-4BB0-A27B-B44BD68C74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57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1F9D22-6138-41BA-8B29-2DA71D81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Cutaneous Features of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680E0-B7E8-411A-9C3C-F41A2CCC77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83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1C6B1C-5CB8-4015-982F-51357DBAE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Cutaneous Features of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685E8-1E59-414F-B9C5-6EE496C16B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36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BBD8C0-5355-4BE6-9ECF-37E09602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Cutaneous Features of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545384-816B-45B8-8EC0-68323954CB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25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515A19-3E50-4038-9199-03BF809CC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Cutaneous Features of BPDCN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49526-D428-42D7-80EE-2A8A950758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01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F246E8-0912-4127-B1E5-A306995FD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Skin Biopsy Is Used to Diagnose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06204-6744-46BD-BB81-9F1E868C98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66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5BBB58-4315-45E6-A9AA-FDD5B66C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Skin Biopsy Is Used to Diagnose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E3647-19ED-4F36-8BDE-5216A5DD54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09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EF0F20-3670-446F-8900-216786478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Essential Markers</a:t>
            </a:r>
            <a:br>
              <a:rPr lang="en-GB"/>
            </a:br>
            <a:r>
              <a:rPr lang="en-GB" sz="3100" i="1"/>
              <a:t>CD123, CD4, and CD56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1805E-E2FC-4B95-A2D9-FBA59EAEF8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07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02990B-9D62-42DA-84D2-F097FF80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8899B-ADD2-4E64-9429-511AD8E54F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58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C9AB5F-9D8F-4CA8-AF27-957415188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Essential Markers</a:t>
            </a:r>
            <a:br>
              <a:rPr lang="en-GB"/>
            </a:br>
            <a:r>
              <a:rPr lang="en-GB" sz="3100" i="1"/>
              <a:t>CD123, CD4, and CD56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1F31B-2BB7-472E-8CD0-B37083441A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97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248F19-4BF3-4BED-A81E-6E23AEC47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Other Markers Used for Differential Diagnosis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F323A-60CD-49F6-A600-723B411A04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47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73740C-D3A1-4E80-AD45-515CC8A15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BM Involvement in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EFC2C-E269-40E3-A298-F5403C0E13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83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41207F-D1D5-4076-9A83-C497A821A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Diagnosis by Flow Cytometry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E1D57-D46E-4185-A705-741AAF8E36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56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44523A-843F-4128-BF5D-04CFB1327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Cytogenetic Analysis in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BD0AD-13FC-48A2-9398-66F6B108CE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24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1B425C-FF3D-4786-BE32-56E01E1BE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Mutation Profile of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EE7DCF-59AF-4F17-BA6E-F2C19F24C5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53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1FDE39-210F-423E-849B-032AB978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Differential Diagnosis</a:t>
            </a:r>
            <a:br>
              <a:rPr lang="en-GB"/>
            </a:br>
            <a:r>
              <a:rPr lang="en-GB" sz="3100" i="1"/>
              <a:t>BPDCN vs Other Skin Tumors 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05A2E-7250-4F9B-BA5B-9770C6E38B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7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1F1E4C-E120-4671-9C70-AB6338547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Differential Diagnosis</a:t>
            </a:r>
            <a:br>
              <a:rPr lang="en-GB"/>
            </a:br>
            <a:r>
              <a:rPr lang="en-GB" sz="3100" i="1"/>
              <a:t>BPDCN vs AML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7C1660-0C6F-46B8-B49F-89A5B477C4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11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0B7547-0987-4688-9817-2B65C254E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Differential Diagnosis</a:t>
            </a:r>
            <a:br>
              <a:rPr lang="en-GB"/>
            </a:br>
            <a:r>
              <a:rPr lang="en-GB" sz="3100" i="1"/>
              <a:t>BPDCN vs AML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DCDB1-7A95-45DC-B0AF-B66C614A97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3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2EBE4A-B2D2-4EE2-A341-525F8FB6A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98970-EFC2-4280-8F77-8A3606C5BF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94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899BBE-8993-4069-8693-CBD2437E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Skin Manifestations Are Common in Hematologic Cancers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48FC44-F5CE-4141-8E6F-0DED15474B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98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E444E4-D117-46EA-8256-4179B1F5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BPDCN</a:t>
            </a:r>
            <a:br>
              <a:rPr lang="en-GB"/>
            </a:br>
            <a:r>
              <a:rPr lang="en-GB" sz="3100" i="1"/>
              <a:t>Aggressive Hematologic Malignancy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4BA8D-E6FE-48CC-B100-4D071C7629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71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B72079-6AC4-4B80-8154-02E4EE6D4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Tagraxofusp (SL-401)</a:t>
            </a:r>
            <a:br>
              <a:rPr lang="en-US"/>
            </a:br>
            <a:r>
              <a:rPr lang="en-US" sz="3100" i="1"/>
              <a:t>Targeted Therapy Against CD123</a:t>
            </a:r>
            <a:endParaRPr lang="en-GB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685329-40B1-4163-9FD8-48B2D569CC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22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9CBA3E-C5CD-449A-A77C-43CA120E5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Tagraxofusp in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A7B900-14CB-4193-B090-A62BA04C9B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66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80917E-973E-45C0-BD38-37A17424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Tagraxofusp in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574B4-AC2C-437F-9B91-358C1916D2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68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E8D3DE-32EF-49CD-8E6C-CC56D0CB2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Case</a:t>
            </a:r>
            <a:br>
              <a:rPr lang="en-US"/>
            </a:br>
            <a:r>
              <a:rPr lang="en-US" sz="3100" i="1"/>
              <a:t>Dermatologic Response to Tagraxofusp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A9383-BCBD-4020-9E98-A2B343D52C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89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EBA26E-C2FA-4A08-A71C-A684EA0C8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Tagraxofusp-Induced CLS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54C6C2-071B-4D75-A1A4-15E0F9E066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67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19BBCC-C407-4A72-8D0F-C10D132D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IMGN632 in R/R BPDCN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2F7389-2D14-4C15-B19A-C120AE654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74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2C31D2-C73F-40D1-A21E-D00AFFD7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Venetoclax in BPDCN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B5089-F199-4033-B81F-BC549899F8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63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D49C83-6DE9-43A7-97D1-A1AD67829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Venetoclax Combinations in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B7902C-85DE-4790-9F12-E0C74F9C53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1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840B95-7094-4EEA-817F-F1E887632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Venetoclax Combinations in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DB2C8-DF15-4273-8C3B-81C4502576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A04BE8-B2C2-4FDD-A0B5-8C2626FCC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Hematologic Cancers With Tropism for Skin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AEF4E-B94A-4A3E-B56E-DFFB05FE1F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78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71B724-3FB2-4604-A5D8-CA5AC008F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Venetoclax Combinations in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46CDE8-9DD3-4167-93D1-9F8D047371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49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33C5E6-0149-448E-8896-F2517EB06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CNS Involvement</a:t>
            </a:r>
            <a:br>
              <a:rPr lang="en-GB"/>
            </a:br>
            <a:r>
              <a:rPr lang="en-GB" sz="3100" i="1"/>
              <a:t>CSF Positivity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D287F-81DB-475B-94FB-17F4D792B0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371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3B38BB-E2F7-407F-8DDB-33E5EF16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HCVAD in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F071D-7E09-416C-9566-B11817BB38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468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0D3321-4629-4A19-AB8D-28B869E4E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/>
              <a:t>Triple/Total Therapy </a:t>
            </a:r>
            <a:br>
              <a:rPr lang="en-GB" sz="2800"/>
            </a:br>
            <a:r>
              <a:rPr lang="en-GB" sz="2800" i="1"/>
              <a:t>Frontline TAG + HCVAD/Mini-CVD + VEN in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BC08F-1606-43D7-A972-8D8C7E5E8F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56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DF04F6-AF2D-4927-AEB5-B2BAEEE9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AlloSCT in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85FC4-CA8A-4C67-A96C-354861D2B1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18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4D0824-CC1B-4184-A2A5-F82C1078D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Current and Future Treatment Approaches for BPDCN</a:t>
            </a:r>
            <a:br>
              <a:rPr lang="en-US" sz="2800"/>
            </a:br>
            <a:r>
              <a:rPr lang="en-US" sz="2800" i="1"/>
              <a:t>Frontline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E8E167-6528-4444-8578-EE7FE9E0C0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525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7F996A-0F9C-4983-B360-B9D9947C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Current and Future Treatment Approaches for BPDCN</a:t>
            </a:r>
            <a:br>
              <a:rPr lang="en-US" sz="2800"/>
            </a:br>
            <a:r>
              <a:rPr lang="en-US" sz="2800" i="1"/>
              <a:t>Frontline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1914A-B441-400D-9DFE-E9BF835883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04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5FD604-A6B6-4375-AB72-252E20380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Current and Future Treatment Approaches for BPDCN</a:t>
            </a:r>
            <a:br>
              <a:rPr lang="en-US" sz="2800"/>
            </a:br>
            <a:r>
              <a:rPr lang="en-US" sz="2800" i="1"/>
              <a:t>R/R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73824-5020-4E6F-838C-2F9ED08B38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8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974D15-7880-4775-B068-FA8824516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201CDC-B769-4A5B-B620-72ECD852A4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884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D66995-CD61-4AE7-BDC6-A47F2735C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Frontline Treatment Strategies for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08EE9-D5ED-43B5-8659-6F50344AC4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50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49BE7D-81AD-4F46-B232-A99C5E47D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Hematologic Cancers With Tropism for Skin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3DAA3C-3603-465E-A8B2-14DB54B710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91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A3AC8B-A972-4271-B427-272E89F9E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Frontline Treatment Strategies for BPDCN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B4D5A-EA24-4483-A558-76CFBC5814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23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93780A-AD3C-4C97-BEDB-C063FDD1C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Frontline Treatment Strategies for BPDCN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8676E-0545-465B-B36C-D1469DE64C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540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BAA801-7CFB-4A90-999E-8B603DC20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Frontline Treatment Strategies for BPDCN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019DE-FCAD-4918-A7F1-037A2C2B85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19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E1651A-12B8-4981-A680-9BD5ECD2A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Frontline Treatment Strategies for BPDCN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EE33E-F142-4D01-AFFE-E570C87851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427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553260-0707-43F1-8EF9-F3FEA87A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Allogeneic SCT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2DD44-DF91-42CA-B303-3D19DAD4FA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31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279D41-8A3D-4D76-BAF0-E1AB7E91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Allogeneic SCT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B1133-B6C4-4FE8-A269-C93D60A5B9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466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4D8073-B146-47E5-8E7C-168009AFE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Autologous SCT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3FA2A-19AF-461A-A6B9-908DB28410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43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76B571-813F-4245-96D8-BE056C01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CNS Involvement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7153C-0B72-4E4E-A593-5E70F395C4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078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9F9F36-8902-4C7F-A258-379A92D6E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CNS Involvement (cont)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7E770-609F-4A90-82EC-09579F33CD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927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25A7C1-5791-4401-A9D3-B8D6032C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CNS Involvement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ED430C-1D8B-46DE-BAC7-520938319E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52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91151F-AE2F-4F7C-B404-D1161F2F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Blastic Plasmacytoid Dendritic Cell Neoplasm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CC8E2-382F-4B08-8EA8-F58C30107C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057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6EEEB2-63B7-4993-B091-0320898D2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CNS Involvement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C06A9E-A617-4D4A-B910-3CB82F0A1C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389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3B1C8F-CDC0-4A1A-945E-4B6B86F9B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CNS Involvement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19AEE5-2BD5-4F4F-8F19-6E31CB10AE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000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8095DF-E3FA-48E6-A6E3-F4E925F8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Tagraxofusp as a Targeted Therapy for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5BCBE-4EC0-4272-8EBC-A2D95AD130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990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B3383A-9A5F-4B79-895D-52D580C75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Tagraxofusp as a Targeted Therapy for BPDCN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0B6B9-6CA6-471D-AB31-D93CDFE206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396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AFE0DA-BA7B-4E7A-A71B-496DE0E6B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Tagraxofusp as a Targeted Therapy for BPDCN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A1749-AA78-49CF-8800-FA4A5BAF7F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729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D46489-6E3D-4AA9-A15D-7CF9A48F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Tagraxofusp as a Targeted Therapy for BPDCN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DB42A-8167-452A-A529-630F8DAE6C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287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8B3A1D-5F96-4C6F-A8F2-BEEB6788A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Diagnosis of BPDCN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40D8A-10E0-416B-8269-7E387F80F4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387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480CC7-4A3C-4062-BDC2-EB3189647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Diagnosis of BPDCN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BBCBF-6205-42AF-8DD1-5A4F8AAC9A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201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8E2F9C-CE09-457E-9A4D-02F7EB5A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Diagnosis of BPDCN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21B6B-342A-45C6-BB66-3663A06342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121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FF767D-104B-4515-A77A-11CD728D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Diagnosis of BPDCN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7D9AD-3B74-49CA-8559-8574923F2B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44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8B1943-5FC0-4C71-B791-231983BE2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Blastic Plasmacytoid Dendritic Cell Neoplasm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7571C-D528-4188-A76F-6C2EB7802B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391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EA080D-A6B7-4699-9E56-E69C8C9F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Diagnosis of BPDCN (cont)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AFBEA8-8A56-4A43-A658-5216BD98D7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867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444CEB-DB80-430F-816E-8A704660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62F82-42AB-424F-B9AC-83C544BE12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50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FCB5F7-98A3-48C3-8115-A07CD719C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F7BE6-04D8-48BB-B25D-B576BC8192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38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EA9E76-BA1B-435D-A996-AC69F998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Blastic Plasmacytoid Dendritic Cell Neoplasm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BE139-2C62-4372-AA67-7C1D134DF6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5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DA3D60-6481-4BC5-AB51-4A20F14E3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Past Nomenclature of</a:t>
            </a:r>
            <a:r>
              <a:rPr lang="en-GB"/>
              <a:t> BPDCN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177F7-4237-4FC8-AB62-40D412ABF7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72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8" ma:contentTypeDescription="Create a new document." ma:contentTypeScope="" ma:versionID="4f6fe242703d034d16161abe81307304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70e78cd016a6db4584620b7a8416a654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174144a6-14cb-4f4b-ada6-445a4558a380">
      <Terms xmlns="http://schemas.microsoft.com/office/infopath/2007/PartnerControls"/>
    </lcf76f155ced4ddcb4097134ff3c332f>
    <_Flow_SignoffStatus xmlns="174144a6-14cb-4f4b-ada6-445a4558a380" xsi:nil="true"/>
  </documentManagement>
</p:properties>
</file>

<file path=customXml/itemProps1.xml><?xml version="1.0" encoding="utf-8"?>
<ds:datastoreItem xmlns:ds="http://schemas.openxmlformats.org/officeDocument/2006/customXml" ds:itemID="{482DC64C-15F7-4DC7-9595-92896C0C1AF7}"/>
</file>

<file path=customXml/itemProps2.xml><?xml version="1.0" encoding="utf-8"?>
<ds:datastoreItem xmlns:ds="http://schemas.openxmlformats.org/officeDocument/2006/customXml" ds:itemID="{441508C7-A5BC-45F3-8AEA-D93434B531DE}"/>
</file>

<file path=customXml/itemProps3.xml><?xml version="1.0" encoding="utf-8"?>
<ds:datastoreItem xmlns:ds="http://schemas.openxmlformats.org/officeDocument/2006/customXml" ds:itemID="{4381BCE0-81B5-4828-BC90-C4D5DEAC255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Microsoft Office PowerPoint</Application>
  <PresentationFormat>Widescreen</PresentationFormat>
  <Paragraphs>68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Office Theme</vt:lpstr>
      <vt:lpstr>PowerPoint Presentation</vt:lpstr>
      <vt:lpstr>Program Overview</vt:lpstr>
      <vt:lpstr>Skin Manifestations Are Common in Hematologic Cancers</vt:lpstr>
      <vt:lpstr>Hematologic Cancers With Tropism for Skin</vt:lpstr>
      <vt:lpstr>Hematologic Cancers With Tropism for Skin</vt:lpstr>
      <vt:lpstr>Blastic Plasmacytoid Dendritic Cell Neoplasm</vt:lpstr>
      <vt:lpstr>Blastic Plasmacytoid Dendritic Cell Neoplasm</vt:lpstr>
      <vt:lpstr>Blastic Plasmacytoid Dendritic Cell Neoplasm</vt:lpstr>
      <vt:lpstr>Past Nomenclature of BPDCN</vt:lpstr>
      <vt:lpstr>Cell of Origin pDC Precursor</vt:lpstr>
      <vt:lpstr>Cell of Origin pDC Precursor</vt:lpstr>
      <vt:lpstr>Cutaneous Features of BPDCN</vt:lpstr>
      <vt:lpstr>Cutaneous Features of BPDCN</vt:lpstr>
      <vt:lpstr>Cutaneous Features of BPDCN</vt:lpstr>
      <vt:lpstr>Cutaneous Features of BPDCN</vt:lpstr>
      <vt:lpstr>Cutaneous Features of BPDCN (cont)</vt:lpstr>
      <vt:lpstr>Skin Biopsy Is Used to Diagnose BPDCN</vt:lpstr>
      <vt:lpstr>Skin Biopsy Is Used to Diagnose BPDCN</vt:lpstr>
      <vt:lpstr>Essential Markers CD123, CD4, and CD56</vt:lpstr>
      <vt:lpstr>Essential Markers CD123, CD4, and CD56</vt:lpstr>
      <vt:lpstr>Other Markers Used for Differential Diagnosis</vt:lpstr>
      <vt:lpstr>BM Involvement in BPDCN</vt:lpstr>
      <vt:lpstr>Diagnosis by Flow Cytometry</vt:lpstr>
      <vt:lpstr>Cytogenetic Analysis in BPDCN</vt:lpstr>
      <vt:lpstr>Mutation Profile of BPDCN</vt:lpstr>
      <vt:lpstr>Differential Diagnosis BPDCN vs Other Skin Tumors </vt:lpstr>
      <vt:lpstr>Differential Diagnosis BPDCN vs AML</vt:lpstr>
      <vt:lpstr>Differential Diagnosis BPDCN vs AML</vt:lpstr>
      <vt:lpstr>PowerPoint Presentation</vt:lpstr>
      <vt:lpstr>BPDCN Aggressive Hematologic Malignancy</vt:lpstr>
      <vt:lpstr>Tagraxofusp (SL-401) Targeted Therapy Against CD123</vt:lpstr>
      <vt:lpstr>Tagraxofusp in BPDCN</vt:lpstr>
      <vt:lpstr>Tagraxofusp in BPDCN</vt:lpstr>
      <vt:lpstr>Patient Case Dermatologic Response to Tagraxofusp </vt:lpstr>
      <vt:lpstr>Tagraxofusp-Induced CLS</vt:lpstr>
      <vt:lpstr>IMGN632 in R/R BPDCN</vt:lpstr>
      <vt:lpstr>Venetoclax in BPDCN</vt:lpstr>
      <vt:lpstr>Venetoclax Combinations in BPDCN</vt:lpstr>
      <vt:lpstr>Venetoclax Combinations in BPDCN</vt:lpstr>
      <vt:lpstr>Venetoclax Combinations in BPDCN</vt:lpstr>
      <vt:lpstr>CNS Involvement CSF Positivity</vt:lpstr>
      <vt:lpstr>HCVAD in BPDCN</vt:lpstr>
      <vt:lpstr>Triple/Total Therapy  Frontline TAG + HCVAD/Mini-CVD + VEN in BPDCN</vt:lpstr>
      <vt:lpstr>AlloSCT in BPDCN</vt:lpstr>
      <vt:lpstr>Current and Future Treatment Approaches for BPDCN Frontline</vt:lpstr>
      <vt:lpstr>Current and Future Treatment Approaches for BPDCN Frontline</vt:lpstr>
      <vt:lpstr>Current and Future Treatment Approaches for BPDCN R/R</vt:lpstr>
      <vt:lpstr>PowerPoint Presentation</vt:lpstr>
      <vt:lpstr>Frontline Treatment Strategies for BPDCN</vt:lpstr>
      <vt:lpstr>Frontline Treatment Strategies for BPDCN (cont)</vt:lpstr>
      <vt:lpstr>Frontline Treatment Strategies for BPDCN (cont)</vt:lpstr>
      <vt:lpstr>Frontline Treatment Strategies for BPDCN (cont)</vt:lpstr>
      <vt:lpstr>Frontline Treatment Strategies for BPDCN (cont)</vt:lpstr>
      <vt:lpstr>Allogeneic SCT</vt:lpstr>
      <vt:lpstr>Allogeneic SCT (cont)</vt:lpstr>
      <vt:lpstr>Autologous SCT</vt:lpstr>
      <vt:lpstr>CNS Involvement</vt:lpstr>
      <vt:lpstr>CNS Involvement (cont)</vt:lpstr>
      <vt:lpstr>CNS Involvement (cont)</vt:lpstr>
      <vt:lpstr>CNS Involvement (cont)</vt:lpstr>
      <vt:lpstr>CNS Involvement (cont)</vt:lpstr>
      <vt:lpstr>Tagraxofusp as a Targeted Therapy for BPDCN</vt:lpstr>
      <vt:lpstr>Tagraxofusp as a Targeted Therapy for BPDCN (cont)</vt:lpstr>
      <vt:lpstr>Tagraxofusp as a Targeted Therapy for BPDCN (cont)</vt:lpstr>
      <vt:lpstr>Tagraxofusp as a Targeted Therapy for BPDCN (cont)</vt:lpstr>
      <vt:lpstr>Early Diagnosis of BPDCN </vt:lpstr>
      <vt:lpstr>Early Diagnosis of BPDCN (cont) </vt:lpstr>
      <vt:lpstr>Early Diagnosis of BPDCN (cont) </vt:lpstr>
      <vt:lpstr>Early Diagnosis of BPDCN (cont) </vt:lpstr>
      <vt:lpstr>Early Diagnosis of BPDCN (cont) </vt:lpstr>
      <vt:lpstr>Concluding Remark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Elzafarany, Sara</dc:creator>
  <cp:lastModifiedBy>Elzafarany, Sara</cp:lastModifiedBy>
  <cp:revision>1</cp:revision>
  <dcterms:created xsi:type="dcterms:W3CDTF">2023-07-17T12:21:34Z</dcterms:created>
  <dcterms:modified xsi:type="dcterms:W3CDTF">2023-07-17T12:21:35Z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