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5" Type="http://schemas.openxmlformats.org/officeDocument/2006/relationships/slideMaster" Target="slideMasters/slideMaster1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viewProps" Target="viewProp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theme" Target="theme/theme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tableStyles" Target="tableStyle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6FB5A-76A8-43BD-A54E-7FFE83B0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C9DA50-7B6A-4FE7-941D-DC0A41E91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B167-8835-4B1C-8B62-DF07EE6BFE76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E66F30-3771-48C2-A101-87896CCA1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2B849-E730-4E31-9398-1F24B183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92B0-AA3F-4F60-A43F-0CE21C920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751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CACA6-643B-4CEB-B882-F57B7C44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6544F1-B95E-4DB2-AB2D-79658BB6D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B7D24-F624-4DF9-B053-EF49D6478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6B167-8835-4B1C-8B62-DF07EE6BFE76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367C5-632D-4C82-B87F-F0731A273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BE6EE-0DB2-4504-A4C1-B0470FA3A8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292B0-AA3F-4F60-A43F-0CE21C920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07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5AEDE9-6CD2-455C-AFD0-7AF2E5F57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Innovations in ADHD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21A8F-102A-4DB0-8CEB-D8C3EA0965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0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E39EA1-9A42-41CF-ADDB-AF9A64F61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Psychiatric Comorbidities Increase the Risk of Premature Mortality in Adults With ADHD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B1E9EA-0B8C-41A9-AFF0-3EACC590AE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876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00A492-221B-4A75-8D3F-7072C4965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CBT Strategy on Engagement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F7563E-D5AD-440A-AFF2-87082DBE07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0100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96E523-DB92-4E9A-B95D-C39F51052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First: Focus on Treatment Engagement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B29A02-CBB2-4E56-B353-1946F37411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7434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04CCD1-C1CE-41EB-B064-2D2F9E9D6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CBT Strategy on Outcome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0AF3CA-9E5F-4DD6-B3A8-C1A65419EA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2321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A61EC9-81C9-4F67-B166-C676482D9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From STAND Community Study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19AB05-6C66-464D-A03E-6F1A318012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350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6C5F1D-351D-431D-BCF3-46498B0E9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Component Model for STAND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A44BB-CF7F-4BCE-82BB-C47DC399EE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0042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EB40FA-49E0-4079-A973-E58894DE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Engagement Strategies in STAND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7BEDCE-3C58-443F-B94E-108398785A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6184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C246C5-3ECC-42D1-A1F5-13A9633AA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Motivational Interviewing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4ADDFA-4EBD-411A-9E2E-61B1AE2D53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419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C95AE9-06B5-4F43-A4B3-3CB3D5154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Motivational Interviewing (cont)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AFDC9-8E93-4EA5-B42B-7D992F6597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6554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64CED8-A853-423E-BC07-98797AD59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Thinking About Values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F3F68C-D605-481F-854B-CC1C6983BA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3916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E25C1F-1CBF-49B1-9AAD-0457F17D7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 Setting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7DDA90-5B63-496F-A2EF-DC84A404AC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92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603BEB-1446-4747-B3AD-EB734C141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Psychiatric Comorbidities Increase the Risk of Premature Mortality in Adults With ADHD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FE1C83-87A7-4520-9914-90CA037350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188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F3A42C-8F10-4B43-B788-206652315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Strength-Based 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E2DEDE-5F0D-407D-98E4-D10EDB1529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7847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3C6F48-CAC6-4970-B0D8-A6DCE743C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Help Parents See Their Role in the Problems So They Want to Work On Themselves, Too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727454-DF17-40E4-BF1B-8F4753ECCD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9425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7D560B-FA3F-4476-88A5-586D6FD7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Menu-Based 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5266C8-2622-4AE2-85F2-A862430125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4456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00BDAA-BA4C-409B-9BE3-80E55F541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Skills at Home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4F4193-C32E-4A5A-8ECB-89C0DF02C6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4623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CBDE52-A4F1-478B-AD8B-DF025F3BF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Building in Rewards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6FA5F5-3C2A-414E-BA99-60CBA7F02F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2459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0CD016-B513-4703-A4D4-EEC9E83A8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Imagine Before You Do It!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0E2BE0-0F2F-406D-893A-016323DE7B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0340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9E8099-51AD-44DE-9C31-0F631042B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IF/THEN Plans for What Can Go Wrong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63BCA9-6264-4FC0-8D69-280F7416FF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7965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6D8B74-18BF-4744-96A5-C2BFFAC4A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Second: Focus on Building Age-Appropriate Skills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C03B55-6371-4335-BDA0-787D36D893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0324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F99992-1B05-4A5C-B56D-9F83CB98E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Communication Skills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1F559-8288-4BBB-8444-186F1DEDBF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739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138DD6-3DBC-4D4D-8813-77CBFECF6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Executive Function Skills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2A2606-3BD6-441A-853F-8CCD41CCFD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23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6402DB-596B-47BA-9D6C-7F7E33A10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ADHD Treatment Reduces the Risk of Suicidality </a:t>
            </a:r>
            <a:br>
              <a:rPr lang="en-US"/>
            </a:br>
            <a:r>
              <a:rPr lang="en-US"/>
              <a:t>in Patients With Comorbid ADHD and BD/SZD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70E563-C535-494E-9293-AE19170394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3657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50045C-02A4-4B97-8FD4-E29D9696B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Third: Focus on Transition Planning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B52AC9-4982-44FC-AA47-AF3EA5F410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4062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43583F-00F4-4AF6-BB10-02AA29D20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Transition Planning Questions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C47A51-FE33-4DCB-98D0-C5AF7012E8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2318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D1BA0B-064F-4C27-BDBE-0F0804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Fourth: Promote Age-Appropriate Parenting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43C399-F6F5-4F3B-8617-E37BA71078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6589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C4B06A-2A4F-4435-96BD-F07EF978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Parenting Considerations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550755-62A5-407B-A6AD-2F4AA42A46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4615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BDA3BE-6232-4163-8305-623312FD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  Clinical Pearls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9AF5C2-E8B7-4037-A5EF-B5F62E1E06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4948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B854EB-5AB6-4ABC-85A1-C2EC1BD1F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Role of Team-Based Care in Facilitating ADHD Management 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C46CB-2D79-4D0F-BE5A-8321463801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2568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5FCCC0-6F1D-4F77-8D04-F35ABE2D4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628308-3B1D-45C6-A583-F9B107DEA8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3518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FF7686-081F-445A-84B3-2E65BCB01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/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B3AC08-068D-4C15-AD42-16C2052580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19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1650D2-4916-4B88-B8AD-2DB91784A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Motor Vehicle Trauma and ADHD Medication Usage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4CDE3-B01D-43F6-A407-3BFD72299E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37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AD895D-8F90-4BE2-909B-9AFDAAC8F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Benefits of Treating ADHD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5DC881-2E69-4E2B-A440-7129348A77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16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995AF2-AC1C-4F10-A864-0998E4089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Whom Should You Screen?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629C3C-AD10-4146-89AC-D4DDB4969F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42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C3EE57-AA46-4D2C-8579-0828D732A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Catherine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6A450F-C0CA-455B-8A50-AED8869E5B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25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30F41C-9899-49A5-8A30-986D720F2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 You Do Next?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35034F-0895-496E-958E-58076A8096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66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C2510B-2CB3-4FCB-A577-E59D82399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Further Questions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753FE1-22E6-48C0-B536-8BF970D8A8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7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E5ABAD-4085-4052-B87B-9EDC95C99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 You Do Next?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4DCDD9-B43B-4C05-9F8D-BE4E068214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69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4BDE2F-6CC5-4432-B112-CDF90587E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Objectives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328E74-7266-4919-8D0F-585E8BE360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23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D87E43-3B31-4402-9FA2-F250E6EA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Catherine's Response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B8B4E4-E40D-49E4-B482-168272B2BA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98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47D8AA-D6CD-4C74-83BB-4C9705DD2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Optimizing ADHD Symptom Reduction Can </a:t>
            </a:r>
            <a:br>
              <a:rPr lang="en-US"/>
            </a:br>
            <a:r>
              <a:rPr lang="en-US"/>
              <a:t>Minimize Functional Impairment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626DA7-2BF0-4ADF-A6C7-7A4A2152D2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88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C6F1FD-9EAA-40BE-AADC-5BBAA7595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Optimizing ADHD Symptom Reduction Can </a:t>
            </a:r>
            <a:br>
              <a:rPr lang="en-US"/>
            </a:br>
            <a:r>
              <a:rPr lang="en-US"/>
              <a:t>Minimize Functional Impairment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6E76F3-3AD9-4C4A-9A8F-80EA196047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22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E40AF8-92B9-441F-8008-892400A2D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Optimizing ADHD Symptom Reduction Can </a:t>
            </a:r>
            <a:br>
              <a:rPr lang="en-US"/>
            </a:br>
            <a:r>
              <a:rPr lang="en-US"/>
              <a:t>Minimize Functional Impairment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D9F838-69D5-458C-9349-86ECC43591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13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2DC098-D784-4613-A25E-00F1488FA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Methylphenidate vs Amphetamine?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FA595A-4FB0-438E-BF37-394D185C08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99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22E6B0-A77E-40D9-9CD2-1CD794C99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Currently Approved ADHD Medications Reflect </a:t>
            </a:r>
            <a:br>
              <a:rPr lang="en-US" altLang="en-US"/>
            </a:br>
            <a:r>
              <a:rPr lang="en-US" altLang="en-US"/>
              <a:t>Limited Distinct Approaches for Adult Patients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DEB77F-7F0F-400D-B82A-7855A88367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2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9630A3-35B1-49B3-B3B3-DD2F1CAA1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 Meta-Analysis: </a:t>
            </a:r>
            <a:br>
              <a:rPr lang="en-US"/>
            </a:br>
            <a:r>
              <a:rPr lang="en-US" sz="3100" i="1"/>
              <a:t>Results of ADHD Treatment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BA798A-08D0-4454-AA59-E70A85A088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62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5FA6B5-8AF7-44F8-B5EC-A5338F643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Transition From Methylphenidate to Amphetamine </a:t>
            </a:r>
            <a:br>
              <a:rPr lang="en-US" altLang="en-US"/>
            </a:br>
            <a:r>
              <a:rPr lang="en-US" altLang="en-US"/>
              <a:t>Occurs in Adolescence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FA071D-809D-4A9D-BBA2-EEFE77E8A6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96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1132CE-F363-4396-A74F-49739BCF1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Methylphenidate Preparations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A95791-61C6-4D36-8755-04434D0F4F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14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0CA5B0-A219-4591-BB6F-15E188C92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Amphetamine Preparations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1785D0-C695-48F2-8BF9-5EE789F59B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64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F1CE23-7D06-4B31-979B-707DB4597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Life Is a Journey… </a:t>
            </a:r>
            <a:br>
              <a:rPr lang="en-US"/>
            </a:br>
            <a:r>
              <a:rPr lang="en-US"/>
              <a:t>You Are Never Quite Sure What Is Next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BB5C6-5E94-4396-BA71-CED25E1462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08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56C642-9B92-4E0A-969E-7DA6B802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Nonstimulant Options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7E5195-6B11-47BF-BC75-88CF43B2DB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57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D864C5-3CF6-4E1A-96AC-B5411BDFC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FDA-Approved Medications With Clinical Data for Adults With ADHD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854101-CEDB-48A0-B1C4-57D0949056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65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495300-FB3C-45B2-9D98-C4BBDC6C7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About the New Kids on the Block?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5CE787-5084-4DB9-B40B-528D4658CA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31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D94F42-A8A9-4339-B991-CD71FF2C3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Serdexmethylphenidate C-IV/d-Methylphenidate C-II:</a:t>
            </a:r>
            <a:br>
              <a:rPr lang="en-US"/>
            </a:br>
            <a:r>
              <a:rPr lang="en-US" sz="3100" i="1"/>
              <a:t>A 70/30 Prodrug/d-MPH Combination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2AC445-3620-4E05-868C-92BE2A21CA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77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A34F91-8066-4DF0-9A12-73D6EC957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Serdex/d-MPH: Long-Term Efficacy 1-Year Open-Label Study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DAB27-F24B-4F92-8E94-1E400F5532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44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A12164-30C9-4624-8FC5-BA9A2F337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70/30 Serdex/d-Methylphenidate: Adverse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B7731-81D0-4932-8F14-3F37F3F928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35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E7FA7F-032A-4D83-9AFC-24E69ADDD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Transdermal d-Amphetamine Patch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4BE237-C4FB-42F9-8A2B-02F75304CF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56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2E1842-D549-4E2E-807D-7187F9F7B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Transdermal d-Amphetamine Patch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BC9EBB-DE5B-4046-8B3E-071CF8A0FE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08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A2ED52-C8D2-4400-818C-A8352926F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Allows Flexible Wear Time on Weekends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4E6F9-8550-45ED-9ECF-AAAFCBAC77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566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4330E8-B0E4-4CC2-A21E-17F93D3C4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Transdermal d-Amphetamine Patch Adverse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CE383-3C39-4437-A398-98F61B6074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30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E5615C-C4CE-4FA3-A00F-4228E8773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ADHD Is Prevalent in All Age Groups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60BFF6-524D-4C89-805E-2E81778718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124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DEAFEA-0CA5-4AF9-BE31-F32F0BAD8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Viloxazine XR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27150-27DC-4553-BBA6-C3E0FB2547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693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13491A-79AC-489E-85E7-33520DAEC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Viloxazine XR: 100 mg to 400 mg Daily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C83E9-9399-4AB1-8598-08B6A6304B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039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1BC0F5-6EA2-4034-BBD6-F4F94B7A3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Viloxazine 200 mg to 600 mg Daily in Adult ADHD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583F29-195F-46D8-A71B-B194820ABE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02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173299-CC46-4E6F-8114-E23538093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Improvement in Both Inattentive and </a:t>
            </a:r>
            <a:br>
              <a:rPr lang="en-US"/>
            </a:br>
            <a:r>
              <a:rPr lang="en-US"/>
              <a:t>Hyperactive/Impulsive Symptoms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82B4B9-E624-4539-9EDE-3C71EB3D58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069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1A44FE-91DE-4448-9313-76566E132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Viloxazine XR ADHD Score and BRIEF-A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9670F1-F0CF-4521-93DE-E413CCECCD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785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120310-383C-4363-9663-14B69DE71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Viloxazine XR Long-Term Adult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75DDD-3D4B-4395-AA52-D16E66AFC1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736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E308DC-9B7C-4365-96E4-0D3F882BA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Adult Adverse Events of Viloxazine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CBAB5-51D9-46CA-B5E5-77E84D427F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95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6B426F-597C-4B89-9088-DBB6F786B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Mental Health Digital Therapeutics: FDA-Cleared SaMD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6E9D48-4031-47D7-A740-8824F65BD4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237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64F277-A05C-468F-A467-856B8E2A0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Therapeutics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B6CC36-7A10-483D-8DAB-B91AEE7864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091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DBF07A-5BFC-4743-A83E-80CC3FDD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Therapeutics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53E99-D356-43BE-AB3D-687F215E51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55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270BF8-5D45-4EF4-9BEF-0B2C4A22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Adult Onset or Adult Diagnosis of ADHD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E56914-20E5-4D9B-8543-4A85B04DB0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991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D41D01-B36D-4959-91A9-9170E77D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Therapeutics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EF6507-4A58-44B5-89FE-DA6E9D7592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978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D16FF7-CF22-4436-94FE-004B3515D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Stimulant Misuse</a:t>
            </a:r>
            <a:br>
              <a:rPr lang="en-US"/>
            </a:br>
            <a:r>
              <a:rPr lang="en-US" sz="3100" i="1"/>
              <a:t>In College Students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132548-E33F-4E6E-BFCA-D8C7A1A37D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450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7536CD-7698-42C6-A96B-247F55F71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Non-Medical Use of Prescription Stimulants </a:t>
            </a:r>
            <a:br>
              <a:rPr lang="en-US"/>
            </a:br>
            <a:r>
              <a:rPr lang="en-US"/>
              <a:t>Among College Students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E797CC-94CC-47C4-8454-243E20927D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49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CF4D05-D5CE-401C-9AEE-8660C429B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Pearls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36D4E7-9591-4780-8E60-B14B88F8EF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552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4C4A97-7CA1-47A0-9FFD-FEFC3E5E3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Barriers to ADHD Recognition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EFF6D4-1D90-444A-BB3C-CEA7EC4B69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895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A32269-B756-49F0-A159-822FD9365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Conundrums in ADHD: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2E6887-0C69-4362-B7DB-C756972372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785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AC87BD-4FAB-41EB-B7A2-EDBB118E7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AED71-ED96-47F4-BC6E-55800BEF67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562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8F6F90-481D-491E-B412-B7F9D2CAD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ADHD + Comorbidities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E4DAAE-2DF2-4250-BCB3-84FBE64F74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693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BCC68C-C2B8-4191-B07D-E46307EF8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Studies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87300A-91A4-40E5-A42E-2816F2D57C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077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785038-DCA3-4438-810B-D0BE9BE91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It ADHD or Depression?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2D93B3-1B2B-4E35-9FE2-924EB82468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51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A29FEA-7C8E-4C66-A7E4-97FAE37E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Polygenic Risk for ADHD and Associated Traits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0664B5-9E72-44D4-8355-8823004F19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69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966A5C-A76F-47F3-847F-3945888A2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It ADHD or Depression or Thyroid Disorder?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36D66-BE01-433D-88EE-005FBF3086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834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7852DB-6359-45E4-B124-E8F914644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It ADHD or Depression?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EA53EE-6B96-468F-95BE-F5E5CCC82F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190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776D94-84C5-43BB-AF95-AAFC640F0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It ADHD or Depression?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C7E74-3E31-489F-96EA-2F643CA5BD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622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974578-9380-4452-B082-B35077DB2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Emotional Dysregulation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AD6C8-CC0C-4FF8-AF48-95151377BD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218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3AFF34-C03A-4990-ADCE-328C8D91F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Emotional Dysregulation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0BE49-C03B-4A6F-9338-59470813FC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151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581003-3489-42F8-8510-AE9FD57A3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 Is ADHD!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110B13-7B5D-45C9-A44A-58A13374E3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660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747800-B25B-4848-9D30-AB695FA83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ADHD and/or Bipolar Disorder?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72846D-8F50-4D16-B8A9-B5A050DB76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164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D03481-C778-4C46-9AC6-55657900B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ADHD and/or Bipolar Disorder?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D9ACA-389B-4220-B7EC-AB6DA0F3AF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203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57E953-CFB3-4350-AA48-59EDB02CD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ADHD and Bipolar Disorder?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36C52C-05B5-4042-A090-EC3896A0D0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633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F78C0D-5C07-46A7-8553-FE135AE89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ADHD and Bipolar Disorder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171B7-6AA3-41C7-9210-E98CF197FA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06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16435F-95F1-4C8E-841A-92DC90589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Comorbidities in College-Age Adults</a:t>
            </a:r>
            <a:br>
              <a:rPr lang="en-US"/>
            </a:br>
            <a:r>
              <a:rPr lang="en-US" sz="3100" i="1"/>
              <a:t>Important Considerations in Our Differential 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F818A3-9ED6-4561-B6E3-A52B8C3632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950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2A8E4E-133C-4C94-8751-A62424442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ADHD and Anxiety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E0AD6B-E8DA-4F82-9C52-B1F98FF4DB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418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F0AC25-554E-42D4-B6A8-098D9C2BA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Depression and Anxiety?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519B71-619F-495F-A8BC-ED3E16A285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206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DE56A4-2BD7-4562-85F7-545DBB9FC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Depression and Anxiety?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D20B7E-929C-4B54-A55A-42D1D97FF7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398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59DE66-1FC1-4EFD-A4B5-B3198C80F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Depression and Anxiety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74667-B8E5-4613-85AC-6C656EB42B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850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670ED0-A9FA-4EEC-8039-C608B0292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Anxiety and Depression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2C629-347E-4CAE-82DC-C6BFF6775F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208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3B082F-A738-455C-9D64-B9C8C4471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ADHD, Anxiety, and Depression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A6FD00-4AA4-4272-B651-FADF803646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0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843E27-32CE-4B34-8F76-64B0F98C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ADHD, Anxiety, and Depression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85E15C-5582-422A-9BEE-5EFDA26782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979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439019-5389-4E9B-8E06-00C8E28F1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ADHD, Anxiety, and Depression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131FC-A8E5-4E94-A024-5F7AFC042A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710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70AA28-88DD-4DD7-815A-4F83CC151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ADHD?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3942AC-99E6-4024-9566-C9A87FF768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673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DFC72B-993C-4205-B949-9D24BF249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ADHD?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695D49-70AA-4C21-A40F-AEE1A5D50E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58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6D0415-4186-488A-AD03-B9CDD8852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Suicide, Homicide, and Unintentional Injury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E86C19-F1CD-4DB7-A21D-99FD259DEE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078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158538-99D3-48D0-AA93-3B65CCFC3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ADHD?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C2949-5B1E-408D-9DB2-6343E7BA8E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211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746726-967F-45CD-902B-4C86C6C31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ADHD?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82C734-0F0E-4174-81BB-0E5803B6E4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293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68450E-7812-46B4-8CEC-79506360B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ADHD?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338E88-7AD3-4C0E-83BE-AAF76842D4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780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B75F49-1599-4353-8265-4D3DF44E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Pearls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9F438C-FD3F-4C5B-ABE7-E20F2B78AB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94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38269B-41BB-4037-8C77-18971C703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Supporting Patients With ADHD Through the Transition to Independence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FC9484-0D38-4F2E-9B20-F2F83A9066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623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7BB50D-2D25-49E9-B938-B135953B9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ADHD and the Transition to Young Adulthood: The Gap Widens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A0520-F752-4BCA-BFE0-3905B1210D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077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D3BD3F-BB46-41E3-BA9B-C49214718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ADHD in Adulthood Transition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EA19CF-1D07-45C3-BBE4-5CA924DE9B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094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FF25BD-9EBB-47E0-BF7E-5FEB928F9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Need for Preventative Measures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C0CBEA-1BC2-4EFE-8A6C-33AE070934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72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61C039-BE65-4EB8-B5B3-4589C8B28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Milestones of Young Adulthood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B1320-5E02-40A6-8E50-E186301F6E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821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B7273B-ACFA-4152-AC79-4FEE896B9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Adolescence: "Twilight Zone</a:t>
            </a:r>
            <a:r>
              <a:rPr lang="en-US" baseline="30000"/>
              <a:t>[a]" </a:t>
            </a:r>
            <a:r>
              <a:rPr lang="en-US"/>
              <a:t>of ADHD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6475A1-2C84-493A-A351-0142E69460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67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48058F-4C76-4F83-A205-4A010CC18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Psychiatric Comorbidities Increase the Risk of Premature Mortality in Adults With ADHD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1CFEA9-CF4C-4497-BDFC-7F9C949DA8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274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B3D851-A91C-4432-B9A9-19688E77E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ADHD in Adolescence: Treatment Utilization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379B65-79A0-4668-A258-7E86B1F0F1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6547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A0A6EA-0F66-4F02-A9EA-5AD318E83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ADHD in Adolescence: Treatment Utilization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49A242-0220-4625-80AC-52A6AD42D5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802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04F92F-B140-4821-9906-BFFEF05FE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Reasons for Poor Utilization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068DA7-D8D8-4295-BFE5-0256FF5AAB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708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96FB72-9B36-442E-BB62-BA9C3675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Willingness to Utilize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F7ECDD-BC76-4A54-8FEA-F4762F7280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183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0D5AE4-BD79-4ABF-84CF-78C6CCE0B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Retention in Traditional Behavior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022F07-6E8B-45F6-87E9-0CA32F253A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9646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BF1D74-7367-4031-8E1F-7195C811A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Makes CBT/Behavior Therapy for ADHD a Challenge?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2C857-2341-47D2-8725-9B983BA414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565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5790FF-94E9-4031-AF4E-749A5A490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Barriers to CBT Treatment Among Adolescents With ADHD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110216-7F2F-4BC8-81FA-E46AE2FBFF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925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588CEC-12E5-410C-AD98-8EC95E4ED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Can We Prepare Adolescents for Young Adult Transition?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FC338-6AA6-4F8B-849D-29FEA117CB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0103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AD9846-22B2-4C95-B78F-34BF87D61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First: Focus on Treatment Engagement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FA648-07BC-4597-AE92-23C314FC29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135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6247C3-46EB-4CA7-998F-1213B6094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First: Focus on Treatment Engagement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A9D383-03B8-469F-AF14-1F1C16C3EA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92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82B4A82FC8D94D8A020B5FC721595A" ma:contentTypeVersion="15" ma:contentTypeDescription="Create a new document." ma:contentTypeScope="" ma:versionID="893d90655642ec5bdef6cc3c379a73f5">
  <xsd:schema xmlns:xsd="http://www.w3.org/2001/XMLSchema" xmlns:xs="http://www.w3.org/2001/XMLSchema" xmlns:p="http://schemas.microsoft.com/office/2006/metadata/properties" xmlns:ns2="d3559351-e2b8-40ac-ba6f-ab84b66715b9" xmlns:ns3="34db6020-c3d4-4c3d-bc3b-edf303079dfa" targetNamespace="http://schemas.microsoft.com/office/2006/metadata/properties" ma:root="true" ma:fieldsID="46f8efb64cca853a281e0fdf5bd191f0" ns2:_="" ns3:_="">
    <xsd:import namespace="d3559351-e2b8-40ac-ba6f-ab84b66715b9"/>
    <xsd:import namespace="34db6020-c3d4-4c3d-bc3b-edf303079df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559351-e2b8-40ac-ba6f-ab84b66715b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4c508450-bced-4b4d-98d2-cf1ddb36cff2}" ma:internalName="TaxCatchAll" ma:showField="CatchAllData" ma:web="d3559351-e2b8-40ac-ba6f-ab84b6671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b6020-c3d4-4c3d-bc3b-edf303079d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4db6020-c3d4-4c3d-bc3b-edf303079dfa">
      <Terms xmlns="http://schemas.microsoft.com/office/infopath/2007/PartnerControls"/>
    </lcf76f155ced4ddcb4097134ff3c332f>
    <TaxCatchAll xmlns="d3559351-e2b8-40ac-ba6f-ab84b66715b9" xsi:nil="true"/>
    <_dlc_DocId xmlns="d3559351-e2b8-40ac-ba6f-ab84b66715b9">WWY577X7UKAA-27242737-9994</_dlc_DocId>
    <_dlc_DocIdUrl xmlns="d3559351-e2b8-40ac-ba6f-ab84b66715b9">
      <Url>https://webmdhealth.sharepoint.com/sites/MedscapeConferences/_layouts/15/DocIdRedir.aspx?ID=WWY577X7UKAA-27242737-9994</Url>
      <Description>WWY577X7UKAA-27242737-9994</Description>
    </_dlc_DocIdUrl>
  </documentManagement>
</p:properties>
</file>

<file path=customXml/itemProps1.xml><?xml version="1.0" encoding="utf-8"?>
<ds:datastoreItem xmlns:ds="http://schemas.openxmlformats.org/officeDocument/2006/customXml" ds:itemID="{1708226A-9860-4CE9-821B-93E537DEE6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559351-e2b8-40ac-ba6f-ab84b66715b9"/>
    <ds:schemaRef ds:uri="34db6020-c3d4-4c3d-bc3b-edf303079d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3D510C-2AC8-436B-B91D-6D290F65D70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EE1390A-4778-44B4-8A5B-3078FDFE481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BFADDD6-0546-4987-9DC9-3DB57AFBA751}">
  <ds:schemaRefs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terms/"/>
    <ds:schemaRef ds:uri="34db6020-c3d4-4c3d-bc3b-edf303079dfa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d3559351-e2b8-40ac-ba6f-ab84b66715b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711</Words>
  <Application>Microsoft Office PowerPoint</Application>
  <PresentationFormat>Widescreen</PresentationFormat>
  <Paragraphs>127</Paragraphs>
  <Slides>127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31" baseType="lpstr">
      <vt:lpstr>Arial</vt:lpstr>
      <vt:lpstr>Calibri</vt:lpstr>
      <vt:lpstr>Calibri Light</vt:lpstr>
      <vt:lpstr>Office Theme</vt:lpstr>
      <vt:lpstr>Innovations in ADHD</vt:lpstr>
      <vt:lpstr>Learning Objectives</vt:lpstr>
      <vt:lpstr>Life Is a Journey…  You Are Never Quite Sure What Is Next</vt:lpstr>
      <vt:lpstr>ADHD Is Prevalent in All Age Groups</vt:lpstr>
      <vt:lpstr>Adult Onset or Adult Diagnosis of ADHD</vt:lpstr>
      <vt:lpstr>Polygenic Risk for ADHD and Associated Traits</vt:lpstr>
      <vt:lpstr>Comorbidities in College-Age Adults Important Considerations in Our Differential </vt:lpstr>
      <vt:lpstr>Suicide, Homicide, and Unintentional Injury</vt:lpstr>
      <vt:lpstr>Psychiatric Comorbidities Increase the Risk of Premature Mortality in Adults With ADHD</vt:lpstr>
      <vt:lpstr>Psychiatric Comorbidities Increase the Risk of Premature Mortality in Adults With ADHD</vt:lpstr>
      <vt:lpstr>Psychiatric Comorbidities Increase the Risk of Premature Mortality in Adults With ADHD</vt:lpstr>
      <vt:lpstr>ADHD Treatment Reduces the Risk of Suicidality  in Patients With Comorbid ADHD and BD/SZD</vt:lpstr>
      <vt:lpstr>Motor Vehicle Trauma and ADHD Medication Usage</vt:lpstr>
      <vt:lpstr>The Benefits of Treating ADHD</vt:lpstr>
      <vt:lpstr>Whom Should You Screen?</vt:lpstr>
      <vt:lpstr>Catherine</vt:lpstr>
      <vt:lpstr>What Do You Do Next?</vt:lpstr>
      <vt:lpstr>Further Questions</vt:lpstr>
      <vt:lpstr>What Do You Do Next?</vt:lpstr>
      <vt:lpstr>Catherine's Response</vt:lpstr>
      <vt:lpstr>Optimizing ADHD Symptom Reduction Can  Minimize Functional Impairment</vt:lpstr>
      <vt:lpstr>Optimizing ADHD Symptom Reduction Can  Minimize Functional Impairment</vt:lpstr>
      <vt:lpstr>Optimizing ADHD Symptom Reduction Can  Minimize Functional Impairment</vt:lpstr>
      <vt:lpstr>Methylphenidate vs Amphetamine?</vt:lpstr>
      <vt:lpstr>Currently Approved ADHD Medications Reflect  Limited Distinct Approaches for Adult Patients</vt:lpstr>
      <vt:lpstr>Network Meta-Analysis:  Results of ADHD Treatment</vt:lpstr>
      <vt:lpstr>Transition From Methylphenidate to Amphetamine  Occurs in Adolescence</vt:lpstr>
      <vt:lpstr>Methylphenidate Preparations</vt:lpstr>
      <vt:lpstr>Amphetamine Preparations</vt:lpstr>
      <vt:lpstr>Nonstimulant Options</vt:lpstr>
      <vt:lpstr>FDA-Approved Medications With Clinical Data for Adults With ADHD </vt:lpstr>
      <vt:lpstr>How About the New Kids on the Block?</vt:lpstr>
      <vt:lpstr>Serdexmethylphenidate C-IV/d-Methylphenidate C-II: A 70/30 Prodrug/d-MPH Combination</vt:lpstr>
      <vt:lpstr>Serdex/d-MPH: Long-Term Efficacy 1-Year Open-Label Study</vt:lpstr>
      <vt:lpstr>70/30 Serdex/d-Methylphenidate: Adverse Events</vt:lpstr>
      <vt:lpstr>Transdermal d-Amphetamine Patch</vt:lpstr>
      <vt:lpstr>Transdermal d-Amphetamine Patch</vt:lpstr>
      <vt:lpstr>Allows Flexible Wear Time on Weekends</vt:lpstr>
      <vt:lpstr>Transdermal d-Amphetamine Patch Adverse Events</vt:lpstr>
      <vt:lpstr>Viloxazine XR</vt:lpstr>
      <vt:lpstr>Viloxazine XR: 100 mg to 400 mg Daily </vt:lpstr>
      <vt:lpstr>Viloxazine 200 mg to 600 mg Daily in Adult ADHD </vt:lpstr>
      <vt:lpstr>Improvement in Both Inattentive and  Hyperactive/Impulsive Symptoms</vt:lpstr>
      <vt:lpstr>Viloxazine XR ADHD Score and BRIEF-A</vt:lpstr>
      <vt:lpstr>Viloxazine XR Long-Term Adult Data</vt:lpstr>
      <vt:lpstr>Adult Adverse Events of Viloxazine</vt:lpstr>
      <vt:lpstr>Mental Health Digital Therapeutics: FDA-Cleared SaMD</vt:lpstr>
      <vt:lpstr>Digital Therapeutics</vt:lpstr>
      <vt:lpstr>Digital Therapeutics</vt:lpstr>
      <vt:lpstr>Digital Therapeutics</vt:lpstr>
      <vt:lpstr>Stimulant Misuse In College Students</vt:lpstr>
      <vt:lpstr>Non-Medical Use of Prescription Stimulants  Among College Students</vt:lpstr>
      <vt:lpstr>Clinical Pearls</vt:lpstr>
      <vt:lpstr>Barriers to ADHD Recognition</vt:lpstr>
      <vt:lpstr>Case Conundrums in ADHD:</vt:lpstr>
      <vt:lpstr>Objectives</vt:lpstr>
      <vt:lpstr>ADHD + Comorbidities</vt:lpstr>
      <vt:lpstr>Case Studies</vt:lpstr>
      <vt:lpstr>Is It ADHD or Depression?</vt:lpstr>
      <vt:lpstr>Is It ADHD or Depression or Thyroid Disorder?</vt:lpstr>
      <vt:lpstr>Is It ADHD or Depression?</vt:lpstr>
      <vt:lpstr>Is It ADHD or Depression?</vt:lpstr>
      <vt:lpstr>Emotional Dysregulation</vt:lpstr>
      <vt:lpstr>Emotional Dysregulation</vt:lpstr>
      <vt:lpstr>It Is ADHD!</vt:lpstr>
      <vt:lpstr>ADHD and/or Bipolar Disorder?</vt:lpstr>
      <vt:lpstr>ADHD and/or Bipolar Disorder?</vt:lpstr>
      <vt:lpstr>ADHD and Bipolar Disorder?</vt:lpstr>
      <vt:lpstr>ADHD and Bipolar Disorder</vt:lpstr>
      <vt:lpstr>ADHD and Anxiety</vt:lpstr>
      <vt:lpstr>Depression and Anxiety?</vt:lpstr>
      <vt:lpstr>Depression and Anxiety?</vt:lpstr>
      <vt:lpstr>Depression and Anxiety</vt:lpstr>
      <vt:lpstr>Anxiety and Depression</vt:lpstr>
      <vt:lpstr>ADHD, Anxiety, and Depression</vt:lpstr>
      <vt:lpstr>ADHD, Anxiety, and Depression</vt:lpstr>
      <vt:lpstr>ADHD, Anxiety, and Depression</vt:lpstr>
      <vt:lpstr>ADHD?</vt:lpstr>
      <vt:lpstr>ADHD? </vt:lpstr>
      <vt:lpstr>ADHD? </vt:lpstr>
      <vt:lpstr>ADHD? </vt:lpstr>
      <vt:lpstr>ADHD? </vt:lpstr>
      <vt:lpstr>Clinical Pearls</vt:lpstr>
      <vt:lpstr>Supporting Patients With ADHD Through the Transition to Independence</vt:lpstr>
      <vt:lpstr>ADHD and the Transition to Young Adulthood: The Gap Widens</vt:lpstr>
      <vt:lpstr>ADHD in Adulthood Transition</vt:lpstr>
      <vt:lpstr>Need for Preventative Measures</vt:lpstr>
      <vt:lpstr>Milestones of Young Adulthood</vt:lpstr>
      <vt:lpstr>Adolescence: "Twilight Zone[a]" of ADHD Treatment</vt:lpstr>
      <vt:lpstr>ADHD in Adolescence: Treatment Utilization</vt:lpstr>
      <vt:lpstr>ADHD in Adolescence: Treatment Utilization</vt:lpstr>
      <vt:lpstr>Reasons for Poor Utilization</vt:lpstr>
      <vt:lpstr>Willingness to Utilize Treatment</vt:lpstr>
      <vt:lpstr>Retention in Traditional Behavior Therapy</vt:lpstr>
      <vt:lpstr>What Makes CBT/Behavior Therapy for ADHD a Challenge?</vt:lpstr>
      <vt:lpstr>Barriers to CBT Treatment Among Adolescents With ADHD </vt:lpstr>
      <vt:lpstr>How Can We Prepare Adolescents for Young Adult Transition?</vt:lpstr>
      <vt:lpstr>First: Focus on Treatment Engagement</vt:lpstr>
      <vt:lpstr>First: Focus on Treatment Engagement</vt:lpstr>
      <vt:lpstr>Effect of CBT Strategy on Engagement</vt:lpstr>
      <vt:lpstr>First: Focus on Treatment Engagement</vt:lpstr>
      <vt:lpstr>Effect of CBT Strategy on Outcome</vt:lpstr>
      <vt:lpstr>Results From STAND Community Study</vt:lpstr>
      <vt:lpstr>Component Model for STAND</vt:lpstr>
      <vt:lpstr>Engagement Strategies in STAND</vt:lpstr>
      <vt:lpstr>Motivational Interviewing </vt:lpstr>
      <vt:lpstr>Motivational Interviewing (cont) </vt:lpstr>
      <vt:lpstr>Thinking About Values</vt:lpstr>
      <vt:lpstr>Goal Setting</vt:lpstr>
      <vt:lpstr>Strength-Based Approach</vt:lpstr>
      <vt:lpstr>Help Parents See Their Role in the Problems So They Want to Work On Themselves, Too </vt:lpstr>
      <vt:lpstr>Menu-Based Approach</vt:lpstr>
      <vt:lpstr>Practice Skills at Home</vt:lpstr>
      <vt:lpstr>Building in Rewards</vt:lpstr>
      <vt:lpstr>Imagine Before You Do It!</vt:lpstr>
      <vt:lpstr>IF/THEN Plans for What Can Go Wrong</vt:lpstr>
      <vt:lpstr>Second: Focus on Building Age-Appropriate Skills</vt:lpstr>
      <vt:lpstr>Communication Skills</vt:lpstr>
      <vt:lpstr>Executive Function Skills</vt:lpstr>
      <vt:lpstr>Third: Focus on Transition Planning</vt:lpstr>
      <vt:lpstr>Key Transition Planning Questions</vt:lpstr>
      <vt:lpstr>Fourth: Promote Age-Appropriate Parenting</vt:lpstr>
      <vt:lpstr>Key Parenting Considerations</vt:lpstr>
      <vt:lpstr>     Clinical Pearls</vt:lpstr>
      <vt:lpstr>The Role of Team-Based Care in Facilitating ADHD Management </vt:lpstr>
      <vt:lpstr>Acknowledgements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Innovations in ADHD</dc:title>
  <dc:creator>Zuccaire, Jessica</dc:creator>
  <cp:lastModifiedBy>Zuccaire, Jessica</cp:lastModifiedBy>
  <cp:revision>1</cp:revision>
  <dcterms:created xsi:type="dcterms:W3CDTF">2022-07-04T08:18:50Z</dcterms:created>
  <dcterms:modified xsi:type="dcterms:W3CDTF">2022-07-04T08:18:52Z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0x0101000982B4A82FC8D94D8A020B5FC721595A</vt:lpwstr>
  </property>
  <property fmtid="{D5CDD505-2E9C-101B-9397-08002B2CF9AE}" pid="3" name="MediaServiceImageTags">
    <vt:lpwstr/>
  </property>
  <property fmtid="{D5CDD505-2E9C-101B-9397-08002B2CF9AE}" pid="4" name="_dlc_DocIdItemGuid">
    <vt:lpwstr>61516d1b-5915-4a0b-95bb-2645b0327c74</vt:lpwstr>
  </property>
</Properties>
</file>