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AD5C-3357-4912-BA74-BD63E954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C7FC2-8645-4C67-B5E2-02F350AE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921C-BF81-4C87-9EC7-F908E339344F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BDAD6-B40B-46C4-BCCB-F108EAE8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79486-C051-4C17-8180-B2E73A5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B003A-4F5A-4B01-97A2-7F88620A5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2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2A31F-E94A-4B28-AE6F-DE798718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AC186-877D-471F-9DD4-5F91D7336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62890-4150-4B3D-B8B7-2561BE32E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921C-BF81-4C87-9EC7-F908E339344F}" type="datetimeFigureOut">
              <a:rPr lang="en-GB" smtClean="0"/>
              <a:t>28/07/2022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A5CE5-CDF9-476E-A50F-80E5E0383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3BA49-DDFC-4938-AFF5-DF736F547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003A-4F5A-4B01-97A2-7F88620A52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471212-D264-4187-8816-4DAB4D473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FF1F4-1244-4DDA-B735-9001F4149D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3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B6D92D-4B4D-45C1-999D-98984324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Missed Opportunities for HIV Testing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1F087-4F72-439F-B379-1C44941FB7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074747-8CB4-4EF9-A9FA-E3742A27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Healthcare Providers Are Key to Increasing HIV Screening​ Rates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43FA6-A3CA-4D4F-A68F-7BADC27FE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7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6D9BC8-0B48-4B39-A55A-7411499B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HIV Diagnosis Allows for Early ART Initiation​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37FC6-0205-436A-AA9C-ECCE9D33C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7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B12228-1081-443F-9EAB-27A7ACEC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HIV Diagnosis Allows for Early ART Initiation​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29A52-27B6-4EC4-B6F5-7907D69370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9B7B3-389A-48A2-8B4A-6046840C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Viral Suppression Is Associated With Normal Life Expectancy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4AF62-47A8-4C18-8DF5-913B11FCA8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8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2E3921-CADD-4FEA-BE66-F65AD032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Routine HIV Screening</a:t>
            </a:r>
            <a:br>
              <a:rPr lang="en-GB"/>
            </a:br>
            <a:r>
              <a:rPr lang="en-GB" sz="3100" i="1"/>
              <a:t>CDC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AE49F-2A2F-4205-82FE-877D80CFD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4EF12-9CB2-4DB7-B102-3E9886B33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Individuals at High Risk for HIV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D4907-CFAE-4CDB-9FDC-97F1C4ED8B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17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E0F0C9-9807-4BDE-A3F1-CA13372C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Routine HIV Screening</a:t>
            </a:r>
            <a:br>
              <a:rPr lang="en-GB"/>
            </a:br>
            <a:r>
              <a:rPr lang="en-GB" sz="3100" i="1"/>
              <a:t>CDC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BF1F1-E8C1-4A24-8C7F-BDD3F5FA6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9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696E9-D2F5-4533-BB0C-CA6CBFBA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Distribution of New HIV Infections in Eastern and Southern Africa in 2015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80745-BAB8-4B96-B064-3F029BE519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79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B66375-45F3-4F15-B58B-04BFE3CE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Distribution of HIV Infections by Key Populations in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30150-FF0C-4A3D-ADBD-EAC21F7C7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1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64E614-0D82-4482-B08D-E95C2B834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Overview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15C8-545A-4A3A-AE0C-82FB6AEEBC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A0D01E-A53C-4C03-B057-CA78EB9F0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Populations at High Risk for HIV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736B0-8328-4E22-A509-188EDA0184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B5EA4A-B7D4-42BF-8F30-E6D3F4CB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Populations at High Risk for HIV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44AA5-1529-4340-B512-99B776E8FA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8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FFC0B-C333-4A00-9544-B70F1DF2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Populations at High Risk for HIV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1733-593F-4D57-A297-293CD2E2D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00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4B47DC-7882-45C4-9ED9-C107CFC2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Populations at High Risk for HIV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C27B1-6217-4ED6-B078-7807B04FF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779B69-766A-4FA7-B583-F34B5063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HIV Testing</a:t>
            </a:r>
            <a:br>
              <a:rPr lang="en-GB"/>
            </a:br>
            <a:r>
              <a:rPr lang="en-GB" sz="3100" i="1"/>
              <a:t>WHO Recommendations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D6575-E2EB-4F7F-AF59-25DD81393C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56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8DAA7F-C0B9-4FF0-BD1E-E905EE70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HIV Testing</a:t>
            </a:r>
            <a:br>
              <a:rPr lang="en-GB"/>
            </a:br>
            <a:r>
              <a:rPr lang="en-GB" sz="3100" i="1"/>
              <a:t>WHO Recommendations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D005B-9AEA-45EB-B7AF-7B4C7C92D3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73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3BD0D4-8FC8-4D4D-9EFD-A9A701CA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an "Opt-Out" Approach to Screening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C8189A-E275-4443-9155-6560C3DE2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F4FF7-5793-428F-AE57-430ACD78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Establishing HIV Screening as the Standard of Care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C1769-4C72-4DCE-900B-5F9EA58EF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91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CA8C0A-3315-4187-905A-5A99926B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Recommended Approach to Discussing HIV Testing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6413E-5D27-4587-B1FC-5B68AA63D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7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73832C-BDF0-4E1B-AFF8-F252834A8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Types of HIV Tests Available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BF8226-AB02-42AC-B92C-A0BE30B6AC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237B1B-D132-4A2B-BFC8-C8B4D41B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HIV Care Continuum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0BA3C-CD13-4D2C-BC14-1763116A9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1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B4F92B-8856-461A-AB57-55110027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Obtaining an HIV-Related Medical History</a:t>
            </a:r>
            <a:br>
              <a:rPr lang="en-GB"/>
            </a:br>
            <a:r>
              <a:rPr lang="en-GB" i="1"/>
              <a:t>EACS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3D51F-6696-4672-884C-C168ACBAD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EC6E6F-91BB-4D2F-8C1B-D8CEBB74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Obtaining an HIV-Related Medical History</a:t>
            </a:r>
            <a:br>
              <a:rPr lang="en-GB"/>
            </a:br>
            <a:r>
              <a:rPr lang="en-GB" i="1"/>
              <a:t>EACS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7B4F8-DFE7-4BDC-A33A-0B96892BF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53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AC9FED-F30E-4508-BDFC-9BD30AD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Obtaining an HIV-Related Medical History</a:t>
            </a:r>
            <a:br>
              <a:rPr lang="en-GB"/>
            </a:br>
            <a:r>
              <a:rPr lang="en-GB" i="1"/>
              <a:t>EACS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B8732-6723-45F8-8A7A-3458E6CCF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1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F6797F-3700-4A22-AD5C-3ECD7C3E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Obtaining an HIV-Related Medical History</a:t>
            </a:r>
            <a:br>
              <a:rPr lang="en-GB"/>
            </a:br>
            <a:r>
              <a:rPr lang="en-GB" i="1"/>
              <a:t>EACS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2BD76-266A-43EB-933E-28A2CDC97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0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4C37A8-1010-4A98-9415-0F30B283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Laboratory Testing for Entry to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9B2CFC-C10C-4F29-B6BF-A1D6843D98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41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B3C345-BE27-4E64-91F4-9B4FB9B6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Laboratory Testing for Entry to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292AE-3BE3-49C0-BC98-A385F3504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7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3C43B-DAD3-4895-ABDA-73ADFE76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Laboratory Testing for Entry to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23C3F-2F68-47FD-907A-D534A9CE7C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15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6B2D2F-2574-452C-93DD-E2C3098E4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Laboratory Testing for Entry to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7691A-52E8-4D8D-AEC1-12E968EC5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8D99EF-A4CC-40BE-B1A2-156EC9CF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Recommended Vaccines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3FF8C-4E2A-4E5F-9C34-ED47A80E9C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55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CA8C78-183D-4AF4-8471-144765A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Combination Regimens for ART-Naive PLWHIV</a:t>
            </a:r>
            <a:br>
              <a:rPr lang="en-GB"/>
            </a:br>
            <a:r>
              <a:rPr lang="en-GB" sz="3100" i="1"/>
              <a:t>EACS Recommendations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473E2-C91A-4DD8-B5A7-CBBE873330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5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2ACC4F-56C5-442D-B528-875BF339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"90-90-90" Goal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8726D-3055-422E-8D23-5CAB6EBFB9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93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2273FB-E68C-4988-8C0E-1EC4D420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Combination Regimens for ART-Naive PLWHIV</a:t>
            </a:r>
            <a:br>
              <a:rPr lang="en-GB"/>
            </a:br>
            <a:r>
              <a:rPr lang="en-GB" sz="3100" i="1"/>
              <a:t>EACS Recommendations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4B0D4-4A7F-429F-8AF6-80139E59F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23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5A16B2-7993-45A6-BA11-7BBBEB58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Timing of ART</a:t>
            </a:r>
            <a:br>
              <a:rPr lang="en-GB"/>
            </a:br>
            <a:r>
              <a:rPr lang="en-GB" i="1"/>
              <a:t>WHO Recommendations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98385-A448-40B2-8C55-646320BB2B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75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00BF5F-A916-4703-A597-51880BB8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Regimens for Most PLWHIV</a:t>
            </a:r>
            <a:br>
              <a:rPr lang="en-GB"/>
            </a:br>
            <a:r>
              <a:rPr lang="en-GB" sz="3100" i="1"/>
              <a:t>Department of Health and Human Services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94A14-A3DB-47BE-8DFC-5535377BAC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6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EF1E78-462E-4FFF-A1A6-FC0059EB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Regimens for Most PLWHIV</a:t>
            </a:r>
            <a:br>
              <a:rPr lang="en-GB"/>
            </a:br>
            <a:r>
              <a:rPr lang="en-GB" sz="3100" i="1"/>
              <a:t>Department of Health and Human Services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0511B-BCBB-4D71-96C1-D51A40F64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5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BA7F21-15D2-4C2C-8691-EBFF1D96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Regimens for Most PLWHIV</a:t>
            </a:r>
            <a:br>
              <a:rPr lang="en-GB"/>
            </a:br>
            <a:r>
              <a:rPr lang="en-GB" sz="3100" i="1"/>
              <a:t>Department of Health and Human Services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0C365-DE52-430D-82FE-FDBA7F837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792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1A51F1-91D3-4CA2-B8C2-A8D9B72FD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Regimens for Most PLWHIV</a:t>
            </a:r>
            <a:br>
              <a:rPr lang="en-GB"/>
            </a:br>
            <a:r>
              <a:rPr lang="en-GB" sz="3100" i="1"/>
              <a:t>Department of Health and Human Services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3C205-B815-4E1B-8517-3A4AFEB5F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28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1A48A-0E89-436F-84D4-1F7D96FA8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Selecting Appropriate Guidelines to Follow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DD388-DFAF-462D-AB0C-2B557624B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38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8B2CFF-5D92-4935-9D05-ACA7807C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Follow-Up Investigations</a:t>
            </a:r>
            <a:br>
              <a:rPr lang="en-GB"/>
            </a:br>
            <a:r>
              <a:rPr lang="en-GB" i="1"/>
              <a:t>Department of Health and Human Services Recommendations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0EA245-743C-49E7-9B14-E41450C30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43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B810A-1317-43B8-BF01-CAA3241B6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Importance of Patient-Centered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DC1EF-2090-479B-947B-648A4DD7A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53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CFB9F8-ED33-4B22-B241-49A27514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Care Retention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AD102-A760-47BF-B8A9-6808FCA2F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AEEB76-4620-4D3F-81FA-0E4E7C79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"90-90-90" Goal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A52FB-1DDA-4868-AE5E-9575F8FE5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5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A77DE-F38D-4DBA-AD4A-E2E39317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Care Retention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6CC22-96B3-4188-A901-267ECA6C7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5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CB184A-5DE9-4BBD-81E9-933CF32A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Determinants of Care Retention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6E48B-D933-48F6-9678-67E302244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959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E6E9AF-5F86-40B8-8356-F56DBFD1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Predictors of Nonadherence to ART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BB5E95-1CCE-4A0E-A138-99D2A5955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052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3F87EE-4510-475F-BD26-E8E156CA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Healthcare Providers in Initiating Partner Services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51D260-D653-4D51-B50D-A986B6B07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69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108A0E-7D87-406D-8FF6-398349407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C2810-F596-4186-A0C5-BF4BA517B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26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10AF88-21A5-4976-8D47-A933D006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98E57-3836-42BD-ABB5-3A061FF6A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2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66B980-0801-482D-8B1E-BBA7E5C5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Global HIV Testing and Treatment Cascade in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3014D-2763-4BE7-9F84-E83EE60C0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1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639D0-27EE-4A00-8E4A-9548E7D7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Unequal Changes in New HIV Infections and AIDS-Related Deaths Worldwide in 2010-2020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229C36-7C59-4876-B0FC-8D97512606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F9D8D2-7C2B-4ACB-94B8-C3A0D606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Revolving Door of HIV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8674DD-D5B6-44F2-A3D2-F8878BA997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2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616DE-AF43-4868-A077-FA286D49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Missed Opportunities for HIV Testing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211AB-3640-46AF-A34B-ACC124C634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88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C0315C3EB8D4892E52D11DD044B95" ma:contentTypeVersion="15" ma:contentTypeDescription="Create a new document." ma:contentTypeScope="" ma:versionID="7ba85b43a4377cd187c0fdb21b71791e">
  <xsd:schema xmlns:xsd="http://www.w3.org/2001/XMLSchema" xmlns:xs="http://www.w3.org/2001/XMLSchema" xmlns:p="http://schemas.microsoft.com/office/2006/metadata/properties" xmlns:ns2="86fdbe78-b9b1-493f-9f6b-dd92d081a9a7" xmlns:ns3="e93acf5f-f59b-46bb-8c22-2b43a486ab2c" targetNamespace="http://schemas.microsoft.com/office/2006/metadata/properties" ma:root="true" ma:fieldsID="3c65efb75130fe481e466ce48b77f256" ns2:_="" ns3:_="">
    <xsd:import namespace="86fdbe78-b9b1-493f-9f6b-dd92d081a9a7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dbe78-b9b1-493f-9f6b-dd92d081a9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86fdbe78-b9b1-493f-9f6b-dd92d081a9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BE8FD9-6992-4550-87B0-D35D1A580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fdbe78-b9b1-493f-9f6b-dd92d081a9a7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E6B16-4576-406B-9646-66B998A7D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0B9992-3612-427E-A37E-4D6887122352}">
  <ds:schemaRefs>
    <ds:schemaRef ds:uri="e93acf5f-f59b-46bb-8c22-2b43a486ab2c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86fdbe78-b9b1-493f-9f6b-dd92d081a9a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53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Program Overview</vt:lpstr>
      <vt:lpstr>HIV Care Continuum </vt:lpstr>
      <vt:lpstr>Global "90-90-90" Goal</vt:lpstr>
      <vt:lpstr>Global "90-90-90" Goal</vt:lpstr>
      <vt:lpstr>Global HIV Testing and Treatment Cascade in 2020</vt:lpstr>
      <vt:lpstr>Unequal Changes in New HIV Infections and AIDS-Related Deaths Worldwide in 2010-2020</vt:lpstr>
      <vt:lpstr>Revolving Door of HIV Care</vt:lpstr>
      <vt:lpstr>Missed Opportunities for HIV Testing</vt:lpstr>
      <vt:lpstr>Missed Opportunities for HIV Testing</vt:lpstr>
      <vt:lpstr>Healthcare Providers Are Key to Increasing HIV Screening​ Rates</vt:lpstr>
      <vt:lpstr>Early HIV Diagnosis Allows for Early ART Initiation​</vt:lpstr>
      <vt:lpstr>Early HIV Diagnosis Allows for Early ART Initiation​</vt:lpstr>
      <vt:lpstr>Early Viral Suppression Is Associated With Normal Life Expectancy</vt:lpstr>
      <vt:lpstr>Routine HIV Screening CDC Recommendations</vt:lpstr>
      <vt:lpstr>Individuals at High Risk for HIV</vt:lpstr>
      <vt:lpstr>Routine HIV Screening CDC Recommendations</vt:lpstr>
      <vt:lpstr>Distribution of New HIV Infections in Eastern and Southern Africa in 2015</vt:lpstr>
      <vt:lpstr>Distribution of HIV Infections by Key Populations in 2020</vt:lpstr>
      <vt:lpstr>Key Populations at High Risk for HIV</vt:lpstr>
      <vt:lpstr>Key Populations at High Risk for HIV</vt:lpstr>
      <vt:lpstr>Key Populations at High Risk for HIV</vt:lpstr>
      <vt:lpstr>Key Populations at High Risk for HIV</vt:lpstr>
      <vt:lpstr>HIV Testing WHO Recommendations</vt:lpstr>
      <vt:lpstr>HIV Testing WHO Recommendations</vt:lpstr>
      <vt:lpstr>Benefits of an "Opt-Out" Approach to Screening</vt:lpstr>
      <vt:lpstr>Establishing HIV Screening as the Standard of Care</vt:lpstr>
      <vt:lpstr>Recommended Approach to Discussing HIV Testing</vt:lpstr>
      <vt:lpstr>Types of HIV Tests Available</vt:lpstr>
      <vt:lpstr>Obtaining an HIV-Related Medical History EACS Recommendations</vt:lpstr>
      <vt:lpstr>Obtaining an HIV-Related Medical History EACS Recommendations</vt:lpstr>
      <vt:lpstr>Obtaining an HIV-Related Medical History EACS Recommendations</vt:lpstr>
      <vt:lpstr>Obtaining an HIV-Related Medical History EACS Recommendations</vt:lpstr>
      <vt:lpstr>Recommended Laboratory Testing for Entry to Care</vt:lpstr>
      <vt:lpstr>Recommended Laboratory Testing for Entry to Care</vt:lpstr>
      <vt:lpstr>Recommended Laboratory Testing for Entry to Care</vt:lpstr>
      <vt:lpstr>Recommended Laboratory Testing for Entry to Care</vt:lpstr>
      <vt:lpstr>Recommended Vaccines</vt:lpstr>
      <vt:lpstr>Combination Regimens for ART-Naive PLWHIV EACS Recommendations</vt:lpstr>
      <vt:lpstr>Combination Regimens for ART-Naive PLWHIV EACS Recommendations</vt:lpstr>
      <vt:lpstr>Timing of ART WHO Recommendations</vt:lpstr>
      <vt:lpstr>Initial Regimens for Most PLWHIV Department of Health and Human Services Recommendations</vt:lpstr>
      <vt:lpstr>Initial Regimens for Most PLWHIV Department of Health and Human Services Recommendations</vt:lpstr>
      <vt:lpstr>Initial Regimens for Most PLWHIV Department of Health and Human Services Recommendations</vt:lpstr>
      <vt:lpstr>Initial Regimens for Most PLWHIV Department of Health and Human Services Recommendations</vt:lpstr>
      <vt:lpstr>Selecting Appropriate Guidelines to Follow</vt:lpstr>
      <vt:lpstr>Follow-Up Investigations Department of Health and Human Services Recommendations</vt:lpstr>
      <vt:lpstr>Importance of Patient-Centered Care</vt:lpstr>
      <vt:lpstr>Importance of Care Retention</vt:lpstr>
      <vt:lpstr>Importance of Care Retention</vt:lpstr>
      <vt:lpstr>Determinants of Care Retention</vt:lpstr>
      <vt:lpstr>Predictors of Nonadherence to ART</vt:lpstr>
      <vt:lpstr>Role of Healthcare Providers in Initiating Partner Services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Zuccaire, Jessica</dc:creator>
  <cp:lastModifiedBy>Zuccaire, Jessica</cp:lastModifiedBy>
  <cp:revision>1</cp:revision>
  <dcterms:created xsi:type="dcterms:W3CDTF">2022-07-28T07:06:55Z</dcterms:created>
  <dcterms:modified xsi:type="dcterms:W3CDTF">2022-07-28T07:06:56Z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0x010100A0FC0315C3EB8D4892E52D11DD044B95</vt:lpwstr>
  </property>
  <property fmtid="{D5CDD505-2E9C-101B-9397-08002B2CF9AE}" pid="3" name="MediaServiceImageTags">
    <vt:lpwstr/>
  </property>
</Properties>
</file>