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0A2A-EEE5-67CF-F1C3-A1D0BF24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391A1-BECC-C543-158C-DF37F987D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09EE-6DEF-48DE-AECA-20AEA9BD186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03208-1C7A-95BB-49A9-A0EECEBF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0F5A-BAFA-18F6-5CA7-C2E2608C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0BF3-10FD-46D0-BB78-AEC33935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8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A4E084-FC7E-5C30-F1EA-36B87CA5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921DB-5BCC-BED4-D444-5A81F0E22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B1840-89BC-B488-90FA-0FF61C484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09EE-6DEF-48DE-AECA-20AEA9BD186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1BCD6-E044-24F0-4BE8-3204990CA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F5E94-34BB-7514-B5CB-6228D78A8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0BF3-10FD-46D0-BB78-AEC33935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2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7D2077-D8A6-4F65-FDA0-3C6EAEE1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5F65B-2C7F-72D6-E839-07B2604CD3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4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17E859-0A6C-9CF1-7DD1-1B346AA1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Therapy: Early Diagnosis and Treatment Are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EBDA4-2936-C5FC-6B34-AEC2F70DFF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8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6FAA55-852B-8E2C-A67D-1C5A206B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Selecting a Treatment Approach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BCE37-D2A7-EDF7-8768-D12067153F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6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23658D-1B13-0191-16B5-4E8A8725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Considerations for Treatment Selection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88D9C-F155-56FC-766C-5834A8E085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8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F8D592-897C-0008-1B68-C64A1DB6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Options: Initial Therapy </a:t>
            </a:r>
            <a:endParaRPr lang="en-US" sz="32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FBEFF-7C76-3479-3A75-A89EE159F4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8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1336EC-87EB-69B6-0358-68074889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Options: Maintenance Therapy</a:t>
            </a:r>
            <a:br>
              <a:rPr lang="en-US"/>
            </a:br>
            <a:r>
              <a:rPr lang="en-US" sz="3100" i="1"/>
              <a:t>Adequate Response to Initial Therapy </a:t>
            </a:r>
            <a:endParaRPr lang="en-US" sz="27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1BD89-770D-75EE-B5EC-4135D70779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2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452851-019B-1278-E7A7-26E3CBA8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Treatment Options: Inadequate Response to Initial Therapy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C946C-73E0-B4A5-E03A-34D72FD205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93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1F8BDB-37EC-72EC-7463-523A4723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Intravenous Immunoglobulin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D0A5D-11B6-9E70-2D80-2ADE96CEE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5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4976EA-7BD2-8D2D-02C6-4734E799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IVIg: ICE Study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F5473-C1D8-03AA-4FC4-BFFB65A320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51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AC28DC-81DA-57FD-369E-F580F3A7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INCAT Disability Scale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EEB7B-D1C8-6983-5E4D-1E860C781A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60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48FDB4-1FAE-82FF-DD4E-0E9BF278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ICE Study Results</a:t>
            </a:r>
            <a:endParaRPr lang="en-US" i="1">
              <a:ea typeface="Roboto Cn"/>
              <a:cs typeface="Roboto C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2F9DD-27CD-9600-3978-B98FCBB33F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5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E290EB-5688-5A10-03FD-F53EE758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47-Year-Old Woman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5155-DD65-7754-157C-E72D6C981A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33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E73ACF-673B-F443-00C8-384B07F5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IVIg Dosing Regimens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49682-E4F7-9C54-5A63-AC0C6F8797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58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8DB054-F039-DE1B-E7DE-AF97B71C7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IVIg AEs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945B3-104F-F05A-3E79-C9EBE66786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29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999BE2-4B65-0909-155B-058C77FC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Corticosteroids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EFA26-8EE4-0AAF-DF98-1FA3B9253F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44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418BFB-CDA6-FB7C-7CF6-C0B9C183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Corticosteroids Dosing Regimens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95FCE-6668-4788-FF25-D2543BC4D0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97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F3A312-4EF5-1F7C-57CD-6806E8BA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 High-Dose Dexamethasone vs Standard Prednisolone:</a:t>
            </a:r>
            <a:br>
              <a:rPr lang="en-US"/>
            </a:br>
            <a:r>
              <a:rPr lang="en-US"/>
              <a:t>PREDICT Study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26AC5-9800-8BFB-DB29-5465DF3CDA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23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C6B7E5-7D11-A235-C0B2-C094C092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Toxicity Considerations for Corticosteroid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A54A3-9790-1283-0748-9C57339638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7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56C15E-5788-04A6-6679-751CEC52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IVIg vs IV Methylprednisolone in CIDP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DD14E-4C88-730A-53AC-CD63456306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91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B24A8E-1846-2320-E2BD-4EE267FC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Plasma Exchange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0C69F7-DEF2-3EA9-32BF-2353E261A9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59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66D60A-5C64-8FC5-1381-23F30EB7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 Dosing Regimens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96C9F-2138-5EF9-7ECB-33404390D8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35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D11832-3D97-A209-9BC6-C88FD90A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Associated With 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ECECB-6835-4857-3625-4009D5BFB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9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9F79E2-36FE-C386-1DC0-886CF23C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47-Year-Old Woman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3EC12-CD20-D333-2975-0BB821DAF5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9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8D6773-E854-F415-E1F2-621C85D5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47-Year-Old Woman</a:t>
            </a:r>
            <a:br>
              <a:rPr lang="en-US"/>
            </a:br>
            <a:r>
              <a:rPr lang="en-US" sz="3100" i="1"/>
              <a:t>Treatment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D1BB3-457E-350C-E839-795593E22D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87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235121-7D85-E162-C7AE-D7F17F53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Assessing Treatment Success</a:t>
            </a:r>
            <a:endParaRPr lang="en-US" sz="32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780D2-E5BF-12CD-CB78-450C507C4B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29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58B427-B291-5BE0-B9EF-0AEF321C1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Measures</a:t>
            </a:r>
            <a:endParaRPr lang="en-US" sz="32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C8900-38D6-B07C-9DB4-23D29E3FB7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45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147D30-B3A9-4B40-68D7-7C1E2CBE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 Rate in CIDP to First-Line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01674-B4D2-B73A-F2A9-1C6F063387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93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DA8507-7266-7DDF-0A09-1F9839CF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47-Year-Old Woman</a:t>
            </a:r>
            <a:br>
              <a:rPr lang="en-US"/>
            </a:br>
            <a:r>
              <a:rPr lang="en-US" sz="3100" i="1"/>
              <a:t>Treatment Wearing-Off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CA650-58C8-A2D6-8EA7-64B192D4ED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76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4CF56D-5791-09C2-C575-8919A5F3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Subcutaneous Immunoglobulin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1DA66-9F9E-1EBF-4427-66178E3B0B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37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5537AB-EFFB-90F9-20DF-418FF98D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Maintenance Treatment: SCIg</a:t>
            </a:r>
            <a:br>
              <a:rPr lang="en-US"/>
            </a:br>
            <a:r>
              <a:rPr lang="en-US" sz="3100" i="1"/>
              <a:t>PATH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5F80B-75D9-725B-6A4C-55763C2A3C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90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8589EE-1F5C-301E-E089-B7354A9A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Results: Relapse at 24 Weeks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D149B-1AE5-B3FB-5DD7-3826150F0D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92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874DB0-FFD1-8127-72F0-094D9B00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Treatment: </a:t>
            </a:r>
            <a:r>
              <a:rPr lang="en-US" sz="3600"/>
              <a:t>Importance of Patient </a:t>
            </a:r>
            <a:r>
              <a:rPr lang="en-US"/>
              <a:t>P</a:t>
            </a:r>
            <a:r>
              <a:rPr lang="en-US" sz="3600"/>
              <a:t>erspective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F58E7-D3A1-69CB-F34B-CBFE2DF394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89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7E2FA1-272A-3010-82B8-9E7CB111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Pearls of CIDP Treatment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5E5A9-3C3E-E1BE-B85C-AE42FAC8BE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75ADF4-7CF6-14C7-6C0D-6D03A4F4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47-Year-Old Woman</a:t>
            </a:r>
            <a:br>
              <a:rPr lang="en-US"/>
            </a:br>
            <a:r>
              <a:rPr lang="en-US" sz="3100" i="1"/>
              <a:t>Diagnostic Evaluation</a:t>
            </a:r>
            <a:endParaRPr lang="en-US" sz="3100" i="1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11899-6CB4-6CA3-55B1-41A271B7EE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13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18D712-A797-C070-71BD-A8A101ED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Take-Home Messages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537C0-862B-7A85-AFC7-546DD56201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60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957E00-0A19-5C93-897D-1FDAC0520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 for participating in this activity.</a:t>
            </a:r>
            <a:endParaRPr lang="en-US" sz="240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3FFF1-B1B0-DA93-2777-24119592C8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1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A7A02C-3523-ED4F-F325-E95080E3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47-Year-Old Woman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62BFA-9C4A-B380-0DDD-8FB4FE02BE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D9C932-D151-1392-224C-0A750E292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CIDP: Goals of Treatment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010FA-C33D-A753-8274-C8F355DA9A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79D5B3-EE0D-423A-5491-66F87793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Steps Before Therapy Initiation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5A4F6-D629-7606-46FF-6CD2352203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5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A1096A-6306-3971-8E7C-CEF6AAF4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Minimizing Secondary Axonal Degeneration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443C3-ED58-9E0E-3808-6DD80A4D12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8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E14B05-02B0-2C22-AFCD-0078E108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Supportive Treatment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D9B65-458A-ECC6-61D3-01E281E58F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5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8" ma:contentTypeDescription="Create a new document." ma:contentTypeScope="" ma:versionID="92c69a8ed3bdf4069d65810cb105196d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c844c2c4283bd9caf227bad6ff9b33db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E70171-B810-48F5-B894-573A4DCF4C7D}"/>
</file>

<file path=customXml/itemProps2.xml><?xml version="1.0" encoding="utf-8"?>
<ds:datastoreItem xmlns:ds="http://schemas.openxmlformats.org/officeDocument/2006/customXml" ds:itemID="{C9DD4112-7D9D-47B1-951F-E51C777BF512}"/>
</file>

<file path=customXml/itemProps3.xml><?xml version="1.0" encoding="utf-8"?>
<ds:datastoreItem xmlns:ds="http://schemas.openxmlformats.org/officeDocument/2006/customXml" ds:itemID="{A7B8E5D6-A503-4657-84B2-9A5A83A14C2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Widescreen</PresentationFormat>
  <Paragraphs>40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Case Study: 47-Year-Old Woman</vt:lpstr>
      <vt:lpstr>Case Study: 47-Year-Old Woman</vt:lpstr>
      <vt:lpstr>Case Study: 47-Year-Old Woman Diagnostic Evaluation</vt:lpstr>
      <vt:lpstr>Case Study: 47-Year-Old Woman</vt:lpstr>
      <vt:lpstr>CIDP: Goals of Treatment</vt:lpstr>
      <vt:lpstr>Steps Before Therapy Initiation</vt:lpstr>
      <vt:lpstr>Minimizing Secondary Axonal Degeneration</vt:lpstr>
      <vt:lpstr>Supportive Treatment</vt:lpstr>
      <vt:lpstr>Goals of Therapy: Early Diagnosis and Treatment Are Key</vt:lpstr>
      <vt:lpstr>Selecting a Treatment Approach</vt:lpstr>
      <vt:lpstr>General Considerations for Treatment Selection</vt:lpstr>
      <vt:lpstr>Treatment Options: Initial Therapy </vt:lpstr>
      <vt:lpstr>Treatment Options: Maintenance Therapy Adequate Response to Initial Therapy </vt:lpstr>
      <vt:lpstr>Treatment Options: Inadequate Response to Initial Therapy </vt:lpstr>
      <vt:lpstr>Intravenous Immunoglobulin</vt:lpstr>
      <vt:lpstr>IVIg: ICE Study Design</vt:lpstr>
      <vt:lpstr>INCAT Disability Scale</vt:lpstr>
      <vt:lpstr>ICE Study Results</vt:lpstr>
      <vt:lpstr>IVIg Dosing Regimens</vt:lpstr>
      <vt:lpstr>IVIg AEs</vt:lpstr>
      <vt:lpstr>Corticosteroids</vt:lpstr>
      <vt:lpstr>Corticosteroids Dosing Regimens</vt:lpstr>
      <vt:lpstr>Pulse High-Dose Dexamethasone vs Standard Prednisolone: PREDICT Study Design</vt:lpstr>
      <vt:lpstr>Toxicity Considerations for Corticosteroid Use</vt:lpstr>
      <vt:lpstr>IVIg vs IV Methylprednisolone in CIDP</vt:lpstr>
      <vt:lpstr>Plasma Exchange</vt:lpstr>
      <vt:lpstr>PE Dosing Regimens</vt:lpstr>
      <vt:lpstr>Challenges Associated With PE</vt:lpstr>
      <vt:lpstr>Case Study: 47-Year-Old Woman Treatment History</vt:lpstr>
      <vt:lpstr>Assessing Treatment Success</vt:lpstr>
      <vt:lpstr>Assessment Measures</vt:lpstr>
      <vt:lpstr>Response Rate in CIDP to First-Line Therapy</vt:lpstr>
      <vt:lpstr>Case Study: 47-Year-Old Woman Treatment Wearing-Off</vt:lpstr>
      <vt:lpstr>Subcutaneous Immunoglobulin</vt:lpstr>
      <vt:lpstr>Maintenance Treatment: SCIg PATH Study</vt:lpstr>
      <vt:lpstr>PATH Results: Relapse at 24 Weeks</vt:lpstr>
      <vt:lpstr>Treatment: Importance of Patient Perspective</vt:lpstr>
      <vt:lpstr>Clinical Pearls of CIDP Treatment</vt:lpstr>
      <vt:lpstr>Take-Home Messages</vt:lpstr>
      <vt:lpstr>Thank you for participating in this activity.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Doscher, Phoebe</dc:creator>
  <cp:lastModifiedBy>Doscher, Phoebe</cp:lastModifiedBy>
  <cp:revision>1</cp:revision>
  <dcterms:created xsi:type="dcterms:W3CDTF">2022-09-12T14:51:31Z</dcterms:created>
  <dcterms:modified xsi:type="dcterms:W3CDTF">2022-09-12T14:51:31Z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