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presProps" Target="presProps.xml"/><Relationship Id="rId5" Type="http://schemas.openxmlformats.org/officeDocument/2006/relationships/slide" Target="slides/slide1.xml"/><Relationship Id="rId61" Type="http://schemas.openxmlformats.org/officeDocument/2006/relationships/tableStyles" Target="tableStyle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A6AF0-AC30-45CA-B26D-C2B081350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1A5EA7-50FC-4152-9B32-A590C79E7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25888-CD43-41EC-B4B3-530C7208A534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6E03A4-CEE7-4A78-A347-3A01DF315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AB08BB-F4A2-45C0-AD2F-265B32736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BECB9-1D6A-46F0-8C1B-12ED126D9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151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380C17-C5CF-49AD-89EE-766020F9D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F7EB34-0C24-42E6-9200-D4D862EE64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AC8106-3AE9-4A00-A5F6-7A97A71476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25888-CD43-41EC-B4B3-530C7208A534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FF9798-2F1C-462D-9226-AC63311927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CA3192-6019-4FE8-B31E-9EE4E0E3DF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BECB9-1D6A-46F0-8C1B-12ED126D9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743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DF3C6CC-1740-4EBC-9E9A-22461DE92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D38BF3-DA45-4E78-9FCE-62DB8DC0A12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6208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F1A4C75-C980-4296-833D-D1E7D2D8C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HAE Treatment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13391D-36AE-4A57-A40B-BD20C9DB7F0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799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53FDD37-361D-47C8-8360-EED055E40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HAE Pathophysiology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32638F-49F2-4148-B859-A9DC0C75D62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3302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E4D0EB0-6F58-489F-ACB4-6F8A474A0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HAE Pathophysiology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82917D-5B2B-49E3-8F9D-8EAA9FD3573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4674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91616C8-104C-4108-9329-80532156C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HAE Pathophysiology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4D598F-31B2-4D39-B88A-BE8DBC70361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204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517D815-9C79-4908-9E87-E913C36EE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HAE Pathophysiology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DF9E78-F377-40B8-B900-0150B8B334B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915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DEBFB35-3B54-4FA8-9E9C-566C2F057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HAE Pathophysiology (cont)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489181-46CB-48C7-8024-073103E957C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350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AB09E57-5E84-4CAF-82BB-DBD9E8844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Bradykinin Increases Vascular Permeability in Endothelial Cells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015F10-B4F3-40EF-902A-B4AE0ACC26C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9026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DCC7FAD-72E1-4A7E-8236-E63463F5B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On-Demand Therapies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7C9D10-7B15-4BE7-B4F5-52CD96CF9C8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4584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8F1FA80-009C-4DDA-AE09-865C76B5E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FDA-Approved On-Demand Therapeutic Options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1399FD-C526-4379-9324-4EFA918262C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3266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28506F3-9350-4F3A-8238-DF7DB9236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FDA-Approved On-Demand Therapeutic Options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2E88B1-E35B-4BEA-8D2B-A03E560FB8E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437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CA88AC0-714A-4642-8493-CB3ECC635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Program Overview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45926F-C945-4007-9517-164DD93D26F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5885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E1B3C4B-AE89-4BBC-9498-A53902EF9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FDA-Approved On-Demand Therapeutic Options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431442-B1E7-4F35-82E5-4F4975A6547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3015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EB2B4B0-74D7-4E18-897C-AE3BD8AFA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Some Patients Require 2 Doses of On-Demand Therapy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49F7DD-0DD2-491B-9FC3-FE9AAA8AA6A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6778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091A8EE-AAE3-49BA-9DDF-F14B30ED9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Short-Term Prophylaxis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41F769-A510-41D6-92D5-9445AAD4AB2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7045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F99569D-5A8C-482E-A128-87182EEF8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Short-Term Prophylaxis and Preprocedural Prophylaxis Require a Long Half-Life and Rapid Onset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94D5B3-AA03-4CB3-AC20-4AA2EF4747F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960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A97AB4B-C672-4316-9B22-12EFA0856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C1 Inhibitor Dose for Preprocedural Prophylaxis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7219E5-4B4D-4F0A-B43C-254A525B561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8307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806D56A-DA27-4E4D-8ED5-673FBDEB2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Who Needs Prophylaxis?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2A9F9B-4A60-4355-8558-7ACFB0EAE09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0408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ABB86F6-8916-41F7-AB47-14CFDFA89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Who Needs Prophylaxis?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B0D7A5-10B0-479F-AC8D-D220F5FD744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6337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AE5B0EE-D9B5-43D8-980D-182777D18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Long-Term Prophylaxis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998558-9AB4-49AA-A2F3-74C93435EC7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3148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EBD59D4-AA4C-4478-8D83-F78FE2E3A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Long-Term Prophylactic Therapeutic Options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E35D29-4D82-4019-9973-90AE986E7E5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567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9BAAB93-CD4D-4579-A94C-42BD80B64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Reduction of Attacks With IV C1 Inhibitor</a:t>
            </a:r>
            <a:br>
              <a:rPr lang="en-US"/>
            </a:br>
            <a:r>
              <a:rPr lang="en-US" sz="3100" i="1"/>
              <a:t>1000 Units Twice a Week 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5CC409-C511-4A9A-A147-EB1E9A9CF49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452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1AE1BB9-747F-4397-B4D7-08B136AE6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Angioedema</a:t>
            </a:r>
            <a:br>
              <a:rPr lang="en-US"/>
            </a:br>
            <a:r>
              <a:rPr lang="en-US" sz="3100" i="1"/>
              <a:t>Mast Cell-Mediated vs Bradykinin-Mediated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ACF82F-F46E-4F64-9FB2-754DB21E198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7940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A58790E-A8B6-42D0-BE0B-A09858417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Reduction of Attacks With SC C1 Inhibitor</a:t>
            </a:r>
            <a:br>
              <a:rPr lang="en-US"/>
            </a:br>
            <a:r>
              <a:rPr lang="en-US" sz="3100" i="1"/>
              <a:t>40 and 60 Units/Kg Twice a Week 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02D918-10A3-4CFD-887D-C7F1AF2966A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8479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FEAE69E-2745-4EC8-BDDB-346A4466E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COMPACT</a:t>
            </a:r>
            <a:br>
              <a:rPr lang="en-US"/>
            </a:br>
            <a:r>
              <a:rPr lang="en-US" sz="3100" i="1"/>
              <a:t>Plasma-Derived C1-INH for the Prevention of HAE Attacks 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D63CD4-F50B-49E5-ACCF-480CEE77353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7324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E5D107E-9C27-4A52-8237-46253B63E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Reduction of Attacks With Lanadelumab</a:t>
            </a:r>
            <a:endParaRPr lang="en-C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72469B-809D-4000-AF3B-21A60469001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3084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2C58FFD-9DA3-4C16-B507-B30BE2BC1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HELP</a:t>
            </a:r>
            <a:br>
              <a:rPr lang="en-US"/>
            </a:br>
            <a:r>
              <a:rPr lang="en-US" sz="3100" i="1"/>
              <a:t>Lanadelumab for the Prevention of HAE Attacks (Week 26)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0BD5D4-1C42-4345-863E-3DD914C6009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4919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E55E122-DDF2-4B1F-B91C-14ABC5802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Reduction of Attacks With Oral Berotralstat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ABB6CC-383B-4F1E-9D59-B59F2FED5F0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1507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546017C-89FA-4C28-BFA9-8EC6B1A2C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APeX-2</a:t>
            </a:r>
            <a:br>
              <a:rPr lang="en-US"/>
            </a:br>
            <a:r>
              <a:rPr lang="en-US" sz="3100" i="1"/>
              <a:t>Oral Berotralstat for the Prevention of HAE Attacks 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51F0DE-7974-4880-9DBA-160C05ECD65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7158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6AB55E5-1A53-4893-B8E8-2ED50AC54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Long-Term Prophylactic Therapeutic Options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910315-FE7F-4DA9-9AE3-174FF946A95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5839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638C50E-3B83-432F-A3C9-0580FCD0E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Rationale for New HAE Therapies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3F8C38-4AEA-4496-B402-E6F269968D1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4909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B294304-3614-4D2E-8339-F5046C36F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Rationale for New HAE Therapies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72F7E7-135F-4C12-983A-B4C35AF372C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3565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A1147AA-130F-4778-A86E-8BE625FFB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Investigational Agents in Late-Stage Clinical Development for HAE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56B831-F4E0-4C31-BFB6-EBB4D696798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713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4A32620-204F-47DC-80AC-E8AA0B5EE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Angioedema</a:t>
            </a:r>
            <a:br>
              <a:rPr lang="en-US"/>
            </a:br>
            <a:r>
              <a:rPr lang="en-US" sz="3100" i="1"/>
              <a:t>Mast Cell-Mediated vs Bradykinin-Mediated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E5B5B8-6D0B-4766-9431-1E0E3F4C766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7408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0864A0A-AAA4-49D3-B1E8-345A445BA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Investigational Agents in Late-Stage Clinical Development for HAE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C2E429-032D-4986-8FD1-E12E990915F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0478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ACB2AD7-29EC-4773-A597-E19930D43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the Different Investigational Agents Work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441037-2E8D-477B-872F-09796A9AB71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46163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1D95EC1-4B54-4B0E-9D5A-E2076EA1C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Phase 2 Trial of Prophylactic Use of Garadacimab in Patients </a:t>
            </a:r>
            <a:br>
              <a:rPr lang="en-US"/>
            </a:br>
            <a:r>
              <a:rPr lang="en-US"/>
              <a:t>With HAE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F0D76A-D27C-48CF-A680-B7CF13E6F15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79488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92C4147-4AE4-441E-8E14-AE966063A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Phase 2 Trial of Prophylactic Use of Garadacimab in Patients </a:t>
            </a:r>
            <a:br>
              <a:rPr lang="en-US"/>
            </a:br>
            <a:r>
              <a:rPr lang="en-US"/>
              <a:t>With HAE (cont)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EC4C07-7CD2-47FE-859C-159278A0A61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34462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EDF4321-6EDE-444B-B7D8-967E477FC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Phase 2 Trial of Prophylactic Use of Garadacimab in Patients </a:t>
            </a:r>
            <a:br>
              <a:rPr lang="en-US"/>
            </a:br>
            <a:r>
              <a:rPr lang="en-US"/>
              <a:t>With HAE (cont)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A16EBD-8297-46F4-9C63-2316A83FFC6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94215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DBA2859-EE79-4D6A-9A54-10DDA9215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Phase 2 Trial of Prophylactic Use of Garadacimab in Patients </a:t>
            </a:r>
            <a:br>
              <a:rPr lang="en-US"/>
            </a:br>
            <a:r>
              <a:rPr lang="en-US"/>
              <a:t>With HAE (cont)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736E47-036C-4A43-9787-865441D9DD3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77501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34C2076-4FD0-418D-B3DD-059F89468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Phase 2 Trial of Prophylactic Use of Donidalorsen in Patients </a:t>
            </a:r>
            <a:br>
              <a:rPr lang="en-US"/>
            </a:br>
            <a:r>
              <a:rPr lang="en-US"/>
              <a:t>With HAE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8CF259-CA31-41FE-B0D3-6F31FAF1FE2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06949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17FB167-5BE3-4D05-BE6E-416750D3B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Phase 2 Trial of Prophylactic Use of Donidalorsen in Patients </a:t>
            </a:r>
            <a:br>
              <a:rPr lang="en-US"/>
            </a:br>
            <a:r>
              <a:rPr lang="en-US"/>
              <a:t>With HAE (cont)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760DA7-BA63-48F7-BDC8-2E94CC35DB0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79181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CE32C2D-7050-4E15-B688-A7A81F5A7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Phase 2 Trial of Sebetralstat (KVD900) On-Demand Therapy in Patients With HAE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B2DDD2-DD5E-44C6-A36F-A64FB17AF24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96773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E8FCCA7-C96A-41E3-AF27-7CEE8B0DC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Phase 2 Trial of Sebetralstat (KVD900) On-Demand Therapy in Patients With HAE (cont)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80C786-28B8-471D-8E94-7A3E0B9C363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790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9205860-71B4-46ED-9D77-E9B016CA1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Angioedema</a:t>
            </a:r>
            <a:br>
              <a:rPr lang="en-US"/>
            </a:br>
            <a:r>
              <a:rPr lang="en-US" sz="3100" i="1"/>
              <a:t>Mast Cell-Mediated vs Bradykinin-Mediated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0E4393-622D-45FF-8255-2272C49426E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44000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EE22185-D353-44CC-B4F1-FFAAA0CCA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Investigational Agents in Late-Stage Clinical Development for HAE (cont)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F3A04E-01D3-4B9D-AEF2-C90C93313FF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65258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6B1EE57-C7FA-4F55-A2A4-325D76B58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441F96-2D80-4979-AB90-D3FD87CFDC8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31692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BB1B411-0162-47B6-B13C-7A688936E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296D92-811B-4B10-9702-D3DD3981071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79916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56FDC2D-1014-437D-A138-8B244672A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3C8CBE-F2EB-49A8-9E06-54AAB64B4DC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303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55BF7E5-5FE0-4457-8DE9-278E0CC03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 of Bradykinin-Mediated Angioedema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F791A5-21B6-4880-9E6F-25219F1E0F5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822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125627F-7C50-4044-A19D-5110AEFEA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 of Bradykinin-Mediated Angioedema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D70D47-2373-4F60-B303-BAEC10C0A3F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0388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DB73118-78F8-48B1-A914-576CB14AF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 of Bradykinin-Mediated Angioedema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FAC9B9-6440-45CB-BF69-3C5E7C3FA80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182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D5508E8-CB5C-477C-AA4B-4936F65CC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 of HAE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9A6D67-1D88-4BAA-B10A-36661C82706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21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F4CD584699F9D40B897EE6128DA56D8" ma:contentTypeVersion="16" ma:contentTypeDescription="Create a new document." ma:contentTypeScope="" ma:versionID="2d389bdeb2ab5d7549baa82ce78d61a8">
  <xsd:schema xmlns:xsd="http://www.w3.org/2001/XMLSchema" xmlns:xs="http://www.w3.org/2001/XMLSchema" xmlns:p="http://schemas.microsoft.com/office/2006/metadata/properties" xmlns:ns2="bd8d734c-50b7-4340-b200-d7fd419a9f78" xmlns:ns3="e93acf5f-f59b-46bb-8c22-2b43a486ab2c" targetNamespace="http://schemas.microsoft.com/office/2006/metadata/properties" ma:root="true" ma:fieldsID="6e1c47f2c7c660917b1be481c973ac70" ns2:_="" ns3:_="">
    <xsd:import namespace="bd8d734c-50b7-4340-b200-d7fd419a9f78"/>
    <xsd:import namespace="e93acf5f-f59b-46bb-8c22-2b43a486ab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8d734c-50b7-4340-b200-d7fd419a9f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0f99b7d-70a6-40d3-b94c-662730ffe56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3acf5f-f59b-46bb-8c22-2b43a486ab2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2f9ee28-ccf5-4b68-966d-9d0435739218}" ma:internalName="TaxCatchAll" ma:showField="CatchAllData" ma:web="e93acf5f-f59b-46bb-8c22-2b43a486ab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d8d734c-50b7-4340-b200-d7fd419a9f78">
      <Terms xmlns="http://schemas.microsoft.com/office/infopath/2007/PartnerControls"/>
    </lcf76f155ced4ddcb4097134ff3c332f>
    <TaxCatchAll xmlns="e93acf5f-f59b-46bb-8c22-2b43a486ab2c" xsi:nil="true"/>
  </documentManagement>
</p:properties>
</file>

<file path=customXml/itemProps1.xml><?xml version="1.0" encoding="utf-8"?>
<ds:datastoreItem xmlns:ds="http://schemas.openxmlformats.org/officeDocument/2006/customXml" ds:itemID="{0A9FECCA-78C1-4378-B4D7-113A71EA06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d8d734c-50b7-4340-b200-d7fd419a9f78"/>
    <ds:schemaRef ds:uri="e93acf5f-f59b-46bb-8c22-2b43a486ab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FC8B403-A4E1-4D33-A391-ED0C53095A3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B5A0C25-9763-4DF4-B04A-4D0BA7380B29}">
  <ds:schemaRefs>
    <ds:schemaRef ds:uri="bd8d734c-50b7-4340-b200-d7fd419a9f78"/>
    <ds:schemaRef ds:uri="http://www.w3.org/XML/1998/namespace"/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2006/metadata/properties"/>
    <ds:schemaRef ds:uri="http://schemas.microsoft.com/office/2006/documentManagement/types"/>
    <ds:schemaRef ds:uri="e93acf5f-f59b-46bb-8c22-2b43a486ab2c"/>
    <ds:schemaRef ds:uri="http://schemas.microsoft.com/office/infopath/2007/PartnerControl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357</Words>
  <Application>Microsoft Office PowerPoint</Application>
  <PresentationFormat>Widescreen</PresentationFormat>
  <Paragraphs>51</Paragraphs>
  <Slides>53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7" baseType="lpstr">
      <vt:lpstr>Arial</vt:lpstr>
      <vt:lpstr>Calibri</vt:lpstr>
      <vt:lpstr>Calibri Light</vt:lpstr>
      <vt:lpstr>Office Theme</vt:lpstr>
      <vt:lpstr>PowerPoint Presentation</vt:lpstr>
      <vt:lpstr>Program Overview</vt:lpstr>
      <vt:lpstr>Angioedema Mast Cell-Mediated vs Bradykinin-Mediated</vt:lpstr>
      <vt:lpstr>Angioedema Mast Cell-Mediated vs Bradykinin-Mediated</vt:lpstr>
      <vt:lpstr>Angioedema Mast Cell-Mediated vs Bradykinin-Mediated</vt:lpstr>
      <vt:lpstr>Types of Bradykinin-Mediated Angioedema</vt:lpstr>
      <vt:lpstr>Types of Bradykinin-Mediated Angioedema</vt:lpstr>
      <vt:lpstr>Types of Bradykinin-Mediated Angioedema</vt:lpstr>
      <vt:lpstr>Types of HAE</vt:lpstr>
      <vt:lpstr>HAE Treatment</vt:lpstr>
      <vt:lpstr>HAE Pathophysiology</vt:lpstr>
      <vt:lpstr>HAE Pathophysiology</vt:lpstr>
      <vt:lpstr>HAE Pathophysiology</vt:lpstr>
      <vt:lpstr>HAE Pathophysiology</vt:lpstr>
      <vt:lpstr>HAE Pathophysiology (cont)</vt:lpstr>
      <vt:lpstr>Bradykinin Increases Vascular Permeability in Endothelial Cells</vt:lpstr>
      <vt:lpstr>On-Demand Therapies</vt:lpstr>
      <vt:lpstr>FDA-Approved On-Demand Therapeutic Options</vt:lpstr>
      <vt:lpstr>FDA-Approved On-Demand Therapeutic Options</vt:lpstr>
      <vt:lpstr>FDA-Approved On-Demand Therapeutic Options</vt:lpstr>
      <vt:lpstr>Some Patients Require 2 Doses of On-Demand Therapy</vt:lpstr>
      <vt:lpstr>Short-Term Prophylaxis</vt:lpstr>
      <vt:lpstr>Short-Term Prophylaxis and Preprocedural Prophylaxis Require a Long Half-Life and Rapid Onset</vt:lpstr>
      <vt:lpstr>C1 Inhibitor Dose for Preprocedural Prophylaxis</vt:lpstr>
      <vt:lpstr>Who Needs Prophylaxis?</vt:lpstr>
      <vt:lpstr>Who Needs Prophylaxis?</vt:lpstr>
      <vt:lpstr>Long-Term Prophylaxis</vt:lpstr>
      <vt:lpstr>Long-Term Prophylactic Therapeutic Options</vt:lpstr>
      <vt:lpstr>Reduction of Attacks With IV C1 Inhibitor 1000 Units Twice a Week </vt:lpstr>
      <vt:lpstr>Reduction of Attacks With SC C1 Inhibitor 40 and 60 Units/Kg Twice a Week </vt:lpstr>
      <vt:lpstr>COMPACT Plasma-Derived C1-INH for the Prevention of HAE Attacks </vt:lpstr>
      <vt:lpstr>Reduction of Attacks With Lanadelumab</vt:lpstr>
      <vt:lpstr>HELP Lanadelumab for the Prevention of HAE Attacks (Week 26)</vt:lpstr>
      <vt:lpstr>Reduction of Attacks With Oral Berotralstat </vt:lpstr>
      <vt:lpstr>APeX-2 Oral Berotralstat for the Prevention of HAE Attacks </vt:lpstr>
      <vt:lpstr>Long-Term Prophylactic Therapeutic Options</vt:lpstr>
      <vt:lpstr>Rationale for New HAE Therapies</vt:lpstr>
      <vt:lpstr>Rationale for New HAE Therapies</vt:lpstr>
      <vt:lpstr>Investigational Agents in Late-Stage Clinical Development for HAE</vt:lpstr>
      <vt:lpstr>Investigational Agents in Late-Stage Clinical Development for HAE</vt:lpstr>
      <vt:lpstr>How the Different Investigational Agents Work</vt:lpstr>
      <vt:lpstr>Phase 2 Trial of Prophylactic Use of Garadacimab in Patients  With HAE</vt:lpstr>
      <vt:lpstr>Phase 2 Trial of Prophylactic Use of Garadacimab in Patients  With HAE (cont)</vt:lpstr>
      <vt:lpstr>Phase 2 Trial of Prophylactic Use of Garadacimab in Patients  With HAE (cont)</vt:lpstr>
      <vt:lpstr>Phase 2 Trial of Prophylactic Use of Garadacimab in Patients  With HAE (cont)</vt:lpstr>
      <vt:lpstr>Phase 2 Trial of Prophylactic Use of Donidalorsen in Patients  With HAE</vt:lpstr>
      <vt:lpstr>Phase 2 Trial of Prophylactic Use of Donidalorsen in Patients  With HAE (cont)</vt:lpstr>
      <vt:lpstr>Phase 2 Trial of Sebetralstat (KVD900) On-Demand Therapy in Patients With HAE</vt:lpstr>
      <vt:lpstr>Phase 2 Trial of Sebetralstat (KVD900) On-Demand Therapy in Patients With HAE (cont)</vt:lpstr>
      <vt:lpstr>Investigational Agents in Late-Stage Clinical Development for HAE (cont)</vt:lpstr>
      <vt:lpstr>Conclusion</vt:lpstr>
      <vt:lpstr>Conclusion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Black, Kari</dc:creator>
  <cp:lastModifiedBy>Black, Kari</cp:lastModifiedBy>
  <cp:revision>1</cp:revision>
  <dcterms:created xsi:type="dcterms:W3CDTF">2022-09-14T14:27:17Z</dcterms:created>
  <dcterms:modified xsi:type="dcterms:W3CDTF">2022-09-14T14:27:18Z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0x010100DF4CD584699F9D40B897EE6128DA56D8</vt:lpwstr>
  </property>
  <property fmtid="{D5CDD505-2E9C-101B-9397-08002B2CF9AE}" pid="3" name="MediaServiceImageTags">
    <vt:lpwstr/>
  </property>
</Properties>
</file>