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49D49-6ADE-41B1-9596-FDD7B749B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93A0A-9893-41B7-9D18-0510F8371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196E-B5C3-4CF8-8D15-FA7E10E1722A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353E5-B1A9-4C30-82F4-65A782A25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C123B4-1C14-4B77-885D-D5A5A732B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8384-F05F-4AB5-BA9B-B200BDE7C6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67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53A7D1-4BDF-49B5-8278-3BDBB5CC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1FA47-7DAE-4509-8A43-992522233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98C2D-5F30-4457-87A7-39761005EB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0196E-B5C3-4CF8-8D15-FA7E10E1722A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AB775-A22D-4EB0-A443-072E50E99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237C6-AEEB-4156-9827-99ACCB4F7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28384-F05F-4AB5-BA9B-B200BDE7C6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46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5E98FB-BD2C-4D9E-91E6-B2D18D62B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EC161D-7854-4C0C-B070-DC88E428BD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48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8F3154-1A0D-477A-98E1-40E024F51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2: Expert recommendations -- </a:t>
            </a:r>
            <a:br>
              <a:rPr lang="en-US"/>
            </a:br>
            <a:r>
              <a:rPr lang="en-US"/>
              <a:t>What do clinicians need to be aware of?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3233B7-447A-4E7B-9E84-EBFFB67562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08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BAE359-5E20-42DF-9E47-1E3C16672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Ketones 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AC1EE9-BA6B-4CE1-B9C7-3114A74573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60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4A011C-93D7-4902-B27A-40EDB866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29B435-EF63-4EC7-BC97-770D69B6C9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94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AD810D-6C3D-48CE-A41E-CD9F9C86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3: What are the current strategies for monitoring ketones?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127A42-D37E-4C96-B309-F950F97315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98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B6051E-A2C1-4A5D-B59E-25BA73422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 Ketone Monitoring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A474EE-94F6-4CB9-9A94-16CCB4785D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C56321-D524-4324-BBF7-61947A51B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Is at Higher Risk of Developing DKA?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628E45-8061-4DA2-BF4D-24517A09EA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24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03B271-0F34-401D-98F4-46337F5F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Sick Day Guidance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0ADB5E-1B00-46B3-8D9D-A886766461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52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7B814A-BA08-4C4C-A522-7F1BF8DEA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4: How do you educate your patients with T1D and T2D about the clinical significance of ketones?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FC8D1D-B2D4-4DBE-8CF6-C51D0CCC87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27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1231A4-416A-4192-907F-9DD5D6117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Signs and Symptoms of DKA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6E15E5-FC86-4164-BA93-EEF90FD151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10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D605E0-2885-4CED-A1B1-CA0E62DD1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5: What is CKM? 	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865EC0-DB15-475D-BF6E-9AAE974B4D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45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F2BE9F-6B93-4F95-9DED-2FCFA739C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 Things You Need to Know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1C4DAE-D8E9-4E89-B8D7-868926A2C9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98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2DCFEA-F9DB-4AD5-83C3-6BD34DF8C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Settings Where CKM Could Be Useful </a:t>
            </a:r>
            <a:br>
              <a:rPr lang="en-GB"/>
            </a:br>
            <a:r>
              <a:rPr lang="en-GB"/>
              <a:t>to Monitor Ketone Concentrations and/or Prevent Ketoacidosis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420A7-4B6A-4CF4-BE3A-AA927B339E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28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A1394F-50AB-42AB-88AE-7355B2ADF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Report of a CKM Used in Humans: Protocol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F2B42-1552-4B62-B8C9-E61ACA085D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19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D81661-C01B-4298-9B63-9277D432E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Report of CKM Used in Humans: Results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E7DE28-58EC-4AEA-AF98-FEDC4CC848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27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5E381B-4852-4F1D-8B73-F648827A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Accuracy: ISF Ketone Measurements by Sensors Plotted Against Blood Ketone Reference Measurements (3132 DATA PAIRS)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FC7376-9A54-4302-908E-511A99CF15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04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559CEF-B422-4108-A866-0AD6CEC31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 of the In Vitro/In Vivo Study to Address </a:t>
            </a:r>
            <a:br>
              <a:rPr lang="en-US"/>
            </a:br>
            <a:r>
              <a:rPr lang="en-US"/>
              <a:t>Before Commercializing CKM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713A2F-267E-4C94-9663-320A62FE4C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91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1802E5-9301-42F9-A3F0-77D46778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Future of CKM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D5FD68-7CAF-471D-AE69-3C86C92EF8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39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ED9DA3-F87B-4801-B10E-A0E05DC96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Closing Comments  	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7DFFD7-0CC9-49AB-B683-85F5DEB6DC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62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03BB84-6B3D-416C-93E3-302E6502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Closing Comments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5795E2-5CA3-49DD-9661-75DE602F1F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23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AB767F-60EF-421B-A4C1-6A571CB35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4E3A0F-8DF4-4A32-95FA-FAB99D1A4A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32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B23BF0-56D4-4886-86FF-648401B8C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Categorization of DKA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485D9A-8E44-4574-8D46-248FBCCFC3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30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6E92F2-B26D-426D-A7B7-70B816619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Ketone Production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F68909-ED6D-4684-8C87-F97582C5EF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22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A3A197-A722-49F4-A886-EDF407B8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1: Should pediatric/adult patients with T1D and T2D monitor ketones regularly?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67D572-7107-45A7-BB0A-541EF2FE0B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76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1AE7BB-9280-4346-BFAB-D4A5CF9AF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Roboto Condensed"/>
                <a:cs typeface="Roboto Condensed"/>
              </a:rPr>
              <a:t>DKA Emergency Department Rates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EFC6B2-4266-4D63-867F-85B79F1B3E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34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585AC4-35BB-4130-92F4-EF98B434A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DKA Hospitalization and Mortality Rates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6D5EF6-0E0B-4614-ACBB-32A087E8EB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98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72E859-3F6E-4978-8F40-3CB01089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DKA Does Occur in T2D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616D81-4C5E-4402-8788-CB1FB98F66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08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3CA7FC-3F57-465A-930C-98FB5159E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 Rates of Ketone Monitoring by Patients -- Adults and Children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34D11E-A74E-4279-8315-A4E00B14F2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8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70B36CF178284AAC314777A614F4DA" ma:contentTypeVersion="17" ma:contentTypeDescription="Create a new document." ma:contentTypeScope="" ma:versionID="06278b44f6cbd07438ca232f1057d65a">
  <xsd:schema xmlns:xsd="http://www.w3.org/2001/XMLSchema" xmlns:xs="http://www.w3.org/2001/XMLSchema" xmlns:p="http://schemas.microsoft.com/office/2006/metadata/properties" xmlns:ns2="2f21a861-48c5-49e3-bc74-9d0cc17f0105" xmlns:ns3="e93acf5f-f59b-46bb-8c22-2b43a486ab2c" targetNamespace="http://schemas.microsoft.com/office/2006/metadata/properties" ma:root="true" ma:fieldsID="0f80abee6f8c4f8eb1ef6c622f70a45b" ns2:_="" ns3:_="">
    <xsd:import namespace="2f21a861-48c5-49e3-bc74-9d0cc17f0105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at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1a861-48c5-49e3-bc74-9d0cc17f01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Date" ma:index="19" nillable="true" ma:displayName="Date" ma:format="DateOnly" ma:internalName="Date">
      <xsd:simpleType>
        <xsd:restriction base="dms:DateTime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2f21a861-48c5-49e3-bc74-9d0cc17f0105">
      <Terms xmlns="http://schemas.microsoft.com/office/infopath/2007/PartnerControls"/>
    </lcf76f155ced4ddcb4097134ff3c332f>
    <Date xmlns="2f21a861-48c5-49e3-bc74-9d0cc17f0105" xsi:nil="true"/>
  </documentManagement>
</p:properties>
</file>

<file path=customXml/itemProps1.xml><?xml version="1.0" encoding="utf-8"?>
<ds:datastoreItem xmlns:ds="http://schemas.openxmlformats.org/officeDocument/2006/customXml" ds:itemID="{C6F14D89-F434-4EF3-8B88-FA740747CE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21a861-48c5-49e3-bc74-9d0cc17f0105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6A86C0-75C5-423C-986E-BDE892A7E2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7964F8-F413-4F73-B826-66A2F7DAD11D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2f21a861-48c5-49e3-bc74-9d0cc17f0105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e93acf5f-f59b-46bb-8c22-2b43a486ab2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Widescreen</PresentationFormat>
  <Paragraphs>25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5 Things You Need to Know</vt:lpstr>
      <vt:lpstr>Categorization of DKA</vt:lpstr>
      <vt:lpstr>Ketone Production</vt:lpstr>
      <vt:lpstr>Question 1: Should pediatric/adult patients with T1D and T2D monitor ketones regularly? </vt:lpstr>
      <vt:lpstr>DKA Emergency Department Rates</vt:lpstr>
      <vt:lpstr>DKA Hospitalization and Mortality Rates</vt:lpstr>
      <vt:lpstr>DKA Does Occur in T2D</vt:lpstr>
      <vt:lpstr>Low Rates of Ketone Monitoring by Patients -- Adults and Children</vt:lpstr>
      <vt:lpstr>Question 2: Expert recommendations --  What do clinicians need to be aware of? </vt:lpstr>
      <vt:lpstr>Types of Ketones </vt:lpstr>
      <vt:lpstr>PowerPoint Presentation</vt:lpstr>
      <vt:lpstr>Question 3: What are the current strategies for monitoring ketones? </vt:lpstr>
      <vt:lpstr>Blood Ketone Monitoring</vt:lpstr>
      <vt:lpstr>Who Is at Higher Risk of Developing DKA? </vt:lpstr>
      <vt:lpstr>Sick Day Guidance</vt:lpstr>
      <vt:lpstr>Question 4: How do you educate your patients with T1D and T2D about the clinical significance of ketones?</vt:lpstr>
      <vt:lpstr>Signs and Symptoms of DKA</vt:lpstr>
      <vt:lpstr>Question 5: What is CKM?   </vt:lpstr>
      <vt:lpstr>Settings Where CKM Could Be Useful  to Monitor Ketone Concentrations and/or Prevent Ketoacidosis</vt:lpstr>
      <vt:lpstr>First Report of a CKM Used in Humans: Protocol</vt:lpstr>
      <vt:lpstr>First Report of CKM Used in Humans: Results</vt:lpstr>
      <vt:lpstr>Accuracy: ISF Ketone Measurements by Sensors Plotted Against Blood Ketone Reference Measurements (3132 DATA PAIRS)</vt:lpstr>
      <vt:lpstr>Limitations of the In Vitro/In Vivo Study to Address  Before Commercializing CKM</vt:lpstr>
      <vt:lpstr>The Future of CKM</vt:lpstr>
      <vt:lpstr>Closing Comments    </vt:lpstr>
      <vt:lpstr>Closing Comments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Parsuram, Pranay</dc:creator>
  <cp:lastModifiedBy>Parsuram, Pranay</cp:lastModifiedBy>
  <cp:revision>1</cp:revision>
  <dcterms:created xsi:type="dcterms:W3CDTF">2022-09-22T08:27:58Z</dcterms:created>
  <dcterms:modified xsi:type="dcterms:W3CDTF">2022-09-22T08:27:59Z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0x010100ED70B36CF178284AAC314777A614F4DA</vt:lpwstr>
  </property>
  <property fmtid="{D5CDD505-2E9C-101B-9397-08002B2CF9AE}" pid="3" name="MediaServiceImageTags">
    <vt:lpwstr/>
  </property>
</Properties>
</file>