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customXml" Target="../customXml/item2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118" Type="http://schemas.openxmlformats.org/officeDocument/2006/relationships/customXml" Target="../customXml/item3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14E04-699E-324B-33D7-A6E190E15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90E706-25D7-99A4-36DC-AF8B2605E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5AD1A-4276-4012-962F-EE4915CF6E45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890DAC-989A-B8F3-19E3-5DA00C560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A3483A-63A0-6F6A-F729-F2913EE0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41AAE-3A1A-4810-B203-FF13D546C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0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93CB63-D51D-FC1A-EFDB-BB06005F0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7449D-F665-4F34-B826-CAA79E323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1788E-0330-347C-76AC-B28725A56A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5AD1A-4276-4012-962F-EE4915CF6E45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ACDC4-5BD5-17BF-A2A5-7BD6584A6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6166B-B6DE-E453-5E26-9C402AB247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41AAE-3A1A-4810-B203-FF13D546C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47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15919E-E9AD-C62A-065D-8D92F95D0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C3B72E-CFDF-A5EF-FF43-1026B07754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00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37F3D4-0493-7814-8A9A-81D8C40D6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Later-Onset, "Non-Classic" Fabry Disease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C6FDE1-B25B-155A-A504-4D7E228CC1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9393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8633D6-9B5B-8576-1C5B-C277E3165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Genetic Counselling and Family Screening Are Very Important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914B6C-7C9C-F7D9-26BC-A8C033E8DF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9958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D65713-E423-54FF-14D4-CE933C41C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Genetic Counselling and Family Screening Are Very Important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393C87-BC5B-3C58-4C3D-976BB645FD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361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B65874-B169-9482-F86E-4C14E26EB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Genetic Counselling and Family Screening Are Very Important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42BBA2-3DFE-6D7E-5EA0-106E851895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3175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25CD55-247C-2762-472B-C71B4F368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Quality of Life Is Reduced in Patients With Fabry Disease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5714C0-6F1D-0F33-093B-5C6241C666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8081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B91B7F-E914-E28C-1571-E2A2ABFF4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Adaptive Functioning Is Impaired </a:t>
            </a:r>
            <a:br>
              <a:rPr lang="en-GB"/>
            </a:br>
            <a:r>
              <a:rPr lang="en-GB"/>
              <a:t>in Patients With Fabry Disease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1D232C-8510-F437-8762-80BD271D05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871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587B46-A5A4-6CFC-4081-9D8619E85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Adaptive Functioning Is Impaired </a:t>
            </a:r>
            <a:br>
              <a:rPr lang="en-GB"/>
            </a:br>
            <a:r>
              <a:rPr lang="en-GB"/>
              <a:t>in Patients With Fabry Disease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74AE1B-5648-9420-EE5C-965577B48D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1545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15FED7-46BC-05B5-07D1-8ADDF0635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Adaptive Functioning Is Impaired </a:t>
            </a:r>
            <a:br>
              <a:rPr lang="en-GB"/>
            </a:br>
            <a:r>
              <a:rPr lang="en-GB"/>
              <a:t>in Patients With Fabry Disease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AB2320-8C06-3B18-C88A-EDB552E776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7636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F7A1A5-849D-113A-A724-25854166A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Psychiatric Symptoms and Adaptive Function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47DA39-B95B-F2D3-05BA-8A343CFC99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9074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2D6ECF-7B65-66E1-3EBD-1879ED6B8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Goals for Treatment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F57D3E-C3C1-3319-8E6F-52813ED8EC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6082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05F0DB-C37B-8782-48D9-D6F154502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Goals for Treatment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BBA30A-4074-2F0B-6107-E081F19126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94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D47907-90B4-6F2A-7B1F-7D6262B35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Female Persons With Fabry Disease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5B53C8-E616-E4E5-13A6-9823A9B51C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4390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312D3A-56F8-A239-AC45-CD38D5158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906285-50F2-A638-08C7-A2C09F8980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37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67C91A-3AC4-2C6F-CBD8-6427BEBFA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Event-Free Survival </a:t>
            </a:r>
            <a:br>
              <a:rPr lang="en-GB"/>
            </a:br>
            <a:r>
              <a:rPr lang="en-GB" i="1"/>
              <a:t>Sex and Phenotype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8C8084-381B-2B47-EAC9-17F458BFFB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13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AE18DF-319F-23A8-7940-8BB36C582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7DE7A7-DCC4-08FD-7448-9B537DFA33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97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9154F8-BC78-0777-EC34-C8C2D7D3F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70EDC1-3ABA-77DD-41E2-AEC446E453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34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409B2F-1820-BDAF-BC78-BD6B951B3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B2D20F-429F-AEE2-2B29-06E0E0D312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62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9DD0BD-F924-E147-F00D-0588F10D2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D60452-3EA6-36E3-FD86-43981FEAD1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53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632452-A697-90D3-49BA-59594809A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F2D4AC-59CD-30CE-6E01-AC6BE24215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7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C1C281-EF3D-3E02-CE24-380FA99F3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Classical Fabry Disease Presentation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1B19F4-2641-0F09-30AB-D8D479CA95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83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FC8334-F3E3-E971-EDF0-6B38B58C8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Classical Fabry Disease Presentation in Early Years…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BA6C02-22CB-7AEA-BD53-79D67B5259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A8EDC8-8935-EB5C-E09D-56AE3DD02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Fabry Disease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07F477-668A-6E39-6EDA-FF5CC1B9BE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22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811C49-0A49-DC38-A96D-374A1B59A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Classical Fabry Disease Presentation in Early Years…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B3ADD4-8C70-2581-1FB6-1C98EEB122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23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16B557-BE0B-12F8-9B16-F3CB517E4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Classical Fabry Disease Presentation in Early Years… (cont)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33FAC3-D359-60A4-E02A-3664A3B391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13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1BAA33-9661-5800-4D3B-14D923D62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History and Investigations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0154DC-7FF4-16B3-907E-2D47CD4B18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65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9570FD-B074-F903-0762-1BE315D4D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History and Investigations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F87FFC-F022-DC68-9DB7-FC0596594C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20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7D2AF5-D3D7-3AFF-91DB-5166FA72E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History and Investigations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5895F3-97D7-0F3D-17BE-2913B57EFB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2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7F222A-EEC8-EDFF-972A-B82E15C38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History and Investigations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690C47-C8F3-6F8B-FB4C-868251B450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55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CF559D-4487-5E7A-B469-ACA9C73B2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Clinical Examination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9D8F36-06F2-E7FC-C94E-1579D6BDD6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284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7354DF-C86F-9F40-952D-BD3879B3A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Timing of Signs and Symptoms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D1108B-68DD-7F91-64E6-34E046E751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15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B1E7C2-EDAB-5157-405B-648DE8DE9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Timing of Signs and Symptoms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D1ED08-6528-60AA-AFDA-B5173873F7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346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AC3EC8-7E13-22F1-D07F-29C7F6783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Phenotypic Variation in Fabry Disease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5C5958-0DF9-8C3F-6EC9-E4D62EC091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13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AE8DC9-33FF-B2EA-6CC5-19E2218F0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Fabry Disease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90CD25-8645-3CD5-75D9-583990B38B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437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C7742AA-75EB-AFBE-0ED4-5DDE8D082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Dermatologic and Ophthalmologic Manifestations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F95718-BBE3-7C3C-ACB4-C66B9088A67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3284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1F76FF-0506-78E6-F1C4-962E71F50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Dermatologic and Ophthalmologic Manifestations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F9C915-3597-1343-C1FB-0508FC96EE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520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839610-D932-9F20-CDC9-FF57CC29E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Hearing Loss and GI Symptoms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0D1D6A-336B-B04B-B828-0759BDB414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630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190C15-704A-DB0F-7125-19C0249DA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Hearing Loss and GI Symptoms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73A59-071D-6E00-C28A-E80C158576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42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AF219D-F4C4-5B2C-7633-BF88A4F2E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Early Indicators of Disease Progression in Fabry Disease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D26215-D0DF-4D58-4053-BEDDA2682B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064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EC5912-35AB-DAED-187A-E84F7980D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Concluding Remarks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32D879-8068-1394-FBA2-5F10484831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904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515890-ADFF-8B31-12A8-F4FD5208B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1228A3-7848-24F1-709C-4906484C8A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974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6445AC-BDEF-FE1B-A6F0-0D00ECD27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F94A04-F153-0D3C-D671-0F8CCEFBEB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612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6ED671-B089-7BD3-2019-5930C890E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Fabry Disease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A977F2-C431-8A43-2095-79C37E3D98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135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338EEA-A76B-56F9-8A5C-0732FE961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Fabry Disease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09CF2B-0624-475F-801A-C5D5E69410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91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192F8C-7C12-4F15-0C98-321C0C35A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Early-Onset "Classic" Fabry Disease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3B8B1D-89F0-6047-B0E6-FB5225B654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005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4985E6-11FC-2D26-D83E-F4C44CF6E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Renal Pathology in Fabry Disease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2536B3-BF5D-D691-4E9D-099F9FF15EB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548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91E2F6-8A5D-DA39-20A9-8EE29B339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Renal Events in Fabry Disease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2FDD6-F577-F305-16B9-EB5E2EDF8E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71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3354AB-CD79-0ABE-9124-A90D3802C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Renal Events in Fabry Disease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55DC0A-18EB-D3F9-280D-A218596FD2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053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8B8A86-D372-E586-7EF8-3CE4D073D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Cardiac Events in Fabry Disease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73A0C1-0E8C-830B-F621-FB5F8FB9EB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946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B8E0E7-E0E7-3D06-F28D-F9D59B086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Cardiac Events in Fabry Disease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5484CB-A33F-58E6-6F1E-CBF248FEAC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815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0CD063-F3C7-C3B7-A517-BE189CC6E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Cardiac Variant of Fabry Disease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70C7C0-59F7-394E-453C-FD67ABF658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650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328FA2-0CB3-1664-5D58-9FF58BFB1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Cardiac Variant of Fabry Disease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FE8F5F-CD13-CC95-40AE-A20D175B67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525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0CDAEA-9A7A-C059-1B7A-CF27FB00D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Fabry Disease Neurologic Events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ED334E-4B4F-B285-E21D-0C10606EF3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281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BF536AB-B94C-8830-DFE3-FDE8E67E2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Fabry Disease Neurologic Events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A0FCDD-F605-B18B-000F-991C818DA5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132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9317FC-63B3-FFC2-CA01-9B38DD0FA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Cognitive and Psychological Functioning in Fabry Disease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041268-FC7A-1526-41AB-FA502BBFB7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54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8BAC77-2F3B-0060-D89B-6F71BB84D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Early-Onset "Classic" Fabry Disease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E90F07-F7E9-C860-6DFF-21BB7784CF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774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076AC7-40A5-54C5-4191-9FECD4BE8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Cognitive and Psychological Functioning in Fabry Disease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4AD50C-6738-D248-8EA5-CD762C53E2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008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B3610D-B6DC-C9AC-362D-27F3AF6E9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/>
              <a:t>Event-Free Survival</a:t>
            </a:r>
            <a:br>
              <a:rPr lang="en-GB"/>
            </a:br>
            <a:r>
              <a:rPr lang="en-GB" i="1"/>
              <a:t>Sex and Phenotype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99CFF9-A94B-9887-64E2-0E8E858AFA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09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7CE8E2-71F6-4794-AA99-B2B7D5F17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1FA84F-C94C-1886-C285-D7F5ACA8E6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394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B8B9F3-F23A-D30B-4CF5-0AA97FC94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8406E0-6C78-FAFC-4133-F47407550B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212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44E58A-F588-11AA-E0BF-CCAC9615F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857BAB-F3A3-4B0C-9A62-0B390DF569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4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252AC9-21D6-5ED8-DF3B-115D38776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Diagnostic Algorithm for Fabry Disease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E260C1-8DA9-E340-139A-B7D8E07FCB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337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617408-D9C5-B1FF-8FA6-BCC9A801D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Glycolipid Diagnosis, 1970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AE5F18-0EF6-8292-143E-DA475F6BF6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621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FE795D-0CFB-3F86-9E7A-B707879F1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α</a:t>
            </a:r>
            <a:r>
              <a:rPr lang="en-GB"/>
              <a:t>-Galactosidase A Activity Measurements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43EC98-064F-4BCD-8009-9124706444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831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C617A4-F551-CCA4-A767-92A833AC9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Genetic Mutations in Fabry Disease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FD9248-4435-AAA4-87CE-1FEFD70230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382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F29AB5-B020-96C4-E7A4-01DCAD221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Importance of Screening for Fabry Disease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AE9209-6CA2-52D8-901F-F4D5BED4B4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78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29C525-5235-CB0A-5619-4C630CCE5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Onset of Signs and Symptoms of Fabry Disease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8A399D-35A2-8B57-556A-326E6837DE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152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1C177C4-094C-CC65-02D0-D0EE2E4F5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Lyso-Gb</a:t>
            </a:r>
            <a:r>
              <a:rPr lang="en-GB" baseline="-25000"/>
              <a:t>3</a:t>
            </a:r>
            <a:r>
              <a:rPr lang="en-GB"/>
              <a:t> as a Diagnostic Tool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3F797E-976F-BABD-27D0-DED4290E2C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830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77DD61-93CB-04D0-D5FD-102641003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Lyso-Gb</a:t>
            </a:r>
            <a:r>
              <a:rPr lang="en-GB" baseline="-25000"/>
              <a:t>3</a:t>
            </a:r>
            <a:r>
              <a:rPr lang="en-GB"/>
              <a:t> as a Diagnostic Tool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838D71-1AC8-2029-7FE9-D9FD86519E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442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FF7681-D8E2-A827-716C-493DBE205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Lyso-Gb</a:t>
            </a:r>
            <a:r>
              <a:rPr lang="en-GB" baseline="-25000"/>
              <a:t>3</a:t>
            </a:r>
            <a:r>
              <a:rPr lang="en-GB"/>
              <a:t> as a Diagnostic Tool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4AD03E-109A-2C2D-ECA3-550D203A70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426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CBDD94-E3A3-EF75-BFEA-EFEE4E20D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Lyso-Gb</a:t>
            </a:r>
            <a:r>
              <a:rPr lang="en-GB" baseline="-25000"/>
              <a:t>3</a:t>
            </a:r>
            <a:r>
              <a:rPr lang="en-GB"/>
              <a:t> as a Marker of Disease Activity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5AE79D-76B4-3E09-D8EC-04FF40266F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6218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0741DFF-2C30-7F00-BD2A-694141C91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7C80DA-742F-2E03-055C-CD84D8544A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847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9A95F9-717F-1435-77CB-825EFC8CB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829A05-D7CA-E532-9245-F2A43344D6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7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C96CBC-BB77-CEF6-816D-8D5AB7439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D4CBCC-4599-FA0D-3898-ACF057D871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444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3537FD-F2E1-FB22-45E1-D962D70DE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EBBB8C-E5E5-538E-28B7-1295C92083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705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DDE6EC-956B-001D-BD73-179E8F516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Treating Fabry Disease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0BB800-B47E-6770-4C86-68C4046246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129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0D699E-3F10-3F44-3F2A-87A1BC28E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Treating Fabry Disease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360383-E703-23D1-A022-EA141B4D3F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35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221C64-DE20-600A-5784-34BCF37BC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Early-Onset "Classic" Fabry Disease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FCD95A-8C98-C2E8-5A8C-5D425D78FB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359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E5E7F3-A319-3555-105A-BC6B99480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Treating Fabry Disease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D894EA-409B-1F66-2BC5-43BA89BA63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08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0D7853-DC03-ADA4-25DD-F7A4FF1FD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Goals of Treatment in Fabry Disease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F59AEF-A79F-B2E8-3218-D737B3DB0B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442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B4BC1E-B073-CCCE-DC3D-CA752215B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Goals of Treatment in Fabry Disease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406E67-54DD-5571-3BDD-D666DBE447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244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1058B8-50F5-0EC7-C699-AEBDEEB84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Goals of Treatment in Fabry Disease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D895E6-2153-9D82-4A13-3FCABDC2A0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396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08E1B17-57BB-4263-62AC-725EF4D2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Goals of Treatment in Fabry Disease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FED9A7-8DD5-1A6A-5EB3-EDA8B82403F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0218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B24281-5B02-439B-3FBD-8DEDDF77F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Goals of Treatment in Fabry Disease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88880C-FE21-E298-1556-B683558DB2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394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1B6AFE-6B6E-43ED-4027-2F8DE610C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Goals of Treatment in Fabry Disease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373AC7-4390-7D48-F84F-E088E82C0F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27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F61433-9586-3CE6-C1D4-055985C96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Goals of Treatment in Fabry Disease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FDD0B9-DC6C-422F-EBB1-D63459DF76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7724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4F3508-71C6-157E-D5B6-9241F3102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Treatment Options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E910A2-D3E9-0CC2-B195-06591DA20B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845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BD7707-3983-AF05-3C69-7535437E1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Treatment Options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D740DF-25E1-44CD-612C-FE706961E3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11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566772-5A0E-D33D-4FE7-06896FEFA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Early-Onset "Classic" Fabry Disease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9871C7-65B9-C9EC-299E-BE4411DC2D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994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9EA109F-6567-DE4B-4BB6-8E02FAF9E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Treatment Options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E26CE4-4EA1-F938-840E-299DA3BD9A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007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E1883CE-91B7-B0AC-A2F6-38F0D5A9C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Treatment Options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3A96BC-7A6D-3F73-48FF-B19AE1EAE3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532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9A6361-C1AD-0B37-CFB6-CDBA75F19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Treatment Options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C4D1B2-1777-4E4F-0953-A07797D1C8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8839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38F4CA-EFA8-AF39-2FC1-FB2A7F995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Treatment Options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750AC7-F693-CBAF-597F-7EB8321AC8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3987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1E7009-135D-9F62-780D-2168F0C57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Fabry Disease-Specific Therapy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F57A38-5058-7A8E-C23D-2B4FE535AE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3317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FF959F-E6DF-C1DD-0D39-A1B99A568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Fabry Disease-Specific Therapy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30346A-4474-2D68-3856-E8C8C6DFC1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8584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AE2CD7-0017-813F-0B79-58C29719B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Fabry Disease-Specific Therapy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A8F5AE-58EC-F9FF-6F3F-B35929CE31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226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5AC647B-8294-5B62-71D3-CE6929B4C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Fabry Disease-Specific Therapy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65EE8-98D1-B94E-4873-1F19259B43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2479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E765F21-7871-5D1F-D212-D39EBCCF3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Symptom-Specific and Tissue-Protective Therapy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5F9721-4726-19C6-36DE-0F76DC49BD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726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50C773-730F-4AD5-3B5C-22ECFE8F6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Symptom-Specific and Tissue-Protective Therapy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D7A86D-BB8F-8FD0-03BC-6A362EB4E5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25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9B5F36F-1CCE-02DF-9362-070D0A788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Early-Onset "Classic" Fabry Disease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871BCB-3497-F81E-69A2-58754B7A6F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9106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DA2A4A-DBE2-1CF3-10B1-BCCB2FE3E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Should Receive Fabry Disease-Specific Therapy?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66E4D6-BF0D-6146-C652-E1094BAFDC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7021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D743048-4607-578E-7C24-FD47ED400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Should Receive Fabry Disease-Specific Therapy?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2AB735-5EA6-EC2E-73B5-819941C8CE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3381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D3A2896-35A8-5D42-97B8-EE1D16C4E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164A98-C6CA-E746-7F2B-B3ABEC1E94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0833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260E0B-424F-CEC5-0B73-0D6C6C133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778BB1-0E29-B66E-DDC5-15EAA1208E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7155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CCF02A-F2C7-0E0F-9D1B-B0D7FC830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Diagnosis of Fabry Disease Comes as a Shock for Patients and Their Families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79FEDE-0557-C152-7940-8AAAABBD63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1909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42DD0F-8123-EF84-1E59-1FE82DDBB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Diagnosis of Fabry Disease Comes as a Shock for Patients and Their Families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D0D058-86FF-B654-6C94-9B754C8DC6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30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B095BF-EF5A-C45F-7B84-690486693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Diagnosis of Fabry Disease Comes as a Shock for Patients and Their Families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10E945-F3B9-88D7-D9EB-FBE6BBA804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0821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50E4D87-9B70-B19B-39CD-5563A1362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Diagnosis of Fabry Disease Comes as a Shock for Patients and Their Families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C5B1A1-DD47-D1CC-6B5F-6995A6AB5C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6602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6FEFE5-E46B-EC93-486E-92FFA175A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Diagnosis of Fabry Disease Comes as a Shock for Patients and Their Families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9545CB-D218-D10E-22DF-277BB57DF4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5115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FF140E-A263-DA46-CAB1-B9021EC20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Genetic Counselling and Family Screening Are Very Important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8493E6-EA0E-D63F-D1C0-733D51E761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34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47BD4B29C991438B7570355EA9B552" ma:contentTypeVersion="16" ma:contentTypeDescription="Create a new document." ma:contentTypeScope="" ma:versionID="a3de21a4bc583bf6e92eed392ad89ca0">
  <xsd:schema xmlns:xsd="http://www.w3.org/2001/XMLSchema" xmlns:xs="http://www.w3.org/2001/XMLSchema" xmlns:p="http://schemas.microsoft.com/office/2006/metadata/properties" xmlns:ns2="f804b179-0660-4c2f-ab29-c11d32565d81" xmlns:ns3="e93acf5f-f59b-46bb-8c22-2b43a486ab2c" targetNamespace="http://schemas.microsoft.com/office/2006/metadata/properties" ma:root="true" ma:fieldsID="a65f26f25f8a07e4beb288771bdd1cc7" ns2:_="" ns3:_="">
    <xsd:import namespace="f804b179-0660-4c2f-ab29-c11d32565d81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04b179-0660-4c2f-ab29-c11d32565d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lcf76f155ced4ddcb4097134ff3c332f xmlns="f804b179-0660-4c2f-ab29-c11d32565d8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AD7C35D-55FA-47DD-9470-6FA1CE2656F9}"/>
</file>

<file path=customXml/itemProps2.xml><?xml version="1.0" encoding="utf-8"?>
<ds:datastoreItem xmlns:ds="http://schemas.openxmlformats.org/officeDocument/2006/customXml" ds:itemID="{AF28D2B4-B4D3-4081-B51A-BB15289D9F43}"/>
</file>

<file path=customXml/itemProps3.xml><?xml version="1.0" encoding="utf-8"?>
<ds:datastoreItem xmlns:ds="http://schemas.openxmlformats.org/officeDocument/2006/customXml" ds:itemID="{A54BFDD9-B63C-4BEB-B8B5-6B8B4570F97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528</Words>
  <Application>Microsoft Office PowerPoint</Application>
  <PresentationFormat>Widescreen</PresentationFormat>
  <Paragraphs>98</Paragraphs>
  <Slides>110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14" baseType="lpstr">
      <vt:lpstr>Arial</vt:lpstr>
      <vt:lpstr>Calibri</vt:lpstr>
      <vt:lpstr>Calibri Light</vt:lpstr>
      <vt:lpstr>Office Theme</vt:lpstr>
      <vt:lpstr>PowerPoint Presentation</vt:lpstr>
      <vt:lpstr>Fabry Disease</vt:lpstr>
      <vt:lpstr>Fabry Disease</vt:lpstr>
      <vt:lpstr>Early-Onset "Classic" Fabry Disease</vt:lpstr>
      <vt:lpstr>Early-Onset "Classic" Fabry Disease</vt:lpstr>
      <vt:lpstr>Onset of Signs and Symptoms of Fabry Disease</vt:lpstr>
      <vt:lpstr>Early-Onset "Classic" Fabry Disease</vt:lpstr>
      <vt:lpstr>Early-Onset "Classic" Fabry Disease</vt:lpstr>
      <vt:lpstr>Early-Onset "Classic" Fabry Disease</vt:lpstr>
      <vt:lpstr>Later-Onset, "Non-Classic" Fabry Disease</vt:lpstr>
      <vt:lpstr>Female Persons With Fabry Disease</vt:lpstr>
      <vt:lpstr>Event-Free Survival  Sex and Phenotype</vt:lpstr>
      <vt:lpstr>Conclusion</vt:lpstr>
      <vt:lpstr>Conclusion</vt:lpstr>
      <vt:lpstr>Conclusion</vt:lpstr>
      <vt:lpstr>PowerPoint Presentation</vt:lpstr>
      <vt:lpstr>PowerPoint Presentation</vt:lpstr>
      <vt:lpstr>Classical Fabry Disease Presentation</vt:lpstr>
      <vt:lpstr>Classical Fabry Disease Presentation in Early Years… (cont)</vt:lpstr>
      <vt:lpstr>Classical Fabry Disease Presentation in Early Years… (cont)</vt:lpstr>
      <vt:lpstr>Classical Fabry Disease Presentation in Early Years… (cont)</vt:lpstr>
      <vt:lpstr>History and Investigations</vt:lpstr>
      <vt:lpstr>History and Investigations</vt:lpstr>
      <vt:lpstr>History and Investigations</vt:lpstr>
      <vt:lpstr>History and Investigations</vt:lpstr>
      <vt:lpstr>Clinical Examination</vt:lpstr>
      <vt:lpstr>Timing of Signs and Symptoms</vt:lpstr>
      <vt:lpstr>Timing of Signs and Symptoms</vt:lpstr>
      <vt:lpstr>Phenotypic Variation in Fabry Disease</vt:lpstr>
      <vt:lpstr>Dermatologic and Ophthalmologic Manifestations</vt:lpstr>
      <vt:lpstr>Dermatologic and Ophthalmologic Manifestations</vt:lpstr>
      <vt:lpstr>Hearing Loss and GI Symptoms</vt:lpstr>
      <vt:lpstr>Hearing Loss and GI Symptoms</vt:lpstr>
      <vt:lpstr>Early Indicators of Disease Progression in Fabry Disease</vt:lpstr>
      <vt:lpstr>Concluding Remarks</vt:lpstr>
      <vt:lpstr>PowerPoint Presentation</vt:lpstr>
      <vt:lpstr>PowerPoint Presentation</vt:lpstr>
      <vt:lpstr>Fabry Disease Model</vt:lpstr>
      <vt:lpstr>Fabry Disease Model</vt:lpstr>
      <vt:lpstr>Renal Pathology in Fabry Disease</vt:lpstr>
      <vt:lpstr>Renal Events in Fabry Disease</vt:lpstr>
      <vt:lpstr>Renal Events in Fabry Disease</vt:lpstr>
      <vt:lpstr>Cardiac Events in Fabry Disease</vt:lpstr>
      <vt:lpstr>Cardiac Events in Fabry Disease</vt:lpstr>
      <vt:lpstr>The Cardiac Variant of Fabry Disease</vt:lpstr>
      <vt:lpstr>The Cardiac Variant of Fabry Disease</vt:lpstr>
      <vt:lpstr>Fabry Disease Neurologic Events</vt:lpstr>
      <vt:lpstr>Fabry Disease Neurologic Events</vt:lpstr>
      <vt:lpstr>Cognitive and Psychological Functioning in Fabry Disease</vt:lpstr>
      <vt:lpstr>Cognitive and Psychological Functioning in Fabry Disease</vt:lpstr>
      <vt:lpstr>Event-Free Survival Sex and Phenotype</vt:lpstr>
      <vt:lpstr>Conclusion</vt:lpstr>
      <vt:lpstr>PowerPoint Presentation</vt:lpstr>
      <vt:lpstr>PowerPoint Presentation</vt:lpstr>
      <vt:lpstr>Diagnostic Algorithm for Fabry Disease</vt:lpstr>
      <vt:lpstr>Glycolipid Diagnosis, 1970</vt:lpstr>
      <vt:lpstr>α-Galactosidase A Activity Measurements</vt:lpstr>
      <vt:lpstr>Genetic Mutations in Fabry Disease</vt:lpstr>
      <vt:lpstr>Importance of Screening for Fabry Disease</vt:lpstr>
      <vt:lpstr>Lyso-Gb3 as a Diagnostic Tool</vt:lpstr>
      <vt:lpstr>Lyso-Gb3 as a Diagnostic Tool</vt:lpstr>
      <vt:lpstr>Lyso-Gb3 as a Diagnostic Tool</vt:lpstr>
      <vt:lpstr>Lyso-Gb3 as a Marker of Disease Activity</vt:lpstr>
      <vt:lpstr>Conclusion</vt:lpstr>
      <vt:lpstr>Conclusion</vt:lpstr>
      <vt:lpstr>PowerPoint Presentation</vt:lpstr>
      <vt:lpstr>PowerPoint Presentation</vt:lpstr>
      <vt:lpstr>Treating Fabry Disease</vt:lpstr>
      <vt:lpstr>Treating Fabry Disease</vt:lpstr>
      <vt:lpstr>Treating Fabry Disease</vt:lpstr>
      <vt:lpstr>Goals of Treatment in Fabry Disease</vt:lpstr>
      <vt:lpstr>Goals of Treatment in Fabry Disease</vt:lpstr>
      <vt:lpstr>Goals of Treatment in Fabry Disease</vt:lpstr>
      <vt:lpstr>Goals of Treatment in Fabry Disease</vt:lpstr>
      <vt:lpstr>Goals of Treatment in Fabry Disease</vt:lpstr>
      <vt:lpstr>Goals of Treatment in Fabry Disease</vt:lpstr>
      <vt:lpstr>Goals of Treatment in Fabry Disease</vt:lpstr>
      <vt:lpstr>Treatment Options</vt:lpstr>
      <vt:lpstr>Treatment Options</vt:lpstr>
      <vt:lpstr>Treatment Options</vt:lpstr>
      <vt:lpstr>Treatment Options</vt:lpstr>
      <vt:lpstr>Treatment Options</vt:lpstr>
      <vt:lpstr>Treatment Options</vt:lpstr>
      <vt:lpstr>Fabry Disease-Specific Therapy</vt:lpstr>
      <vt:lpstr>Fabry Disease-Specific Therapy</vt:lpstr>
      <vt:lpstr>Fabry Disease-Specific Therapy</vt:lpstr>
      <vt:lpstr>Fabry Disease-Specific Therapy</vt:lpstr>
      <vt:lpstr>Symptom-Specific and Tissue-Protective Therapy</vt:lpstr>
      <vt:lpstr>Symptom-Specific and Tissue-Protective Therapy</vt:lpstr>
      <vt:lpstr>Who Should Receive Fabry Disease-Specific Therapy?</vt:lpstr>
      <vt:lpstr>Who Should Receive Fabry Disease-Specific Therapy?</vt:lpstr>
      <vt:lpstr>PowerPoint Presentation</vt:lpstr>
      <vt:lpstr>PowerPoint Presentation</vt:lpstr>
      <vt:lpstr>A Diagnosis of Fabry Disease Comes as a Shock for Patients and Their Families</vt:lpstr>
      <vt:lpstr>A Diagnosis of Fabry Disease Comes as a Shock for Patients and Their Families</vt:lpstr>
      <vt:lpstr>A Diagnosis of Fabry Disease Comes as a Shock for Patients and Their Families</vt:lpstr>
      <vt:lpstr>A Diagnosis of Fabry Disease Comes as a Shock for Patients and Their Families</vt:lpstr>
      <vt:lpstr>A Diagnosis of Fabry Disease Comes as a Shock for Patients and Their Families</vt:lpstr>
      <vt:lpstr>Genetic Counselling and Family Screening Are Very Important</vt:lpstr>
      <vt:lpstr>Genetic Counselling and Family Screening Are Very Important</vt:lpstr>
      <vt:lpstr>Genetic Counselling and Family Screening Are Very Important</vt:lpstr>
      <vt:lpstr>Genetic Counselling and Family Screening Are Very Important</vt:lpstr>
      <vt:lpstr>Quality of Life Is Reduced in Patients With Fabry Disease</vt:lpstr>
      <vt:lpstr>Adaptive Functioning Is Impaired  in Patients With Fabry Disease</vt:lpstr>
      <vt:lpstr>Adaptive Functioning Is Impaired  in Patients With Fabry Disease</vt:lpstr>
      <vt:lpstr>Adaptive Functioning Is Impaired  in Patients With Fabry Disease</vt:lpstr>
      <vt:lpstr>Psychiatric Symptoms and Adaptive Function</vt:lpstr>
      <vt:lpstr>Goals for Treatment</vt:lpstr>
      <vt:lpstr>Goals for Treatment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Edling, Emily</dc:creator>
  <cp:lastModifiedBy>Edling, Emily</cp:lastModifiedBy>
  <cp:revision>1</cp:revision>
  <dcterms:created xsi:type="dcterms:W3CDTF">2022-09-23T17:46:08Z</dcterms:created>
  <dcterms:modified xsi:type="dcterms:W3CDTF">2022-09-23T17:46:08Z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0x010100FC47BD4B29C991438B7570355EA9B552</vt:lpwstr>
  </property>
</Properties>
</file>