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customXml" Target="../customXml/item3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66A7-2C9B-48DD-997F-552BA7E0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35BF8C-2E26-4ADE-BDEC-92A991BA9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FAAE-A44F-415F-AFB0-2E1C575E0F7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76491-0BAA-43B4-BD75-EBDA1CFA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E5F0F-18B5-47BB-B499-471C6E60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2392-75D0-445A-9725-794DA9322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CAA4F-BBF1-408C-ADA5-B4B93E10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7B150-D360-4CC1-8981-A5E09C5C8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70CA4-B9B7-455C-89BD-78E955F06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DFAAE-A44F-415F-AFB0-2E1C575E0F7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09F76-02C5-4D7C-BD3D-264CDEFC4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D44DF-1190-4F9F-ABA0-E0ACA96AB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42392-75D0-445A-9725-794DA9322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7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0AF323-3AD5-462E-81FE-C1A94B81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Name That </a:t>
            </a:r>
            <a:br>
              <a:rPr lang="en-US" sz="4000"/>
            </a:br>
            <a:r>
              <a:rPr lang="en-US" sz="4000"/>
              <a:t>Neuromuscular Condition: Clinical Pearls in Differentiation of ALS, MMN, IBM, CIDP, and GBS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DE8EB-DA8B-48EF-A7DE-E0BE36AFF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8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A2BA34-3757-446A-A871-0D0A9947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MMN: EFNS/PNS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1141C-584C-447B-87F5-38BA0211E8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662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00A5C0-0891-4E33-A276-EF2B54C8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Active Trials Recruiting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2FF97-BA29-489D-8F85-425885517C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91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789EA2-1ADC-46C4-BF93-925E441D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275-AS-101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A7413-AAA4-42E3-8A52-8D0E82E0B6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148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2CFD3E-D044-4F57-AD61-A3F8DD06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ION363-CS1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75E72-86DA-4265-8BA7-792FFCD2EA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35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F65893-E582-4EA9-AA80-64E4BFA5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REALS-1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8592A-0B7D-4E13-8363-7A532A9842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776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74C1D4-9180-472B-BFA9-6DBEFE4A6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M20-405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F3A9E-B333-44A1-B915-12DDA96F9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972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4FBC9E-2A4D-4A1C-95E1-64DB1BE37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ANX005-ALS-01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8D332-8F6E-4567-877B-70FF109923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90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ADF2EF-9C1C-4ED8-BDA8-09249AB8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AP101-02 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28F1D-3169-4670-9148-EDF0752168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65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FB6776-A951-42F0-88A4-DCBA6B6E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COMBAT-ALS 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CA1CF-CC07-4A8D-AEA7-213488CEB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776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45ABBF-2052-42D0-9B3C-206F25EC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COURAGE-ALS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618D8-EF63-4D01-99B6-3683E7DA2A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895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11FC64-9D91-4FAE-BB0B-B4F5757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ACT16970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9F6F3-D4D9-4962-8FC2-E50504F6C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64449D-9BA6-4DA3-8D56-89A6EBFF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MMN: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2C28B-465C-407A-BCAD-19CC9BA949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145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F977F-1DFB-472B-8CBD-BF7C4FA0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Himalaya Study SAR 443820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31173-7D61-4A3E-86F7-28DA127473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781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5EA42-A726-4B88-B1AC-059A650A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ATLAS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F364E-7F13-44D4-B9EF-43123E0174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025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7363FF-B3E4-45C7-AF23-FD42140D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04267-1FEF-4F02-81C5-03B334A1B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380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69B23-85CC-402F-BB00-30505F78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Updates in Generalized Myasthenia Gravis</a:t>
            </a:r>
            <a:br>
              <a:rPr lang="en-US" sz="4400"/>
            </a:br>
            <a:r>
              <a:rPr lang="en-US" sz="4000" i="1"/>
              <a:t>Diagnosis, Treatment, and </a:t>
            </a:r>
            <a:br>
              <a:rPr lang="en-US" sz="4000" i="1"/>
            </a:br>
            <a:r>
              <a:rPr lang="en-US" sz="4000" i="1"/>
              <a:t>Future Options</a:t>
            </a:r>
            <a:endParaRPr lang="en-US" sz="40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16C0B-3D66-41FE-A16F-6DAC6AE0EE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48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93C18-2251-4F6B-BF35-0AFC6231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F6C23-7B95-462E-82B0-14C561A5D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59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BA148-0EA4-4AA4-83E2-8AF5C1B5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F3C7D-C55D-4D74-8245-70BCA62DF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582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FD7821-16EE-45BD-BA78-15D831825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Burden of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35BA4-478E-464A-8EAB-09F546B016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30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AF2310-8966-45AA-BB60-E6740367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Pathophysiology of Autoantibody-Mediated MG</a:t>
            </a:r>
            <a:r>
              <a:rPr lang="en-US" baseline="30000"/>
              <a:t>[a-d]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D31CD-1C10-4B0A-8355-2474C7ADCC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80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2679F9-19EF-4E15-97E7-5066BAB3B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Autoantibodies Target Different Components of the NMJ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7A192-9BCA-41BC-A555-9167D9BF8B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20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37E3DC-FE76-47B7-B985-08C2457F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 Tests:</a:t>
            </a:r>
            <a:br>
              <a:rPr lang="en-GB"/>
            </a:br>
            <a:r>
              <a:rPr lang="en-GB" sz="3100" i="1"/>
              <a:t>Antibodies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9CA1C-DD51-4A33-AB40-C6F3AF36F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32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3EF57-3C91-4ACC-873E-82ECBF80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Perspective: MMN Diagnostic Hints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4EFE6-BBD7-4AED-AEE3-D8857751D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7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340094-3885-4156-BBE8-A24D9671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 Tests:</a:t>
            </a:r>
            <a:br>
              <a:rPr lang="en-GB"/>
            </a:br>
            <a:r>
              <a:rPr lang="en-GB" sz="3100" i="1"/>
              <a:t>Ice Pack Test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A642C-6EC1-43B6-8BDC-0CB0D07505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474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2AAA94-DAC6-4BFE-BDEA-A114EFBE1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 Tests:</a:t>
            </a:r>
            <a:br>
              <a:rPr lang="en-GB"/>
            </a:br>
            <a:r>
              <a:rPr lang="en-GB" sz="3100" i="1"/>
              <a:t>Electrodiagnosis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BC422-6591-41BC-9A85-76DC299C3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04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31E0AD-2998-4C79-B569-A4DA4C7B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 Tests:</a:t>
            </a:r>
            <a:br>
              <a:rPr lang="en-GB"/>
            </a:br>
            <a:r>
              <a:rPr lang="en-GB" sz="3100" i="1"/>
              <a:t>Chest CT Scan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CF48-F13A-4744-ABFA-6DA1AB803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997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ECFC12-BA1B-478B-B3F7-78DA2235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Options in Myasthenia Gravis</a:t>
            </a:r>
            <a:r>
              <a:rPr lang="en-US" baseline="30000"/>
              <a:t>[a-e]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2101E-CDD1-4A30-A591-3796C6FF6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38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1F81D4-84C9-4292-B4ED-3F0F4F2B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Options in Myasthenia Gravis</a:t>
            </a:r>
            <a:r>
              <a:rPr lang="en-US" baseline="30000"/>
              <a:t>[a-e]</a:t>
            </a:r>
            <a:r>
              <a:rPr lang="en-US"/>
              <a:t>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63E0F-0684-40BE-B791-6A41EAC3D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412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84DEE-A190-4410-A4F1-D1B84E9C7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 Primary Mechanisms Lead to Impaired Neuromuscular Transmission in Anti-AChR Antibody Positive gMG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DC3B8-9725-460F-950A-BBEFA95AB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187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5E5D99-41D7-48B9-97DD-D16F67A4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Complement Activated Via 3 Pathways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D73A6-9E8C-4847-9B26-295D880F4A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323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42AB22-71E2-4374-9281-334FE446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Complement Inhibitors Specifically Bind to the Complement Protein C5 to Prevent the Formation of the MAC/TCC (C5b-9)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EE23C-45A7-4244-8915-1784A207F6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659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BF9CF-F564-4EC6-9AED-DAF71E33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REGAIN:</a:t>
            </a:r>
            <a:br>
              <a:rPr lang="en-US"/>
            </a:br>
            <a:r>
              <a:rPr lang="en-US" sz="3100" i="1"/>
              <a:t>Eculizumab Phase 3 Trial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1AF3C-FE83-4617-86C4-251AF14BF7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8696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ACD0F4-1FD9-4471-8A06-34972A00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REGAIN RCT and Extension Study in AChR Ab+ Refractory gMG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D1D9-162F-4B97-A645-4F110C7220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5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693F7A-F22B-4B17-BDD1-71C04642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IBM: ENMC Workshop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A1411-DFF4-4F56-96A0-5C0B8ED3AA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414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303D65-9AC1-4525-86AE-A2FECEFA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Eculizumab: </a:t>
            </a:r>
            <a:br>
              <a:rPr lang="en-US" sz="3600"/>
            </a:br>
            <a:r>
              <a:rPr lang="en-US" sz="3400" i="1"/>
              <a:t>Open-Label Extension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DC528-AC72-4EC6-96D4-EB45E591F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7014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ADCDA7-95A4-4132-80F7-6F4AC8AE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Eculizumab:</a:t>
            </a:r>
            <a:br>
              <a:rPr lang="en-US"/>
            </a:br>
            <a:r>
              <a:rPr lang="en-US" sz="3100" i="1"/>
              <a:t>Safety Outcomes During REGAIN and the Open-Label Study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7558B-0D3D-4495-AB40-4BCC345B18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14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EFFD6B-F3C4-4BAF-B317-8390617C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Ravulizumab Phase 3 RCT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5D0EA-EFB3-4D5E-A2C7-87B3EB5E2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6923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E71756-18F6-483F-8D05-59CC66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Ravulizumab: </a:t>
            </a:r>
            <a:br>
              <a:rPr lang="en-US"/>
            </a:br>
            <a:r>
              <a:rPr lang="en-US" sz="3100" i="1"/>
              <a:t>Minimum Point Improvements at 26 Weeks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8D52C-3B36-43EE-8E72-CA8443F66C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423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DE464A-1E41-4248-96BE-9E5C78140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Ravulizumab: </a:t>
            </a:r>
            <a:br>
              <a:rPr lang="en-US"/>
            </a:br>
            <a:r>
              <a:rPr lang="en-US" sz="3100" i="1"/>
              <a:t>QOL Measures at 26 Weeks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D0454-6C23-4757-BEC1-E276CAB0B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6002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E7C4A2-5D8C-4260-B40B-EC027819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Ravulizumab: </a:t>
            </a:r>
            <a:br>
              <a:rPr lang="en-US"/>
            </a:br>
            <a:r>
              <a:rPr lang="en-US" sz="3100" i="1"/>
              <a:t>Safety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45C3F-09D0-4296-A662-E4CAF1A331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5157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0E32C5-7FE8-4B47-A4B5-5D36A526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Sustained Improvement in MG-ADL and QMG Scores at Week 60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7A3D2-38F0-4B22-8A2A-9DD1726D8E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1047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9A0D8F-5DD2-4997-8DF2-B5B3FEC58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Sustained Improvement in MG-QOL15r and Neuro-QoL Fatigue Scores at Week 60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B914A-3F4D-4CD1-BFB6-26539438D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197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A885F-4CD7-4E86-BE59-C58C040A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RCP + OLE Interim Analysis: </a:t>
            </a:r>
            <a:br>
              <a:rPr lang="en-GB"/>
            </a:br>
            <a:r>
              <a:rPr lang="en-GB" sz="3100" i="1"/>
              <a:t>Safety and Tolerability</a:t>
            </a:r>
            <a:endParaRPr lang="en-GB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73628-116D-4C66-BCA7-BA5EA7F096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13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2FBCEA-B1F1-4757-B493-56DF49B6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D3C85-6501-49B0-8785-6BFCDEA811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07FB0D-6329-4338-9899-9DD4E856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IBM: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3D379-DDB1-4189-A063-AA7C32693F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0632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760715-D62E-40A1-A746-D82C4E35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RAISE Trial Design:</a:t>
            </a:r>
            <a:br>
              <a:rPr lang="en-US"/>
            </a:br>
            <a:r>
              <a:rPr lang="en-US" sz="3100" i="1"/>
              <a:t>Zilucoplan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81ECA-6A25-412D-94C2-77A0BB3A4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449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E2B4B9-3B6F-45F0-86C2-2139B464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RAISE Trial: </a:t>
            </a:r>
            <a:br>
              <a:rPr lang="en-US"/>
            </a:br>
            <a:r>
              <a:rPr lang="en-US" sz="3100" i="1"/>
              <a:t>Efficacy of Zilucoplan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CA816-6D1B-4E35-B315-80659DF4F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7111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D3879-995A-4C22-BF26-01AB1CC2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RAISE Trial: </a:t>
            </a:r>
            <a:br>
              <a:rPr lang="en-US"/>
            </a:br>
            <a:r>
              <a:rPr lang="en-US" sz="3100" i="1"/>
              <a:t>Efficacy Secondary Endpoints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E2019-1B7D-4303-BF0F-BF1E7FA251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115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DA77D9-CF6C-4FC6-BF58-FA7073A1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RAISE Trial Results: </a:t>
            </a:r>
            <a:br>
              <a:rPr lang="en-US"/>
            </a:br>
            <a:r>
              <a:rPr lang="en-US" sz="3400" i="1"/>
              <a:t>Safety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ADA8C0-B7F1-4B3C-A035-15AF3AE78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695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24FC59-921A-4A23-80EA-F9C7053D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Options in Myasthenia Gravis</a:t>
            </a:r>
            <a:r>
              <a:rPr lang="en-US" baseline="30000"/>
              <a:t>[a-f]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BC1ED-C831-4A74-829F-DB60B01E64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789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91A27D-4B20-4A9C-8284-A4BE0F20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FcRn Mediated Recycling of IgG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ABE319-D08F-496C-9046-B2F09318C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552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9B8FCC-7C7D-440E-8DB8-2F5A4AA8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Efgartigimod Phase 3 RCT: </a:t>
            </a:r>
            <a:br>
              <a:rPr lang="en-US"/>
            </a:br>
            <a:r>
              <a:rPr lang="en-US" sz="3100" i="1"/>
              <a:t>ADAPT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57C38-BD0B-48B1-B6E4-F74A0CFAEE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527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39429-79E4-479B-A17B-5D6A74D8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of Efgartigimod in Patients With gMG</a:t>
            </a:r>
            <a:br>
              <a:rPr lang="en-US"/>
            </a:br>
            <a:r>
              <a:rPr lang="en-GB" sz="3100" i="1"/>
              <a:t>AChR-Ab+ Patients, Cycle 1</a:t>
            </a:r>
            <a:endParaRPr lang="fr-FR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8655E-CCFF-4C2F-B73A-D170C8CD6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78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9DA804-4975-4EB9-B14A-19EF7A84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Proportion of Patients With Increasing MG-ADL and QMG Improvement and Achieving Minimal Symptom Expression (AChR-Ab+ Patients, Cycle 1)</a:t>
            </a:r>
            <a:endParaRPr lang="fr-FR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01307-BF23-4031-AA9F-B8B4B45A24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892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C71BE1-92F9-4F96-9EE9-32123A3C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Efgartigimod:</a:t>
            </a:r>
            <a:br>
              <a:rPr lang="en-US"/>
            </a:br>
            <a:r>
              <a:rPr lang="en-GB" sz="3100" i="1"/>
              <a:t>Adverse Events</a:t>
            </a:r>
            <a:endParaRPr lang="fr-FR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A5040-F5EC-41EB-A926-F3F49A100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98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CB4B07-885D-415F-A5A1-762DEA28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IBM: Diagnostic Hints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1B007-B494-4097-B603-8CD75483F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2067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A78E8F-7B90-4017-BF1D-C73C449D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MycarinG Trial Design:</a:t>
            </a:r>
            <a:br>
              <a:rPr lang="en-US"/>
            </a:br>
            <a:r>
              <a:rPr lang="en-US" sz="3100" i="1"/>
              <a:t>Rozanolixizumab</a:t>
            </a:r>
            <a:r>
              <a:rPr lang="en-US" i="1"/>
              <a:t> 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60A38-BB9E-41AE-A9C5-2350E49B8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3608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08A066-B0F9-4F62-8E67-0035D3E7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MycarinG Results: </a:t>
            </a:r>
            <a:br>
              <a:rPr lang="en-US"/>
            </a:br>
            <a:r>
              <a:rPr lang="en-US" sz="3400" i="1"/>
              <a:t>Efficacy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0FA56-7BD6-46BA-B09D-4A8AEAA0A1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16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C89B7E-5E3A-4AEC-B8C9-8795EF1E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MycarinG Results: </a:t>
            </a:r>
            <a:br>
              <a:rPr lang="en-US"/>
            </a:br>
            <a:r>
              <a:rPr lang="en-US" sz="3100" i="1"/>
              <a:t>Safety</a:t>
            </a:r>
            <a:r>
              <a:rPr lang="en-US" sz="3400" i="1"/>
              <a:t> </a:t>
            </a:r>
            <a:endParaRPr lang="en-US" sz="3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71012-EDDF-4FFC-BE9B-90E30B4B6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4136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9CB901-E0CA-44BF-98FE-DB2B2D81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FDD08-8CC7-4EF1-9EFB-F2AA74970F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0178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9F92A3-360C-43F3-AA60-7755931B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Be Determined: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70B8FC-80BC-45F8-AD53-5FAB99C7F5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755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28B63B-B4BB-4120-8CBB-3E4084F1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8A686-AF85-4B6E-8208-105160EC51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13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607E57-9924-459C-BC7A-5D73710D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CIDP: EFNS/PNS 2010 </a:t>
            </a:r>
            <a:r>
              <a:rPr lang="en-US">
                <a:sym typeface="Symbol" pitchFamily="2" charset="2"/>
              </a:rPr>
              <a:t></a:t>
            </a:r>
            <a:r>
              <a:rPr lang="en-US"/>
              <a:t> EFN/PNS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A503B-20AE-45C7-8B16-7AA5F5EBCD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BCF4D6-DAD4-4E5D-9960-799D60B4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CIDP: Features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7AE07-E017-49D5-BBBD-3318F91639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2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7C7939-D4ED-4FF5-92D6-615E9C56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CIDP: Diagnostic hints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8DCB2-9C1D-4E3A-A236-1DC65C396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3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D83A2-FB6E-44D4-9368-3F879797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GBS: NINDS + Brighton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C21E3E-CFC8-432F-A474-E82E619BAB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48B14F-5CC9-4D1C-BD6A-DA8F9EB9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Diseases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80248-FC33-49EB-8B33-B1C29B1A63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3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EE827-9985-4E95-A887-006A582E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AIDP/AMAN/AMSAN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2A959-B937-4D33-A576-E41D448DB9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91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944B91-45DA-45B9-BF5B-0F6BA8560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AIDP/AMAN/AMSAN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E5B26-48D1-470C-9587-012AD0B4A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25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CAAD4D-B0C2-401A-97CD-BA2AF142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Expert Perspective: GBS Diagnostic Hints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86E4CE-124F-4340-AA6E-73D5EBE285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4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B1007-D038-4F0A-907C-3EEE85480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875B7-8CE5-40A4-A79F-FB64ADF153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11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AC24D4-1CB2-4B9C-ACBC-5F532B96C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Considerations in Peripheral Neuropathies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0CD19-3677-40A0-9CB7-7518B43BF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56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D059E1-174A-4332-BB16-C0106EEB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Multifocal Motor Neuropathy 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A16B3-191F-4E09-9C1B-71F0F4FC6D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4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418BB-0888-4155-AED0-9457A53B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MMN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C179C-5C8A-46EC-A2E8-52CF5BCE7C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69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D9D17A-48AB-4CB9-8A9E-363CCAF8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Multifocal Motor Neuropathy Treatment:</a:t>
            </a:r>
            <a:br>
              <a:rPr lang="en-US"/>
            </a:br>
            <a:r>
              <a:rPr lang="en-US"/>
              <a:t>Immunotherapy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11711-2610-4262-A7B4-281BF9B40C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5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4267F5-F486-4D53-AEA1-1B0D8B0D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9F702-F5C9-41C1-9890-7A43FB290F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F49EB4-151B-4513-881E-D8B49214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D23E8-1115-47DF-9F70-4D72CE498E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5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AAEE00-BAE4-43D8-9651-D2D56253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Formal Diagnostic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6EC86-67B3-4632-8686-223C8A11D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53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E01208-9FDC-472E-9712-A7F7EE02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3B541-1F26-4347-ADD3-403E99178F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2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DBE9DA-E09D-41C7-9D06-C093241E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8E368-C144-4E03-B563-E64577ECA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50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D94B03-4430-499F-9F8B-1F8D56DD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8E738-AC9E-4BA3-919B-1003780AF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44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4B0266-144E-487B-8569-F33AD57F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Subcutaneous Immunoglobin Therapy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0EF7D-88D1-4A71-B500-4DC84078A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7E3B57-19E1-45A1-B16A-7D933EB3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51820-1922-4052-BCDC-C0C374118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0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5285A2-57CF-4A17-ADAB-4AE3077B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Corticosteroids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570025-52AF-424C-80E7-00949BB584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878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E3E042-2A30-4874-9217-85FEEFB6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PLEX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53ACC4-9053-4E89-84DB-D7AA5D36F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1CFC00-BCD4-4B2A-9F7F-817C48AB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Cyclophosphamide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014A2-24A4-4D3A-B8C3-AF4E6BC6B8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6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BE60C4-B1F7-499C-A75F-18D35FE1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Rituximab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1FB24-ECF0-4C15-A68D-219E68E09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50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0182EB-2CCE-4FD2-A480-D6DAA1D2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Others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55EA1-0257-45BB-95AE-64E28E10C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6072B-2A93-4693-9144-865CEBEF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56FD5-C735-43BD-A8B8-40849A839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0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C3C76C-95B1-4BCD-98E8-9C65F6AF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Multifocal Motor Neuropathy: </a:t>
            </a:r>
            <a:br>
              <a:rPr lang="en-US" altLang="en-US"/>
            </a:br>
            <a:r>
              <a:rPr lang="en-US" altLang="en-US" sz="3100" i="1"/>
              <a:t>Treatment Conclusions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9DA16-9086-450B-8227-29F0B0DF2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39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860F92-000E-4665-99F3-9DD337336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Chronic Inflammatory </a:t>
            </a:r>
            <a:br>
              <a:rPr lang="en-US"/>
            </a:br>
            <a:r>
              <a:rPr lang="en-US"/>
              <a:t>Demyelinating Polyneuropathy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B8214-9188-4F24-8914-9E1736C66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34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F07CC7-1AC6-4731-8008-62575649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CIDP: </a:t>
            </a:r>
            <a:br>
              <a:rPr lang="en-US" altLang="en-US"/>
            </a:br>
            <a:r>
              <a:rPr lang="en-US" altLang="en-US" sz="3100" i="1"/>
              <a:t>A Distinct Clinical Entity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8E633-8BA3-473E-B96D-74E1A5A03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6922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0EEC8-EDB4-4589-A18F-5D809C49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CIDP Treatment: Immunotherapy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241AF-5421-4C8F-AC68-FD8C5FD34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7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408DBE-4604-4138-ACD8-AAF678B0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7815A-4A97-4BCF-B172-25AF41300A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54F35-48F0-45EC-9555-548FBD14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C3131-A3CB-4F73-86C7-5C96B0FC5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7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D50FFD-0B50-4913-AA13-51C2E223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CCBAD-FAE7-4B05-915C-932EE4E00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57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5783D1-1E7A-4DB2-BA2C-21115C9F8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(cont)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2EF18-AECB-4D6E-96DE-21237CC53F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2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F8C150-A5A1-4A38-953C-B00DBB49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04B82-C12A-487A-A68F-785D6B7F7C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05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A14BE4-D7E0-4BF1-9CBB-74A39084B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IVIg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8F47D-80E3-4FAA-93DA-37CF6D0B94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39A1D-56E4-4339-844E-17072BE3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Outline/Goals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BC7EE-7C90-4833-9B3A-416E0ED1FD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756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D2AACE-B613-4420-A986-0A0A2421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B6E22-758F-4E3D-90E1-E6909217D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83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07E578-B602-4A9C-9348-40CA626E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44766-3493-448B-8506-FA4AD11E7C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46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33370B-0889-45AB-896B-69FE2D44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vs IVIg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8E1F6-7F1B-4BA8-931C-5551FC012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8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28A51F-397D-462B-B404-4866ED8F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vs IVIg (cont)</a:t>
            </a:r>
            <a:endParaRPr lang="en-US" alt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BB3B2-3BEA-44B9-BFA4-1DF118B645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7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E1A68C-3D28-4460-AEB3-E3B0C4D9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Corticosteroids vs 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CE66D-D22E-44B7-954E-37FC2498C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2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1794BE-A6F8-4A0F-9080-33E64CF3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Plasma Exchange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0E113-8FE3-4964-9B41-515D2CD1D3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43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0EC97D-4DFC-4099-94A8-9ABC2603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Plasma Exchange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70AE3-C574-4673-A379-115B84474A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65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011AC2-5544-4560-B957-C179F027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ScIg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6BEE7-88B7-4DAB-8256-97B2C7B69A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4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3B5A4A-1C2E-446C-94FA-5FFEF7EA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Other Agents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9C1AC-E1FD-4EFB-B081-B7B2E56C9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496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E080B1-274D-4117-93D7-EED0C8639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Other Agents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0DC5E-3710-4414-AAAC-B101B87C4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8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76754-1899-4100-BDBC-ED12A1B0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ALS: El Escorial </a:t>
            </a:r>
            <a:r>
              <a:rPr lang="en-US">
                <a:sym typeface="Symbol" pitchFamily="2" charset="2"/>
              </a:rPr>
              <a:t></a:t>
            </a:r>
            <a:r>
              <a:rPr lang="en-US"/>
              <a:t> </a:t>
            </a:r>
            <a:r>
              <a:rPr lang="en-US">
                <a:sym typeface="Symbol" pitchFamily="2" charset="2"/>
              </a:rPr>
              <a:t></a:t>
            </a:r>
            <a:r>
              <a:rPr lang="en-US"/>
              <a:t> Gold Coast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EACAC-B0FC-4579-92F7-172FCE4BE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49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258471-4938-4544-8871-93B27730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CIDP Treatment: </a:t>
            </a:r>
            <a:br>
              <a:rPr lang="en-US" altLang="en-US"/>
            </a:br>
            <a:r>
              <a:rPr lang="en-US" altLang="en-US" sz="3100" i="1"/>
              <a:t>Conclusions</a:t>
            </a:r>
            <a:r>
              <a:rPr lang="en-US" altLang="en-US" sz="3100" i="1" baseline="30000"/>
              <a:t>[a,b]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2039F-942E-4FDF-ADE8-B342895C4E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2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F4A356-F0D0-4B08-998F-40CA99FA4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CIDP: </a:t>
            </a:r>
            <a:br>
              <a:rPr lang="en-US"/>
            </a:br>
            <a:r>
              <a:rPr lang="en-US" sz="3100" i="1"/>
              <a:t>Future Treatments</a:t>
            </a:r>
            <a:r>
              <a:rPr lang="en-US" sz="3100" i="1" baseline="30000"/>
              <a:t>[a,b]</a:t>
            </a:r>
            <a:endParaRPr lang="en-US" i="1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9E47C-9C85-4723-9B77-2547D4A75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33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A615D5-7293-4C32-BC94-B316A6CB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Guillain-Barré Syndrome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1B4AD-7FFD-49E8-8C96-66DEFE837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69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87932-1BFC-48C7-A132-7BF40F3E3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433C4-DFC8-46FB-BD81-35B0740E8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5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3A9DC1-AF21-41AC-8577-7D7DE401E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Supportive Care</a:t>
            </a:r>
            <a:r>
              <a:rPr lang="en-US" altLang="en-US" sz="3100" i="1" baseline="30000"/>
              <a:t>[a-c]</a:t>
            </a:r>
            <a:endParaRPr lang="en-US" altLang="en-US" i="1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509665-565D-4C56-9C14-AB205A7DF0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39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8646F-DECC-4785-B71B-52E374CA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 Treatment: </a:t>
            </a:r>
            <a:br>
              <a:rPr lang="en-US"/>
            </a:br>
            <a:r>
              <a:rPr lang="en-US" sz="3100" i="1"/>
              <a:t>Predicting Respiratory Failure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7B197-A028-478E-9301-0FE698ED5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60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F6E8C0-8030-481E-86A2-80FE67F1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 Treatment: </a:t>
            </a:r>
            <a:br>
              <a:rPr lang="en-US"/>
            </a:br>
            <a:r>
              <a:rPr lang="en-US" sz="3100" i="1"/>
              <a:t>Predicting Respiratory Failure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BA86C-17D4-40D6-BD8A-673233BC64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552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46A96B-E6BD-4F4F-9F52-68570632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Guillain-Barré Syndrome Treatment:</a:t>
            </a:r>
            <a:br>
              <a:rPr lang="en-US"/>
            </a:br>
            <a:r>
              <a:rPr lang="en-US"/>
              <a:t>Immunotherapy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75252-15D9-4753-86A4-88D65419B4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65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65082-147E-4482-8A07-95581F14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Timing Matters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AF626-E968-44C0-8E63-AFC5830827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563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AC5923-7E7F-4E1E-AA67-5DEB6C53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Timing Matters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B97DA-6E88-49F9-8CB2-0C7A389C15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3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DE904B-83E9-4531-9F61-CC10C2A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ALS: Features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97EF91-2B8B-40B1-B340-52FCD5E38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9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6912C5-3CA9-41BF-9719-01C2ACC9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Corticosteroids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49118-A9CD-4A18-9126-A274BECDC2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182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B8E72-7ED4-4847-8175-20E03ED0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Plasma Exchange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2E7AA-54BE-4BDB-B2CF-59C53DA0BF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57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BF00AF-0D15-4BE3-876D-A43AAFDB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IVIg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9EEA2-F7F5-4314-B693-6C4F9D9232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005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00C957-16F1-4147-90C3-65741E77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1D80F-44A1-46B7-BC12-11215983F8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15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1F1ED-369D-4A64-9A48-D5AEB454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IVIg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7CAC74-4A72-4F6F-B75C-4F40A1C94D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281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204812-4EC5-47E5-A528-59C74DF4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GBS: </a:t>
            </a:r>
            <a:br>
              <a:rPr lang="en-US"/>
            </a:br>
            <a:r>
              <a:rPr lang="en-US" sz="3100" i="1"/>
              <a:t>Re-Treatment</a:t>
            </a:r>
            <a:endParaRPr lang="en-US" sz="31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F17A5-1174-4D2E-AA56-A9715D6B5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59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19BF59-E209-41E6-A3BB-DA9E939B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GBS: </a:t>
            </a:r>
            <a:br>
              <a:rPr lang="en-US"/>
            </a:br>
            <a:r>
              <a:rPr lang="en-US" sz="3100" i="1"/>
              <a:t>Re-Treatment (cont)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6E55E-0724-4C32-8C3B-1D8C8FB11F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12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E0AA3-0A11-425E-9A5F-FEFDEE9B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GBS: </a:t>
            </a:r>
            <a:br>
              <a:rPr lang="en-US"/>
            </a:br>
            <a:r>
              <a:rPr lang="en-US" sz="3100" i="1"/>
              <a:t>Treatment-Related Fluctuations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8790E-2EA0-4EB3-8D9E-35140B9787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004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0EDA20-E3C2-4571-926D-0B8395185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IVIg (cont)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E90CB-2E7E-496E-913F-11C924026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9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E49E60-FD97-42D1-960B-2A3C07E07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GBS Treatment: </a:t>
            </a:r>
            <a:br>
              <a:rPr lang="en-US" altLang="en-US"/>
            </a:br>
            <a:r>
              <a:rPr lang="en-US" altLang="en-US" sz="3100" i="1"/>
              <a:t>Conclusions</a:t>
            </a:r>
            <a:endParaRPr lang="en-US" alt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4FE2B-BCE6-426E-B8B3-D7EEF6ECF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2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3AAF53-244E-4939-A416-CB43E90A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ALS: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5CC07-B914-4E0D-958A-1141A76AE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3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A672A3-6769-4A12-B611-E0705180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Future Treatments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099E0-EAB7-4F3D-B75A-193BDAEED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290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5AFAEC-3E98-4AC4-821F-4A4DAEBD1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37E25-665B-449E-B829-8C522AA53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226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F2E05F-A5FE-4E02-A63B-A4D3BBF1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ALS: Updates on Pathophysiology and Therapeutic Developments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30BD9-1068-426B-887E-03FAC3F795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42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E6D0EE-393B-4153-BAB4-46B6C60E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Developments in ALS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92349-0AD6-44A7-8260-F4F9FBF8E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2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5A8D9-56AA-4443-9412-8014D53E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Gold Coast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584AF-1B83-4778-BDB0-88BB6F8CD8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730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77DD82-A240-469F-B296-0CD54ACDB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Revised El Escorial vs Gold Coast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04731-F77A-48FA-91BC-B0DEE5E94E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280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7CD571-2616-4EAB-9CF9-79EE7F05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Trial Designs</a:t>
            </a:r>
            <a:br>
              <a:rPr lang="en-US"/>
            </a:br>
            <a:r>
              <a:rPr lang="en-US" sz="3100" i="1"/>
              <a:t>Overview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D4F15-5DC7-4630-9DE8-3F1FF7A14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069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9C69C2-3B52-414B-9C14-952F3B7F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Neurofilaments as Biomarkers of Neuronal </a:t>
            </a:r>
            <a:br>
              <a:rPr lang="en-US"/>
            </a:br>
            <a:r>
              <a:rPr lang="en-US"/>
              <a:t>Degeneration and Recovery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1D207-7C1C-4A58-A681-D5A6CD471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139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8FF881-52A2-483B-9811-A8F820944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Topline Results From Tofersen Phase 3 Study and Its 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72915-D0BA-47E1-BDD9-23A634C37D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75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370FD-D2CB-478D-904C-FFF443A9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bg1"/>
                </a:solidFill>
                <a:latin typeface="+mj-lt"/>
              </a:rPr>
              <a:t>VALOR and Its OLE: Neurofilament as a Biomarker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473BF-6A13-4FB6-9C79-276B5BD0D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8B8F9-7D3E-4907-8440-487691C2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ALS: Diagnostic Hints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CB3FE-284B-4726-B6AB-10BC05AA0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240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9C2047-8A44-40EE-A384-1DB91AB7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AT-1501-A201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7E0E9-E583-4F5D-9BE2-2AD96B4875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90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AE1E0-85A3-4346-824A-7DEAB78D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IV Edaravone Pivotal Phase 3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2A3B4B-B7DF-4EA8-8CE8-D8BD3648D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8748FE-A3C2-405F-A872-3277ACC2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 Approved Edaravone Oral Formulation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37969-81BE-4AB2-BA6F-9F4C4A2D9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480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FCAB2-E62D-4A17-AB20-BCE5F8F8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 Edaravone Study A01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3AA4F-9D0E-479A-A71D-C62879DF9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51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8CCC54-2C6D-44E7-86E8-71A843FC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Riluzole and Edaravone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F7E4D-F42C-4F19-92A1-C4B31CD35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29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F7E7E5-0496-4644-8865-7FBC16728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AMX0035 (CENTAUR): Phase 2 Study</a:t>
            </a:r>
            <a:br>
              <a:rPr lang="en-US"/>
            </a:br>
            <a:r>
              <a:rPr lang="en-US" i="1"/>
              <a:t>Sodium Phenylbutyrate-Taurursodiol (PB/TURSO)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72E11-5C37-47A4-A8FB-653FB7B523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70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8655B-83B2-4992-851C-7A5213C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AMX0035 (CENTAUR)</a:t>
            </a:r>
            <a:br>
              <a:rPr lang="en-US"/>
            </a:br>
            <a:r>
              <a:rPr lang="en-US" sz="3100" i="1"/>
              <a:t>Open Label Extension Study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5CAA22-ECC1-4B64-9B80-1186C80753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18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A3B4FA-6C60-4140-A1E0-345C8E9EB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45744-C43C-40B3-A655-C3460D8B71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396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47A19A-45C1-4818-96A3-E79037289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Active Trials Ongoing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A1DBF-B85D-485F-BEF5-015A9F8190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85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F7227-5043-4DC1-B9BB-C7D948CE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233-AS-102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5BEFC-C787-405F-AF41-774666237D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5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6" ma:contentTypeDescription="Create a new document." ma:contentTypeScope="" ma:versionID="b126439f6b60fb00d29c475814f915bb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8b57a4c580371b10846efa40a2d74422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93F42C-BBB2-4052-8226-3EECD28E039D}"/>
</file>

<file path=customXml/itemProps2.xml><?xml version="1.0" encoding="utf-8"?>
<ds:datastoreItem xmlns:ds="http://schemas.openxmlformats.org/officeDocument/2006/customXml" ds:itemID="{FAD75038-7818-41D6-ABC7-82A01A39D6A7}"/>
</file>

<file path=customXml/itemProps3.xml><?xml version="1.0" encoding="utf-8"?>
<ds:datastoreItem xmlns:ds="http://schemas.openxmlformats.org/officeDocument/2006/customXml" ds:itemID="{B8384074-E4FD-4192-904D-C6FB57FC5CB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910</Words>
  <Application>Microsoft Office PowerPoint</Application>
  <PresentationFormat>Widescreen</PresentationFormat>
  <Paragraphs>149</Paragraphs>
  <Slides>155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59" baseType="lpstr">
      <vt:lpstr>Arial</vt:lpstr>
      <vt:lpstr>Calibri</vt:lpstr>
      <vt:lpstr>Calibri Light</vt:lpstr>
      <vt:lpstr>Office Theme</vt:lpstr>
      <vt:lpstr>Name That  Neuromuscular Condition: Clinical Pearls in Differentiation of ALS, MMN, IBM, CIDP, and GBS</vt:lpstr>
      <vt:lpstr>Diseases</vt:lpstr>
      <vt:lpstr>Formal Diagnostic Criteria</vt:lpstr>
      <vt:lpstr>Diagnostic Process</vt:lpstr>
      <vt:lpstr>Outline/Goals</vt:lpstr>
      <vt:lpstr>ALS: El Escorial   Gold Coast Criteria</vt:lpstr>
      <vt:lpstr>ALS: Features</vt:lpstr>
      <vt:lpstr>ALS: Diagnosis</vt:lpstr>
      <vt:lpstr>ALS: Diagnostic Hints</vt:lpstr>
      <vt:lpstr>MMN: EFNS/PNS Criteria</vt:lpstr>
      <vt:lpstr>MMN: Diagnosis</vt:lpstr>
      <vt:lpstr>Expert Perspective: MMN Diagnostic Hints</vt:lpstr>
      <vt:lpstr>IBM: ENMC Workshop</vt:lpstr>
      <vt:lpstr>IBM: Diagnosis</vt:lpstr>
      <vt:lpstr>IBM: Diagnostic Hints</vt:lpstr>
      <vt:lpstr>CIDP: EFNS/PNS 2010  EFN/PNS 2021</vt:lpstr>
      <vt:lpstr>CIDP: Features</vt:lpstr>
      <vt:lpstr>CIDP: Diagnostic hints</vt:lpstr>
      <vt:lpstr>GBS: NINDS + Brighton</vt:lpstr>
      <vt:lpstr>AIDP/AMAN/AMSAN</vt:lpstr>
      <vt:lpstr>AIDP/AMAN/AMSAN</vt:lpstr>
      <vt:lpstr>Expert Perspective: GBS Diagnostic Hints</vt:lpstr>
      <vt:lpstr>PowerPoint Presentation</vt:lpstr>
      <vt:lpstr>Treatment Considerations in Peripheral Neuropathies</vt:lpstr>
      <vt:lpstr>Multifocal Motor Neuropathy </vt:lpstr>
      <vt:lpstr>MMN</vt:lpstr>
      <vt:lpstr>Multifocal Motor Neuropathy Treatment: Immunotherapy </vt:lpstr>
      <vt:lpstr>Multifocal Motor Neuropathy:  IVIg</vt:lpstr>
      <vt:lpstr>Multifocal Motor Neuropathy:  IVIg (cont)</vt:lpstr>
      <vt:lpstr>Multifocal Motor Neuropathy:  IVIg (cont)</vt:lpstr>
      <vt:lpstr>Multifocal Motor Neuropathy:  IVIg (cont)</vt:lpstr>
      <vt:lpstr>Multifocal Motor Neuropathy:  IVIg (cont)</vt:lpstr>
      <vt:lpstr>Subcutaneous Immunoglobin Therapy</vt:lpstr>
      <vt:lpstr>Multifocal Motor Neuropathy:  IVIg (cont)</vt:lpstr>
      <vt:lpstr>Multifocal Motor Neuropathy:  Corticosteroids</vt:lpstr>
      <vt:lpstr>Multifocal Motor Neuropathy:  PLEX</vt:lpstr>
      <vt:lpstr>Multifocal Motor Neuropathy:  Cyclophosphamide</vt:lpstr>
      <vt:lpstr>Multifocal Motor Neuropathy:  Rituximab</vt:lpstr>
      <vt:lpstr>Multifocal Motor Neuropathy:  Others</vt:lpstr>
      <vt:lpstr>Multifocal Motor Neuropathy:  Treatment Conclusions</vt:lpstr>
      <vt:lpstr>Chronic Inflammatory  Demyelinating Polyneuropathy</vt:lpstr>
      <vt:lpstr>CIDP:  A Distinct Clinical Entity</vt:lpstr>
      <vt:lpstr>CIDP Treatment: Immunotherapy </vt:lpstr>
      <vt:lpstr>PowerPoint Presentation</vt:lpstr>
      <vt:lpstr>CIDP Treatment:  Corticosteroids</vt:lpstr>
      <vt:lpstr>CIDP Treatment:  Corticosteroids (cont)</vt:lpstr>
      <vt:lpstr>CIDP Treatment:  Corticosteroids (cont)</vt:lpstr>
      <vt:lpstr>CIDP Treatment:  Corticosteroids (cont)</vt:lpstr>
      <vt:lpstr>CIDP Treatment:  IVIg</vt:lpstr>
      <vt:lpstr>CIDP Treatment:  IVIg (cont)</vt:lpstr>
      <vt:lpstr>CIDP Treatment:  IVIg (cont)</vt:lpstr>
      <vt:lpstr>CIDP Treatment:  Corticosteroids vs IVIg</vt:lpstr>
      <vt:lpstr>CIDP Treatment:  Corticosteroids vs IVIg (cont)</vt:lpstr>
      <vt:lpstr>CIDP Treatment:  Corticosteroids vs IVIg (cont)</vt:lpstr>
      <vt:lpstr>CIDP Treatment:  Plasma Exchange</vt:lpstr>
      <vt:lpstr>CIDP Treatment:  Plasma Exchange (cont)</vt:lpstr>
      <vt:lpstr>CIDP Treatment:  ScIg</vt:lpstr>
      <vt:lpstr>CIDP Treatment:  Other Agents</vt:lpstr>
      <vt:lpstr>CIDP Treatment:  Other Agents</vt:lpstr>
      <vt:lpstr>CIDP Treatment:  Conclusions[a,b]</vt:lpstr>
      <vt:lpstr>CIDP:  Future Treatments[a,b]</vt:lpstr>
      <vt:lpstr>Guillain-Barré Syndrome</vt:lpstr>
      <vt:lpstr>GBS</vt:lpstr>
      <vt:lpstr>GBS Treatment:  Supportive Care[a-c]</vt:lpstr>
      <vt:lpstr>GBS Treatment:  Predicting Respiratory Failure</vt:lpstr>
      <vt:lpstr>GBS Treatment:  Predicting Respiratory Failure</vt:lpstr>
      <vt:lpstr>Guillain-Barré Syndrome Treatment: Immunotherapy </vt:lpstr>
      <vt:lpstr>GBS Treatment:  Timing Matters</vt:lpstr>
      <vt:lpstr>GBS Treatment:  Timing Matters (cont)</vt:lpstr>
      <vt:lpstr>GBS Treatment:  Corticosteroids</vt:lpstr>
      <vt:lpstr>GBS Treatment:  Plasma Exchange</vt:lpstr>
      <vt:lpstr>GBS Treatment:  IVIg</vt:lpstr>
      <vt:lpstr>GBS Treatment:  IVIg (cont)</vt:lpstr>
      <vt:lpstr>GBS Treatment:  IVIg</vt:lpstr>
      <vt:lpstr>GBS:  Re-Treatment</vt:lpstr>
      <vt:lpstr>GBS:  Re-Treatment (cont)</vt:lpstr>
      <vt:lpstr>GBS:  Treatment-Related Fluctuations</vt:lpstr>
      <vt:lpstr>GBS Treatment:  IVIg (cont)</vt:lpstr>
      <vt:lpstr>GBS Treatment:  Conclusions</vt:lpstr>
      <vt:lpstr>Potential Future Treatments</vt:lpstr>
      <vt:lpstr>PowerPoint Presentation</vt:lpstr>
      <vt:lpstr>ALS: Updates on Pathophysiology and Therapeutic Developments</vt:lpstr>
      <vt:lpstr>New Developments in ALS</vt:lpstr>
      <vt:lpstr>Gold Coast Criteria</vt:lpstr>
      <vt:lpstr>Revised El Escorial vs Gold Coast Criteria</vt:lpstr>
      <vt:lpstr>Adaptive Trial Designs Overview</vt:lpstr>
      <vt:lpstr>Neurofilaments as Biomarkers of Neuronal  Degeneration and Recovery</vt:lpstr>
      <vt:lpstr>Topline Results From Tofersen Phase 3 Study and Its OLE</vt:lpstr>
      <vt:lpstr>VALOR and Its OLE: Neurofilament as a Biomarker</vt:lpstr>
      <vt:lpstr>AT-1501-A201</vt:lpstr>
      <vt:lpstr>IV Edaravone Pivotal Phase 3 Study</vt:lpstr>
      <vt:lpstr>FDA Approved Edaravone Oral Formulation</vt:lpstr>
      <vt:lpstr>Oral Edaravone Study A01 Results</vt:lpstr>
      <vt:lpstr>Riluzole and Edaravone</vt:lpstr>
      <vt:lpstr>AMX0035 (CENTAUR): Phase 2 Study Sodium Phenylbutyrate-Taurursodiol (PB/TURSO)</vt:lpstr>
      <vt:lpstr>AMX0035 (CENTAUR) Open Label Extension Study</vt:lpstr>
      <vt:lpstr>PowerPoint Presentation</vt:lpstr>
      <vt:lpstr>Active Trials Ongoing</vt:lpstr>
      <vt:lpstr>233-AS-102</vt:lpstr>
      <vt:lpstr>Active Trials Recruiting</vt:lpstr>
      <vt:lpstr>275-AS-101</vt:lpstr>
      <vt:lpstr>ION363-CS1</vt:lpstr>
      <vt:lpstr>REALS-1</vt:lpstr>
      <vt:lpstr>M20-405</vt:lpstr>
      <vt:lpstr>ANX005-ALS-01</vt:lpstr>
      <vt:lpstr>AP101-02 </vt:lpstr>
      <vt:lpstr>COMBAT-ALS </vt:lpstr>
      <vt:lpstr>COURAGE-ALS</vt:lpstr>
      <vt:lpstr>ACT16970</vt:lpstr>
      <vt:lpstr>Himalaya Study SAR 443820</vt:lpstr>
      <vt:lpstr>ATLAS</vt:lpstr>
      <vt:lpstr>PowerPoint Presentation</vt:lpstr>
      <vt:lpstr>Updates in Generalized Myasthenia Gravis Diagnosis, Treatment, and  Future Options</vt:lpstr>
      <vt:lpstr>Objectives</vt:lpstr>
      <vt:lpstr>Clinical Presentation</vt:lpstr>
      <vt:lpstr>Burden of Disease</vt:lpstr>
      <vt:lpstr>Pathophysiology of Autoantibody-Mediated MG[a-d]</vt:lpstr>
      <vt:lpstr>Autoantibodies Target Different Components of the NMJ</vt:lpstr>
      <vt:lpstr>Diagnostic Tests: Antibodies</vt:lpstr>
      <vt:lpstr>Diagnostic Tests: Ice Pack Test</vt:lpstr>
      <vt:lpstr>Diagnostic Tests: Electrodiagnosis</vt:lpstr>
      <vt:lpstr>Diagnostic Tests: Chest CT Scan</vt:lpstr>
      <vt:lpstr>Treatment Options in Myasthenia Gravis[a-e]</vt:lpstr>
      <vt:lpstr>Treatment Options in Myasthenia Gravis[a-e] (cont)</vt:lpstr>
      <vt:lpstr>3 Primary Mechanisms Lead to Impaired Neuromuscular Transmission in Anti-AChR Antibody Positive gMG </vt:lpstr>
      <vt:lpstr>Complement Activated Via 3 Pathways</vt:lpstr>
      <vt:lpstr>Complement Inhibitors Specifically Bind to the Complement Protein C5 to Prevent the Formation of the MAC/TCC (C5b-9)</vt:lpstr>
      <vt:lpstr>REGAIN: Eculizumab Phase 3 Trial</vt:lpstr>
      <vt:lpstr>REGAIN RCT and Extension Study in AChR Ab+ Refractory gMG</vt:lpstr>
      <vt:lpstr>Eculizumab:  Open-Label Extension</vt:lpstr>
      <vt:lpstr>Eculizumab: Safety Outcomes During REGAIN and the Open-Label Study</vt:lpstr>
      <vt:lpstr>Ravulizumab Phase 3 RCT</vt:lpstr>
      <vt:lpstr>Ravulizumab:  Minimum Point Improvements at 26 Weeks</vt:lpstr>
      <vt:lpstr>Ravulizumab:  QOL Measures at 26 Weeks</vt:lpstr>
      <vt:lpstr>Ravulizumab:  Safety</vt:lpstr>
      <vt:lpstr>Sustained Improvement in MG-ADL and QMG Scores at Week 60</vt:lpstr>
      <vt:lpstr>Sustained Improvement in MG-QOL15r and Neuro-QoL Fatigue Scores at Week 60</vt:lpstr>
      <vt:lpstr>RCP + OLE Interim Analysis:  Safety and Tolerability</vt:lpstr>
      <vt:lpstr>Conclusions</vt:lpstr>
      <vt:lpstr>RAISE Trial Design: Zilucoplan</vt:lpstr>
      <vt:lpstr>RAISE Trial:  Efficacy of Zilucoplan </vt:lpstr>
      <vt:lpstr>RAISE Trial:  Efficacy Secondary Endpoints</vt:lpstr>
      <vt:lpstr>RAISE Trial Results:  Safety </vt:lpstr>
      <vt:lpstr>Treatment Options in Myasthenia Gravis[a-f]</vt:lpstr>
      <vt:lpstr>FcRn Mediated Recycling of IgG</vt:lpstr>
      <vt:lpstr>Efgartigimod Phase 3 RCT:  ADAPT</vt:lpstr>
      <vt:lpstr>Efficacy of Efgartigimod in Patients With gMG AChR-Ab+ Patients, Cycle 1</vt:lpstr>
      <vt:lpstr>Proportion of Patients With Increasing MG-ADL and QMG Improvement and Achieving Minimal Symptom Expression (AChR-Ab+ Patients, Cycle 1)</vt:lpstr>
      <vt:lpstr>Efgartigimod: Adverse Events</vt:lpstr>
      <vt:lpstr>MycarinG Trial Design: Rozanolixizumab </vt:lpstr>
      <vt:lpstr>MycarinG Results:  Efficacy</vt:lpstr>
      <vt:lpstr>MycarinG Results:  Safety </vt:lpstr>
      <vt:lpstr>Key Takeaways</vt:lpstr>
      <vt:lpstr>To Be Determined: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That  Neuromuscular Condition: Clinical Pearls in Differentiation of ALS, MMN, IBM, CIDP, and GBS</dc:title>
  <dc:creator>Eckstein, Zachary</dc:creator>
  <cp:lastModifiedBy>Eckstein, Zachary</cp:lastModifiedBy>
  <cp:revision>1</cp:revision>
  <dcterms:created xsi:type="dcterms:W3CDTF">2022-10-07T20:26:12Z</dcterms:created>
  <dcterms:modified xsi:type="dcterms:W3CDTF">2022-10-07T20:26:12Z</dcterms:modified>
</cp:coreProperties>
</file>