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137D1-87D9-D46E-FA16-B1067C8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4AF2E4-3B1F-E8F9-0ECE-BCFF27EE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F781-E976-4E52-9668-AC5301E12F8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E32F8-4A1C-2C7E-462B-73A03F76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B9E41-3608-1F06-4DC6-9F76CD878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9C28-2A14-4971-9701-EE7F0F81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7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C6B3E-8D20-F629-F2BA-396B34A2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F50F1-701C-156E-3054-AB92EBD15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BF349-E1EE-0057-511B-069371795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FF781-E976-4E52-9668-AC5301E12F8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8CED8-DF63-13DB-B4AB-0B4B01B2C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41D79-685D-2CAB-D24E-C10F5EB55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A9C28-2A14-4971-9701-EE7F0F813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3521E4-96CC-40BF-3225-013A1B092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Diagnosis and the Need</a:t>
            </a:r>
            <a:br>
              <a:rPr lang="en-US"/>
            </a:br>
            <a:r>
              <a:rPr lang="en-US"/>
              <a:t>for Novel Therapeutics in 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26C9C-0027-BE9C-7E9F-B10AA3DD94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6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4D77B5-273D-B918-F673-6DEA0D81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Reasons for ALS Diagnostic Delay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441A7-65FF-6323-5EBB-4A99F6854E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76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315CA8-0BC5-9A5B-7C2F-C137D18A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ALS: Heterogenous Disease </a:t>
            </a:r>
            <a:r>
              <a:rPr lang="en-US"/>
              <a:t>With</a:t>
            </a:r>
            <a:r>
              <a:rPr lang="en-US" sz="3600"/>
              <a:t> Complex Pattern Recognition Elements and </a:t>
            </a:r>
            <a:r>
              <a:rPr lang="en-US"/>
              <a:t>Required</a:t>
            </a:r>
            <a:r>
              <a:rPr lang="en-US" sz="3600"/>
              <a:t> </a:t>
            </a:r>
            <a:r>
              <a:rPr lang="en-US"/>
              <a:t>Detailed Neuromuscular</a:t>
            </a:r>
            <a:r>
              <a:rPr lang="en-US" sz="3600"/>
              <a:t> </a:t>
            </a:r>
            <a:r>
              <a:rPr lang="en-US"/>
              <a:t>Examination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8DDDA-0A85-D49F-EF75-F6692B09ED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9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60096E-4B02-1E3D-ADB3-303AC595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How Can We Make It Easier for Non-ALS Neurologists and Advanced Care Providers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to Think of ALS</a:t>
            </a:r>
            <a:r>
              <a:rPr lang="en-US" sz="2800">
                <a:solidFill>
                  <a:srgbClr val="FFFFFF"/>
                </a:solidFill>
              </a:rPr>
              <a:t> </a:t>
            </a:r>
            <a:r>
              <a:rPr lang="en-US" sz="2800"/>
              <a:t>Early and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Refer to ALS Clinics </a:t>
            </a:r>
            <a:r>
              <a:rPr lang="en-US" sz="2800"/>
              <a:t>Urgently?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70189-BE2A-C0E4-9063-6339C4B14A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51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3BCC97-3CE0-9924-E6CC-9F3545014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164C2-F58A-FE28-D6C3-DD107308C6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7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E57192-C3B1-E554-CB40-C67B3534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thinkALS: Reduce Time to 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8E1C6-7B3A-30E3-04A3-53551D507D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6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F09E67-F033-E581-B08E-D0F2EC54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Referral: Clinical Suspicion for 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716F7-1C77-A739-96DF-8CF04BE4AC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11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56224C-FF10-3E05-676A-A1856068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Referral: Clinical Suspicion for 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F5E7B-15B4-73F3-72E3-D0CAE89F04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8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6F4AED-ACC5-696A-F1D6-0C473BC8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48066-47C9-515D-D3D2-5D96A04EB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3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7B35DB-7522-E89F-5171-0F9F9F3A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C4249-045B-4D05-C4EE-2267422FD0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58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FB1C4F-2D7E-5619-B89A-7C742530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Summary: Symptom Onset to ALS Diagnosis and Genetic Confirmation of SOD1 ALS Was 4+ Years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1C954-AB84-A682-8A54-09DF06DF79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516D5C-4E45-1391-878A-1C4ECF17B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207B8-58E7-A695-30BC-988E8B82F6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D9B158-8986-D4F0-738F-FE7920095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Non-ALS Physicians Are Important Links in Determining Diagnostic Timelines for 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711FB-B073-1EB8-C669-7304A750DE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110CAD-4081-FC98-DC77-EBD3135F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Focused History, Exam, Testing, and Specific Mention of “Suspicion for ALS” on Urgent Referrals to ALS Clinics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F00ED-BFE1-4E4C-21FC-6AE4FFDA7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80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D5305A-1EE5-3547-4B04-39DBDDED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3CCC9-A4AE-2ADC-B265-BAD7C9999C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11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7B110D-BAA7-1D1C-FAE5-0A001B0E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Breaking the News of an ALS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9BFE6-A19E-8128-E885-27BB1C9B22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04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C85413-C1FB-3E11-2B13-2BF4754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ALS Standard of Care: The Multidisciplinary Clinic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8394F-42F7-74F5-530C-7CB46B8E18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5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DF0AF6-608B-441A-5CBE-68755BC3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ALS Multidisciplinary Care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D6928-4044-6CC4-EE3D-A269BDACC4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37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B050C4-3896-FA7E-E0F2-7AC994F9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of Life Is a Complex Concept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D55DE-6894-6F98-59DE-ED7A256086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03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095C50-FE4F-1EC5-946C-61F7C0BA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of Life Is Determined by the Individual Affected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16AE5-CB6E-CD34-88A9-4FC21279E6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75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DC4436-D514-63FB-8DE5-ED46EE08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of Life in ALS Is Not Related to Physical Function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6540F-850C-D8DD-3AA9-713E1DB5DE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06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B90853-A23C-24A9-680F-999540B30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Specialty ALS Clinics Can Optimize QoL by Asking About Hope to Direct Goals of Care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7798F-C14B-4445-9504-22D7F0287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4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A1D02D-3A2D-9034-1F40-D5377D2E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57A3C-A656-1A0A-4BA1-58D23FAEE0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07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438D76-5D8F-E380-C694-F07799A9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Persons With ALS Have Identified Many Favorable Aspects of </a:t>
            </a:r>
            <a:br>
              <a:rPr lang="en-US"/>
            </a:br>
            <a:r>
              <a:rPr lang="en-US"/>
              <a:t>ALS Clinic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39F31-3FA8-20C0-37E9-11D1EC39EA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9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F97857-2CF4-9DE4-8822-1E3FBCC0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Some Persons With ALS, There Are Concerns We Must Address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AEECE-D5B6-CBEB-FBAA-ABE7F02547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62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70B0A6-A37B-C9A4-FB80-E04747C97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Telemedicine Has the Potential to Maintain Benefits and </a:t>
            </a:r>
            <a:br>
              <a:rPr lang="en-US"/>
            </a:br>
            <a:r>
              <a:rPr lang="en-US"/>
              <a:t>Reduce Burdens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C3CE6-105B-57DC-9F47-31767179F1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76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65C288-820B-ADF7-D42D-EECE8F17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Implementing Telemedicine in Routine ALS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1BA3B-4DD9-E046-4C1E-6F3E279D37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18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44388D-11E1-30D0-338C-AF0E729EE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Remote Monitoring: “Digital Health”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68015-BBDB-ECCB-F6D7-A72EC3226B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46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A48617-7F88-4B98-849D-7166D7AD9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Remote Pulmonary Function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0E3CF-03CC-1D58-16B5-5ABEEF9465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21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EB53E-AD53-F16C-8A78-1AED3C90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Wearable Sensors to Assess Gait and Falls</a:t>
            </a:r>
            <a:br>
              <a:rPr lang="en-US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F4ED5-D74E-B9A1-0498-2AA6A20BE2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9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3B45F5-4F1D-C91F-55E3-227375694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Remote Assessment of Speech and Swallowing Using </a:t>
            </a:r>
            <a:br>
              <a:rPr lang="en-US"/>
            </a:br>
            <a:r>
              <a:rPr lang="en-US"/>
              <a:t>Wearable Microphones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CD0EB-BB4E-50CF-A814-25109FE847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2F9715-26BE-A108-E2B3-A1F49E81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 of Home Nocturnal Transcutaneous Carbon </a:t>
            </a:r>
            <a:br>
              <a:rPr lang="en-US"/>
            </a:br>
            <a:r>
              <a:rPr lang="en-US"/>
              <a:t>Monoxide Levels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F3366-9C92-4DDC-AC30-AB7B9F314C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70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3FB196-F8DA-C17C-6795-D706670B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7D647-950B-04C0-5E25-8899587EAF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1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8D867D-EC10-D5FA-6994-B973C774D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B9B4E-3344-2C1E-3C57-F8AE679228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48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66924-2821-F54D-A527-23DC0CE9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35888-0AC2-BDD2-6244-DDD5F80799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28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532428-D853-41D2-F2C9-BC10D2AA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AE130-06D2-CB55-7254-4958C8FE2F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81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952012-09A6-045C-3CF4-39DE5B02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12B9F-8361-B486-97E4-F8781493D2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8886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A01A1F-0362-EC81-803B-DAB4EE29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FDA-Approved “DMTs”</a:t>
            </a:r>
            <a:br>
              <a:rPr lang="en-US"/>
            </a:br>
            <a:r>
              <a:rPr lang="en-US" sz="3100" i="1"/>
              <a:t>Riluzole and Edavarone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6965B-CC93-A919-763E-A5A8BF6852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1481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204ED9-AACF-EA4B-FF4F-5998061D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FDA Approved “DMTs”</a:t>
            </a:r>
            <a:br>
              <a:rPr lang="en-US"/>
            </a:br>
            <a:r>
              <a:rPr lang="en-US" sz="3100" i="1"/>
              <a:t>Dextromethorphan Hydrobromide and Quinidine Sulfate?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B4E9DE-2DE6-029C-2E06-BEC5D85938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0580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F73077-3B0D-F241-2006-5781A7E25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Emerging Therapies for ALS in Late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7FCE1-844A-50AB-BF91-64B77DA786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125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FE8521-A606-50BA-94D9-467929EC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Emerging Therapies for ALS in Late Development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327FA-643A-5BE7-8AE4-C8AE1BAB11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3681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84B843-6F4A-928D-E641-F7A4CD07F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to Developing New ALS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E053A-E561-D99C-E37F-AE903281B9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171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C62D11-4D1B-B9CA-56F5-A6D3A011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Progress Around These Barriers</a:t>
            </a:r>
            <a:b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kumimoji="0" lang="en-US" sz="31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Improved Understanding of Causes: Genetic ALS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76F33-F6EA-128A-D932-5AD5C87443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20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E354EF-F7FA-74E0-F366-54E84A20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Progress Around These Barriers</a:t>
            </a:r>
            <a:b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kumimoji="0" lang="en-US" sz="31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Improved Understanding of Causes: "Sporadic" ALS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0B693-78CA-5EF7-0DD9-55B2228ED3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16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614D46-1D5E-CC82-C599-78B667FDA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 ALS Into a Livable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BD306-5F4D-10E5-DE04-AC8C767639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25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C8B34C-0E0E-E044-153D-FB638591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Progress Around These Barriers</a:t>
            </a:r>
            <a:b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kumimoji="0" lang="en-US" sz="31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Improved Understanding of Causes: Downstream Pathways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64810-1297-6D98-8F12-EEC92375EB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0786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2197A0-4ED1-A46A-F05D-668CF7D0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Progress Around These Barriers</a:t>
            </a:r>
            <a:b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kumimoji="0" lang="en-US" sz="31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Biomarkers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0A55B-D007-CF41-82FD-8BB3426E2C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4926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A37C13-BD81-AA80-8975-A0202B6FD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Progress Around These Barriers</a:t>
            </a:r>
            <a:b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kumimoji="0" lang="en-US" sz="31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Platform Trials</a:t>
            </a:r>
            <a:endParaRPr lang="en-US" sz="31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10B89-B5EE-C8E6-61C4-1750DF3AED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70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728BF8-71C8-341B-64B1-A561B49EC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Progress Around These Barriers</a:t>
            </a:r>
            <a:br>
              <a:rPr lang="en-US" sz="3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Roboto Condensed"/>
                <a:ea typeface="Roboto Condensed"/>
                <a:cs typeface="Roboto Condensed"/>
              </a:rPr>
            </a:br>
            <a:r>
              <a:rPr kumimoji="0" lang="en-US" sz="31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Empowering Patients to </a:t>
            </a:r>
            <a:r>
              <a:rPr lang="en-US" sz="3100" i="1"/>
              <a:t>Be</a:t>
            </a:r>
            <a:r>
              <a:rPr kumimoji="0" lang="en-US" sz="31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 Partners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47459-C8B2-74AC-3783-EB1E13AEF7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335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E8ECEE-6943-06FE-B2AC-47910ABD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Progress Around These Barriers</a:t>
            </a:r>
            <a:b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kumimoji="0" lang="en-US" sz="31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Expanding Access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61AB1-E052-8CAA-3DF7-09AFB03F6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15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3F9D86-9ABE-C3CA-BFE1-95A932AE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14426-F1C2-7354-08A7-0F1F1E0E39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42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EA59D4-24AD-1B40-6171-1D6D8157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0E7F2-A2C5-6D2B-36DD-0FCF5B2832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76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54ACA9-0DC6-B99D-D7CF-0AD8006A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EAC3C-5943-04DF-C985-1067FFBB71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835C7E-D34D-1FBF-FADC-18D8E3B2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 and Perspectives on the Early Recognition of 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AFE32-1605-CEB0-A88D-3B0C99D8E2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3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0D0761-D7A9-2780-A961-7BA820602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Polling Question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F2EEB-A0CF-D9FC-89E9-2E75BD196F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5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691E9F-C654-B4EA-BA9B-83FEFF7C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ALS Diagnostic Delays and Initial Misdiagnosis Rates Have Not Improved Over the Past 2 Decades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51350-E7B5-F991-22FD-1314370AA1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70B11E-36CE-0EC6-72E4-6309FFC2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Diagnostic Delay Matters in 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CF401-C535-1D43-2B2D-756E0A61FB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83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4EC3FEA874A2479B5B595FA728791F" ma:contentTypeVersion="18" ma:contentTypeDescription="Create a new document." ma:contentTypeScope="" ma:versionID="92c69a8ed3bdf4069d65810cb105196d">
  <xsd:schema xmlns:xsd="http://www.w3.org/2001/XMLSchema" xmlns:xs="http://www.w3.org/2001/XMLSchema" xmlns:p="http://schemas.microsoft.com/office/2006/metadata/properties" xmlns:ns2="56ab35ba-152c-4155-8abf-2985e6e604d3" xmlns:ns3="e93acf5f-f59b-46bb-8c22-2b43a486ab2c" targetNamespace="http://schemas.microsoft.com/office/2006/metadata/properties" ma:root="true" ma:fieldsID="c844c2c4283bd9caf227bad6ff9b33db" ns2:_="" ns3:_="">
    <xsd:import namespace="56ab35ba-152c-4155-8abf-2985e6e604d3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b35ba-152c-4155-8abf-2985e6e604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56ab35ba-152c-4155-8abf-2985e6e604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58B0D6-1F74-4545-80A1-BF6B11B19CC7}"/>
</file>

<file path=customXml/itemProps2.xml><?xml version="1.0" encoding="utf-8"?>
<ds:datastoreItem xmlns:ds="http://schemas.openxmlformats.org/officeDocument/2006/customXml" ds:itemID="{F88EE060-07DB-4E8C-A3BC-D601EEDC6517}"/>
</file>

<file path=customXml/itemProps3.xml><?xml version="1.0" encoding="utf-8"?>
<ds:datastoreItem xmlns:ds="http://schemas.openxmlformats.org/officeDocument/2006/customXml" ds:itemID="{1D1AABB0-7658-4C59-9C31-A1C4397C7C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Widescreen</PresentationFormat>
  <Paragraphs>51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Roboto Condensed</vt:lpstr>
      <vt:lpstr>Office Theme</vt:lpstr>
      <vt:lpstr>Early Diagnosis and the Need for Novel Therapeutics in ALS</vt:lpstr>
      <vt:lpstr>PowerPoint Presentation</vt:lpstr>
      <vt:lpstr>PowerPoint Presentation</vt:lpstr>
      <vt:lpstr>Introduction</vt:lpstr>
      <vt:lpstr>Transform ALS Into a Livable Disease</vt:lpstr>
      <vt:lpstr>Strategies and Perspectives on the Early Recognition of ALS </vt:lpstr>
      <vt:lpstr>Polling Question</vt:lpstr>
      <vt:lpstr>ALS Diagnostic Delays and Initial Misdiagnosis Rates Have Not Improved Over the Past 2 Decades</vt:lpstr>
      <vt:lpstr>Why Diagnostic Delay Matters in ALS</vt:lpstr>
      <vt:lpstr>Some Reasons for ALS Diagnostic Delay</vt:lpstr>
      <vt:lpstr>ALS: Heterogenous Disease With Complex Pattern Recognition Elements and Required Detailed Neuromuscular Examination</vt:lpstr>
      <vt:lpstr>How Can We Make It Easier for Non-ALS Neurologists and Advanced Care Providers to Think of ALS Early and Refer to ALS Clinics Urgently?</vt:lpstr>
      <vt:lpstr>thinkALS</vt:lpstr>
      <vt:lpstr>thinkALS: Reduce Time to Diagnosis</vt:lpstr>
      <vt:lpstr>Referral: Clinical Suspicion for ALS</vt:lpstr>
      <vt:lpstr>Referral: Clinical Suspicion for ALS</vt:lpstr>
      <vt:lpstr>PowerPoint Presentation</vt:lpstr>
      <vt:lpstr>Case Study</vt:lpstr>
      <vt:lpstr>Case Summary: Symptom Onset to ALS Diagnosis and Genetic Confirmation of SOD1 ALS Was 4+ Years </vt:lpstr>
      <vt:lpstr>Non-ALS Physicians Are Important Links in Determining Diagnostic Timelines for ALS</vt:lpstr>
      <vt:lpstr>Focused History, Exam, Testing, and Specific Mention of “Suspicion for ALS” on Urgent Referrals to ALS Clinics</vt:lpstr>
      <vt:lpstr>PowerPoint Presentation</vt:lpstr>
      <vt:lpstr>Breaking the News of an ALS Diagnosis</vt:lpstr>
      <vt:lpstr>ALS Standard of Care: The Multidisciplinary Clinic</vt:lpstr>
      <vt:lpstr>Benefits of ALS Multidisciplinary Care</vt:lpstr>
      <vt:lpstr>Quality of Life Is a Complex Concept</vt:lpstr>
      <vt:lpstr>Quality of Life Is Determined by the Individual Affected</vt:lpstr>
      <vt:lpstr>Quality of Life in ALS Is Not Related to Physical Function</vt:lpstr>
      <vt:lpstr>Specialty ALS Clinics Can Optimize QoL by Asking About Hope to Direct Goals of Care</vt:lpstr>
      <vt:lpstr>Persons With ALS Have Identified Many Favorable Aspects of  ALS Clinic</vt:lpstr>
      <vt:lpstr>For Some Persons With ALS, There Are Concerns We Must Address</vt:lpstr>
      <vt:lpstr>Telemedicine Has the Potential to Maintain Benefits and  Reduce Burdens</vt:lpstr>
      <vt:lpstr>Implementing Telemedicine in Routine ALS Care</vt:lpstr>
      <vt:lpstr>Remote Monitoring: “Digital Health”</vt:lpstr>
      <vt:lpstr>Remote Pulmonary Function Testing</vt:lpstr>
      <vt:lpstr> Wearable Sensors to Assess Gait and Falls </vt:lpstr>
      <vt:lpstr>Remote Assessment of Speech and Swallowing Using  Wearable Microphones</vt:lpstr>
      <vt:lpstr>Assessment of Home Nocturnal Transcutaneous Carbon  Monoxide Levels</vt:lpstr>
      <vt:lpstr>Summary</vt:lpstr>
      <vt:lpstr>Discussion</vt:lpstr>
      <vt:lpstr>PowerPoint Presentation</vt:lpstr>
      <vt:lpstr>Outline</vt:lpstr>
      <vt:lpstr>FDA-Approved “DMTs” Riluzole and Edavarone</vt:lpstr>
      <vt:lpstr>FDA Approved “DMTs” Dextromethorphan Hydrobromide and Quinidine Sulfate?</vt:lpstr>
      <vt:lpstr>Emerging Therapies for ALS in Late Development</vt:lpstr>
      <vt:lpstr>Emerging Therapies for ALS in Late Development (cont)</vt:lpstr>
      <vt:lpstr>Barriers to Developing New ALS Therapies</vt:lpstr>
      <vt:lpstr>Progress Around These Barriers Improved Understanding of Causes: Genetic ALS </vt:lpstr>
      <vt:lpstr>Progress Around These Barriers Improved Understanding of Causes: "Sporadic" ALS </vt:lpstr>
      <vt:lpstr>Progress Around These Barriers Improved Understanding of Causes: Downstream Pathways </vt:lpstr>
      <vt:lpstr>Progress Around These Barriers Biomarkers</vt:lpstr>
      <vt:lpstr>Progress Around These Barriers Platform Trials</vt:lpstr>
      <vt:lpstr>Progress Around These Barriers Empowering Patients to Be Partners</vt:lpstr>
      <vt:lpstr>Progress Around These Barriers Expanding Access</vt:lpstr>
      <vt:lpstr>Discussion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Diagnosis and the Need for Novel Therapeutics in ALS</dc:title>
  <dc:creator>Doscher, Phoebe</dc:creator>
  <cp:lastModifiedBy>Doscher, Phoebe</cp:lastModifiedBy>
  <cp:revision>1</cp:revision>
  <dcterms:created xsi:type="dcterms:W3CDTF">2022-10-12T16:53:52Z</dcterms:created>
  <dcterms:modified xsi:type="dcterms:W3CDTF">2022-10-12T16:53:52Z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0x010100124EC3FEA874A2479B5B595FA728791F</vt:lpwstr>
  </property>
</Properties>
</file>