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4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4945E-DE9C-4A32-AFD2-B93009AB632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D3E0-D867-446B-98D2-0911CDA9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945E-DE9C-4A32-AFD2-B93009AB6325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D3E0-D867-446B-98D2-0911CDA9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Degree of Bother: EpiLUTS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OAB on QoL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Impact of Disease Progression on QoL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UI and Risk for Falls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OAB and Falls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Economic Impact of OAB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Seeking Among Patients With OAB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2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Seeking Among Patients With OAB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Patients Cope With OAB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73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Treating OAB: Barriers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1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 Overview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2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Landscape for OAB</a:t>
            </a:r>
            <a:br>
              <a:rPr lang="en-GB" smtClean="0"/>
            </a:br>
            <a:r>
              <a:rPr lang="en-GB" i="1" smtClean="0"/>
              <a:t>AUA/SUFU Guidelines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Landscape for OAB</a:t>
            </a:r>
            <a:br>
              <a:rPr lang="en-GB" smtClean="0"/>
            </a:br>
            <a:r>
              <a:rPr lang="en-GB" i="1" smtClean="0"/>
              <a:t>AUA/SUFU Guidelines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 Landscape for OAB</a:t>
            </a:r>
            <a:br>
              <a:rPr lang="en-GB" smtClean="0"/>
            </a:br>
            <a:r>
              <a:rPr lang="en-GB" i="1" smtClean="0"/>
              <a:t>AUA/SUFU Guidelines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60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Barriers to Treatment Success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OAB: Health Disparities and Social Determinants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Increasing the Risk for UI Among Older Adults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8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Expert Insight: Heterogeneity Among Older Adults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OAB: Addressing Unmet Needs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54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Expert Insight: Identifying and Addressing Unmet Needs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1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Identify and Address Barriers and Facilitators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4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Continence Society Definition of OAB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to Consider and Assess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2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CMS Accountable Health Communities</a:t>
            </a:r>
            <a:br>
              <a:rPr lang="en-GB" smtClean="0"/>
            </a:br>
            <a:r>
              <a:rPr lang="en-GB" i="1" smtClean="0"/>
              <a:t>Standardized Screening Tool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0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Considerations for Older Patients</a:t>
            </a:r>
            <a:r>
              <a:rPr lang="en-GB" baseline="30000" smtClean="0"/>
              <a:t>[a]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18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Management in Older Patients</a:t>
            </a:r>
            <a:br>
              <a:rPr lang="en-GB" smtClean="0"/>
            </a:br>
            <a:r>
              <a:rPr lang="en-GB" sz="2400" i="1" smtClean="0"/>
              <a:t>Active Case Finding is Important Across the Interprofessional Team</a:t>
            </a:r>
            <a:endParaRPr lang="en-US" sz="2400" i="1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6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Management in Older Patients: Additional Diagnoses?</a:t>
            </a:r>
            <a:endParaRPr lang="en-US" baseline="30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4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Anticholinergic Burden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Anticholinergic Medications and Dementia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24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Anticholinergic Medications and Falls and Fractures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1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Anticholinergic Medications: Economic Burden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the Interprofessional Team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5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Prevalence of OAB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Interprofessional Team</a:t>
            </a:r>
            <a:br>
              <a:rPr lang="en-GB" smtClean="0"/>
            </a:br>
            <a:r>
              <a:rPr lang="en-GB" i="1" smtClean="0"/>
              <a:t>Roles in Management and in Addressing Unmet Needs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5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7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 (cont)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7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Prevalence of OAB by Age: NOBLE Program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5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OAB by Race and Ethnicity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OAB: Race and Ethnicity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UI and Age: University of Michigan National Poll on Healthy Aging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Burden of OAB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152273CB9974FAA61A3CEA15242C1" ma:contentTypeVersion="15" ma:contentTypeDescription="Create a new document." ma:contentTypeScope="" ma:versionID="2a27b283d2845e15c1a2b81acfbd0099">
  <xsd:schema xmlns:xsd="http://www.w3.org/2001/XMLSchema" xmlns:xs="http://www.w3.org/2001/XMLSchema" xmlns:p="http://schemas.microsoft.com/office/2006/metadata/properties" xmlns:ns2="e141d839-920e-49e0-a0c1-089fa5356a76" xmlns:ns3="e93acf5f-f59b-46bb-8c22-2b43a486ab2c" targetNamespace="http://schemas.microsoft.com/office/2006/metadata/properties" ma:root="true" ma:fieldsID="c9547e90b068b17c5a8511f8bd130c7b" ns2:_="" ns3:_="">
    <xsd:import namespace="e141d839-920e-49e0-a0c1-089fa5356a76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d839-920e-49e0-a0c1-089fa5356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e141d839-920e-49e0-a0c1-089fa5356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8365B5-7154-4E30-87B9-5A4D0D0291B1}"/>
</file>

<file path=customXml/itemProps2.xml><?xml version="1.0" encoding="utf-8"?>
<ds:datastoreItem xmlns:ds="http://schemas.openxmlformats.org/officeDocument/2006/customXml" ds:itemID="{DD9A0AF2-3509-436C-AEA1-07132083D1DA}"/>
</file>

<file path=customXml/itemProps3.xml><?xml version="1.0" encoding="utf-8"?>
<ds:datastoreItem xmlns:ds="http://schemas.openxmlformats.org/officeDocument/2006/customXml" ds:itemID="{6741B419-7D62-46E1-B6DB-206C123E338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42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Program Overview</vt:lpstr>
      <vt:lpstr>International Continence Society Definition of OAB</vt:lpstr>
      <vt:lpstr>Prevalence of OAB</vt:lpstr>
      <vt:lpstr>Prevalence of OAB by Age: NOBLE Program</vt:lpstr>
      <vt:lpstr>OAB by Race and Ethnicity</vt:lpstr>
      <vt:lpstr>OAB: Race and Ethnicity</vt:lpstr>
      <vt:lpstr>UI and Age: University of Michigan National Poll on Healthy Aging</vt:lpstr>
      <vt:lpstr>Burden of OAB</vt:lpstr>
      <vt:lpstr>Degree of Bother: EpiLUTS</vt:lpstr>
      <vt:lpstr>Impact of OAB on QoL</vt:lpstr>
      <vt:lpstr>Impact of Disease Progression on QoL</vt:lpstr>
      <vt:lpstr>UI and Risk for Falls</vt:lpstr>
      <vt:lpstr>OAB and Falls</vt:lpstr>
      <vt:lpstr>Economic Impact of OAB</vt:lpstr>
      <vt:lpstr>Treatment Seeking Among Patients With OAB</vt:lpstr>
      <vt:lpstr>Treatment Seeking Among Patients With OAB</vt:lpstr>
      <vt:lpstr>How Patients Cope With OAB</vt:lpstr>
      <vt:lpstr>Treating OAB: Barriers</vt:lpstr>
      <vt:lpstr>Treatment Landscape for OAB AUA/SUFU Guidelines</vt:lpstr>
      <vt:lpstr>Treatment Landscape for OAB AUA/SUFU Guidelines</vt:lpstr>
      <vt:lpstr>Treatment Landscape for OAB AUA/SUFU Guidelines</vt:lpstr>
      <vt:lpstr>Barriers to Treatment Success</vt:lpstr>
      <vt:lpstr>OAB: Health Disparities and Social Determinants</vt:lpstr>
      <vt:lpstr>Factors Increasing the Risk for UI Among Older Adults</vt:lpstr>
      <vt:lpstr>Expert Insight: Heterogeneity Among Older Adults</vt:lpstr>
      <vt:lpstr>Managing OAB: Addressing Unmet Needs</vt:lpstr>
      <vt:lpstr>Expert Insight: Identifying and Addressing Unmet Needs</vt:lpstr>
      <vt:lpstr>Identify and Address Barriers and Facilitators</vt:lpstr>
      <vt:lpstr>Factors to Consider and Assess</vt:lpstr>
      <vt:lpstr>CMS Accountable Health Communities Standardized Screening Tool</vt:lpstr>
      <vt:lpstr>Considerations for Older Patients[a]</vt:lpstr>
      <vt:lpstr>Management in Older Patients Active Case Finding is Important Across the Interprofessional Team</vt:lpstr>
      <vt:lpstr>Management in Older Patients: Additional Diagnoses?</vt:lpstr>
      <vt:lpstr>Anticholinergic Burden</vt:lpstr>
      <vt:lpstr>Anticholinergic Medications and Dementia</vt:lpstr>
      <vt:lpstr>Anticholinergic Medications and Falls and Fractures</vt:lpstr>
      <vt:lpstr>Anticholinergic Medications: Economic Burden</vt:lpstr>
      <vt:lpstr>Using the Interprofessional Team</vt:lpstr>
      <vt:lpstr>The Interprofessional Team Roles in Management and in Addressing Unmet Needs</vt:lpstr>
      <vt:lpstr>Summary</vt:lpstr>
      <vt:lpstr>Summary</vt:lpstr>
      <vt:lpstr>Summary (cont)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Scuglik, Taylor</dc:creator>
  <cp:lastModifiedBy>Scuglik, Taylor</cp:lastModifiedBy>
  <cp:revision>1</cp:revision>
  <dcterms:created xsi:type="dcterms:W3CDTF">2022-10-19T19:19:53Z</dcterms:created>
  <dcterms:modified xsi:type="dcterms:W3CDTF">2022-10-19T19:19:53Z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0x0101000AB152273CB9974FAA61A3CEA15242C1</vt:lpwstr>
  </property>
</Properties>
</file>