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2D78F-99DB-42BF-A2B3-F24630C91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B54F7-EDC0-4816-BD46-48CCB10E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6938B-246A-4B75-B487-CB3F3F9D401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1A806-272C-41E0-B487-4071F599B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35914-76B9-422D-B867-3203C12F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B4516-DF20-4DE3-8916-BEEB227E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8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CE9D7-B0EE-4280-86BC-EBF4CA6B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117C16-C03E-48BA-9F56-C00E4A5D5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C667A-454C-4799-B5F0-7E79AA17F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938B-246A-4B75-B487-CB3F3F9D401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4B490-2EB7-4B4A-B9DF-8EF42708C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DFD9-A641-4D1C-B200-EA46C816D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B4516-DF20-4DE3-8916-BEEB227E7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5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37CB2-D7FE-49D3-8D35-0EC53EEB4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392CD-5331-451A-98EE-BB26A62F1D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5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B3F60F-0093-45C9-9047-439D4CAB0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SPLASH Trial</a:t>
            </a:r>
            <a:br>
              <a:rPr lang="en-US"/>
            </a:br>
            <a:r>
              <a:rPr lang="en-US" i="1"/>
              <a:t>Efficacy and Safety of </a:t>
            </a:r>
            <a:r>
              <a:rPr lang="en-US" i="1" baseline="30000"/>
              <a:t>177</a:t>
            </a:r>
            <a:r>
              <a:rPr lang="en-US" i="1"/>
              <a:t>Lu-PNT2002 PSMA Therapy in mCRPC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DD10C1-6122-4115-8150-A250E25B22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3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D193F0-C6A6-49EA-80BF-64BE2C08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SPLASH Trial</a:t>
            </a:r>
            <a:br>
              <a:rPr lang="en-US"/>
            </a:br>
            <a:r>
              <a:rPr lang="en-US" i="1"/>
              <a:t>Efficacy and Safety of </a:t>
            </a:r>
            <a:r>
              <a:rPr lang="en-US" i="1" baseline="30000"/>
              <a:t>177</a:t>
            </a:r>
            <a:r>
              <a:rPr lang="en-US" i="1"/>
              <a:t>Lu-PNT2002 PSMA Therapy in mCRPC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E234F-1A99-455C-8BC4-64D8DD11CE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93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805846-7F4A-4955-85B7-7DB70378C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SPLASH Trial</a:t>
            </a:r>
            <a:br>
              <a:rPr lang="en-US"/>
            </a:br>
            <a:r>
              <a:rPr lang="en-US" i="1"/>
              <a:t>Radiographic Objective Response Rate and Safety 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63678-F927-4480-BADD-C9244AD5A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9DB6C5-804D-493B-8E88-69993B1C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VISION Trial Post Hoc Analysis</a:t>
            </a:r>
            <a:br>
              <a:rPr lang="en-US" sz="4000"/>
            </a:br>
            <a:r>
              <a:rPr lang="en-US" i="1"/>
              <a:t>Radiographic PFS Correlation With Time-to-Event Endpoints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EE30E-03A6-47AF-A474-62EE2FE23E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07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A66A9F-91BA-4063-B882-DC22026F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AACF36-C70D-4D23-BF31-08D7DB6786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98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D69689-411E-46C2-A4D2-E5D37EB0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you. </a:t>
            </a:r>
            <a:br>
              <a:rPr lang="en-US"/>
            </a:br>
            <a:r>
              <a:rPr lang="en-US"/>
              <a:t>Please move on to the next segment.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28242-1769-403E-9900-5F3F331E44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97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C8C7AD-E5E4-4173-B1CD-E5AF08F1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Slide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2526EB-249A-4E0C-A88D-6FE4E90A5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3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A707D-971F-4C8B-B1AE-76D6C311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ZEN-3694</a:t>
            </a:r>
            <a:br>
              <a:rPr lang="en-US"/>
            </a:br>
            <a:r>
              <a:rPr lang="en-US" i="1"/>
              <a:t>Second-Generation, Potent Pan-Bet Bromodomain Inhibitor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824E5-16F0-4E5C-AC05-A228DDBD36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3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4FF334-8B6D-4250-82CF-C80FD1A1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Phase 2 Study of ZEN-3694, Enzalutamide, and Pembrolizumab in mCRPC</a:t>
            </a:r>
            <a:br>
              <a:rPr lang="en-US" sz="2800"/>
            </a:br>
            <a:r>
              <a:rPr lang="en-US" sz="2400" i="1"/>
              <a:t>Interim Safety Results</a:t>
            </a:r>
            <a:endParaRPr lang="en-US" sz="28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13F7F-0DBB-4951-AA49-974B9E296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9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0F5D81-8D2C-4FFE-BA30-13A8F00C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ZEN-3694</a:t>
            </a:r>
            <a:br>
              <a:rPr lang="en-US" sz="4000"/>
            </a:br>
            <a:r>
              <a:rPr lang="en-US" i="1"/>
              <a:t>Baseline Characteristics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CE721-1FB9-41A4-B69D-D4D5C1FD45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2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64A261-8CDD-44B7-A839-B6EE395B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72129-49F5-451D-BB48-1DC61DDD0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86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BC3750-0EB5-4385-8A29-00ABF7CF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ZEN-3694</a:t>
            </a:r>
            <a:br>
              <a:rPr lang="en-US" sz="4000"/>
            </a:br>
            <a:r>
              <a:rPr lang="en-US" i="1"/>
              <a:t>Results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F6881-F688-4F1A-B9AC-42BC2525C3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22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C5A3AE-B5B9-4D7A-945D-03DD9B166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ZEN-3694</a:t>
            </a:r>
            <a:br>
              <a:rPr lang="en-US" sz="4000"/>
            </a:br>
            <a:r>
              <a:rPr lang="en-US" sz="3100" i="1"/>
              <a:t>TRAEs (≥ 10%)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31868-E424-40C9-9AE2-87F818AAE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663B91-BE0C-495A-B750-712AEBD6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ZEN-3694</a:t>
            </a:r>
            <a:br>
              <a:rPr lang="en-US"/>
            </a:br>
            <a:r>
              <a:rPr lang="en-US" i="1"/>
              <a:t>Conclusions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67BF4-4A06-47BA-974C-111D5A4361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9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1BACC4-B01E-4D1B-9693-059C6EDA2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CABASTY Randomized Phase 3 Trial</a:t>
            </a:r>
            <a:br>
              <a:rPr lang="en-US"/>
            </a:br>
            <a:r>
              <a:rPr lang="en-US" sz="3100" i="1"/>
              <a:t>Cabazitaxel Every 2 Weeks vs Every 3 Weeks in Older Patients With mCRPC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F2DBA7-3A6C-4ABD-BEA9-5B6B502978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78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4CEABA-C238-42AA-ABC1-73DBEF15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CABASTY</a:t>
            </a:r>
            <a:br>
              <a:rPr lang="en-US"/>
            </a:br>
            <a:r>
              <a:rPr lang="en-US" i="1"/>
              <a:t>Baseline Characteristics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620648-E02A-404B-A37B-3713430A6B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91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DB2321-59AB-430F-A5B6-9654B84C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CABASTY </a:t>
            </a:r>
            <a:br>
              <a:rPr lang="en-US"/>
            </a:br>
            <a:r>
              <a:rPr lang="en-US" i="1"/>
              <a:t>Results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BF6BC-0EF6-4748-B871-A849959E65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6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7FCAAF-5D9E-4065-81D9-79A2C4DE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CABASTY</a:t>
            </a:r>
            <a:br>
              <a:rPr lang="en-US"/>
            </a:br>
            <a:r>
              <a:rPr lang="en-US" i="1"/>
              <a:t>Treatment Exposure and Safety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93BEA-6C59-44F6-A0F9-905A8F9C4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09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8E15D8-9DF6-4F63-A0A2-89E3C4CB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KEYLYNK-010 Study: Pembrolizumab Plus Olaparib vs Abiraterone or Enzalutamide for Patients With Previously Treated mCRPC (Phase 3)</a:t>
            </a:r>
            <a:r>
              <a:rPr lang="en-US" sz="3200" i="1"/>
              <a:t> 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CC86F-A23B-4021-8ADD-8D6B8F27F7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3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5B8490-C8CF-4321-A290-404FC63E6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KEYLYNK-010</a:t>
            </a:r>
            <a:br>
              <a:rPr lang="en-US" sz="3200"/>
            </a:br>
            <a:r>
              <a:rPr lang="en-US" sz="3200" i="1"/>
              <a:t>Results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71898-6F3B-49E1-8D92-488AE7630B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99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1A5492-E25B-4C7E-B095-6F115A94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42967-6F8E-4B8D-B81B-82BD5D65E2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5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FE81E0-B6BD-4CD9-8A8E-35FC68C3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RALU Study</a:t>
            </a:r>
            <a:br>
              <a:rPr lang="en-US"/>
            </a:br>
            <a:r>
              <a:rPr lang="en-US" i="1" baseline="30000"/>
              <a:t>177</a:t>
            </a:r>
            <a:r>
              <a:rPr lang="en-US" i="1"/>
              <a:t>Lu-PSMA in Patients With Prior </a:t>
            </a:r>
            <a:r>
              <a:rPr lang="en-US" i="1" baseline="30000"/>
              <a:t>223</a:t>
            </a:r>
            <a:r>
              <a:rPr lang="en-US" i="1"/>
              <a:t>Ra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D49EE-F862-4561-867F-E7C9F6610D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555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FD54DD-1231-421B-BF43-DAEA7954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you. </a:t>
            </a:r>
            <a:br>
              <a:rPr lang="en-US"/>
            </a:br>
            <a:r>
              <a:rPr lang="en-US"/>
              <a:t>Please move on to the next segment.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0D6A1-AEE5-42FC-957A-B3DB427CD5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90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528414-F844-4889-AED7-30B9DA81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 Slide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D97E7-3BE8-4EC2-B29F-0D24E59137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20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EB6C37-F816-4B31-B6C9-A74E551B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Phase 2 Trial of Sacituzumab Govitecan in Patients With mCRPC </a:t>
            </a:r>
            <a:br>
              <a:rPr lang="en-US" sz="2800"/>
            </a:br>
            <a:r>
              <a:rPr lang="en-US" sz="2800"/>
              <a:t>Progressing on Androgen Receptor Signaling Inhibitors: Interim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0A2299-FCB0-4390-8C97-586EF5B53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09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3EED1D-93F7-4071-83AD-02C9ADD6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Phase 2 Trial of Sacituzumab Govitecan in Patients With mCRPC Progressing on Androgen Receptor Signaling Inhibitors: Interim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CF64C-3D9F-4B53-8785-552F0951C4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43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EBD00A-271C-47EA-8F3C-B2D60FCE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Phase 2 Trial of Sacituzumab Govitecan in Patients With mCRPC Progressing on Androgen Receptor Signaling Inhibitors: Interim Results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12A410-4C6D-4A21-ABBE-5667CEF387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41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BB32C4-D0AE-45A2-9416-54460104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Phase 2 Trial of Sacituzumab Govitecan</a:t>
            </a:r>
            <a:br>
              <a:rPr lang="en-US" sz="4000"/>
            </a:br>
            <a:r>
              <a:rPr lang="en-US" i="1"/>
              <a:t>Interim Results</a:t>
            </a:r>
            <a:endParaRPr lang="en-US" sz="4000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4B237-AF6F-4CA8-8E3E-EF22DC5E5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61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14B634-2A71-4291-99DE-A47302DA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Phase 2 Trial of Sacituzumab Govitecan</a:t>
            </a:r>
            <a:br>
              <a:rPr lang="en-US"/>
            </a:br>
            <a:r>
              <a:rPr lang="en-US" i="1"/>
              <a:t>Interim Results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A13970-97DF-44A5-B03C-8950343762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97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FDE6D6-0EC2-4221-A5E4-933E4C3DC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Phase 2 Trial of Sacituzumab Govitecan</a:t>
            </a:r>
            <a:br>
              <a:rPr lang="en-US"/>
            </a:br>
            <a:r>
              <a:rPr lang="en-US" i="1"/>
              <a:t>Interim Results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B57673-0DB7-4A62-BB0A-AD681EC3E6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323291-DA02-4DA8-A34D-2BC8EA43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Nivolumab 3 mg/kg and Ipilimumab 1mg/kg in Molecular-Selected Patients With mCRPC: Interim Safety Analysis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AC0D29-9531-473C-9DB5-275E2F69FA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36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5E83B-94FC-4DEE-801C-05FF0360D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Nivolumab 3 mg/kg and Ipilimumab 1 mg/kg in Molecular-Selected Patients With mCRPC: Baseline Characteristics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6AFAC-0D93-4928-B613-6B65BA3DAC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977C38-DDA4-4BFA-A526-CBA1851E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RALU Study</a:t>
            </a:r>
            <a:br>
              <a:rPr lang="en-US"/>
            </a:br>
            <a:r>
              <a:rPr lang="en-US" i="1" baseline="30000"/>
              <a:t>177</a:t>
            </a:r>
            <a:r>
              <a:rPr lang="en-US" i="1"/>
              <a:t>Lu-PSMA in Patients With Prior </a:t>
            </a:r>
            <a:r>
              <a:rPr lang="en-US" i="1" baseline="30000"/>
              <a:t>223</a:t>
            </a:r>
            <a:r>
              <a:rPr lang="en-US" i="1"/>
              <a:t>Ra (cont)</a:t>
            </a:r>
            <a:endParaRPr lang="en-US" sz="4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02739-4426-4466-B297-C789123C77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203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7A3459-AB1F-47E6-A485-02C29846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Nivolumab 3 mg/kg and Ipilimumab 1 mg/kg in Molecular-Selected Patients With mCRPC: Results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4DED6-DC0A-4881-A515-C78230C883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88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38093A-6CEB-4C75-BA88-526ACB4C3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Nivolumab 3 mg/kg and Ipilimumab 1 mg/kg in Molecular-Selected Patients With mCRPC: Safety Analysis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995DC-AB9C-41C6-9B20-4423D5C64D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26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4F115D-8EE1-47EF-9D38-0CF19FC3A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Conclusion: Nivolumab and Ipilimumab in Molecular-Selected Patients With mCRPC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C162D-50A7-4DCF-BAD9-CF97E0965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00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EC9AA1-B469-4266-9128-59D3633A0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Phase 2 Results of the CYPIDES Study of ODM-208 in Patients With mCRPC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0D11F6-6E14-4520-8B04-29AD41D6D3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769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4E742E-A96E-420F-AC3F-BEB342D11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Phase 2 Results of the CYPIDES Study of ODM-208 in Patients With mCRPC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D227E-B65B-4E3C-B9D3-0A9E5E0AFA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534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849B9C-FDDC-4D20-B32D-9363D6CF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Phase 2 Results of the CYPIDES Study of ODM-208 in Patients With mCRPC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70CAA-A9D9-470C-9483-2B7F5C8F4E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446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4C86CE-B41B-488B-A9D3-FDA1C128B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Phase 2 Results of the CYPIDES Study of ODM-208 in Patients With mCRPC: Safety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85EF9-B692-48BE-8796-4FB59FEA63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739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636D75-05AC-483C-84CB-4F137047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1EB505-A154-4A4E-827E-12C63D490C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14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383CBA-09CA-4CE3-9FA7-A937B75A7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Thank you for your participation.</a:t>
            </a:r>
            <a:br>
              <a:rPr lang="en-US" sz="4400"/>
            </a:br>
            <a:br>
              <a:rPr lang="en-US" sz="4400"/>
            </a:br>
            <a:r>
              <a:rPr lang="en-US" sz="3600"/>
              <a:t>Check out the right side of the program page for helpful tools and resources for both you and/or your patients.</a:t>
            </a:r>
            <a:endParaRPr lang="en-US" sz="4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956917-494C-4703-83B6-3644BF000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0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D536B6-6AE3-437D-843C-258024F7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RALU Study</a:t>
            </a:r>
            <a:br>
              <a:rPr lang="en-US" sz="2800"/>
            </a:br>
            <a:r>
              <a:rPr lang="en-US" sz="2800" i="1" baseline="30000"/>
              <a:t>177</a:t>
            </a:r>
            <a:r>
              <a:rPr lang="en-US" sz="2800" i="1"/>
              <a:t>Lu-PSMA in Patients With Prior </a:t>
            </a:r>
            <a:r>
              <a:rPr lang="en-US" sz="2800" i="1" baseline="30000"/>
              <a:t>223</a:t>
            </a:r>
            <a:r>
              <a:rPr lang="en-US" sz="2800" i="1"/>
              <a:t>Ra—Safety and Effectiveness Outcomes </a:t>
            </a:r>
            <a:endParaRPr lang="en-US" sz="4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DCC580-1FF0-488E-92B9-AACF35619A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8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2EC90E-A787-4603-B566-8E4916DB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RALU Study</a:t>
            </a:r>
            <a:br>
              <a:rPr lang="en-US" sz="2800"/>
            </a:br>
            <a:r>
              <a:rPr lang="en-US" sz="2800" i="1" baseline="30000"/>
              <a:t>177</a:t>
            </a:r>
            <a:r>
              <a:rPr lang="en-US" sz="2800" i="1"/>
              <a:t>Lu-PSMA in Patients With Prior </a:t>
            </a:r>
            <a:r>
              <a:rPr lang="en-US" sz="2800" i="1" baseline="30000"/>
              <a:t>223</a:t>
            </a:r>
            <a:r>
              <a:rPr lang="en-US" sz="2800" i="1"/>
              <a:t>Ra—Safety and Effectiveness Outcomes (cont) 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D3AA9-5330-4266-98EF-BB2E7A876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97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FE1C84-A19E-4A64-B06E-F96EAF454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RALU Study</a:t>
            </a:r>
            <a:br>
              <a:rPr lang="en-US" sz="3600"/>
            </a:br>
            <a:r>
              <a:rPr lang="en-US" sz="2800" i="1" baseline="30000"/>
              <a:t>177</a:t>
            </a:r>
            <a:r>
              <a:rPr lang="en-US" sz="2800" i="1"/>
              <a:t>Lu-PSMA in Patients With Prior </a:t>
            </a:r>
            <a:r>
              <a:rPr lang="en-US" sz="2800" i="1" baseline="30000"/>
              <a:t>223</a:t>
            </a:r>
            <a:r>
              <a:rPr lang="en-US" sz="2800" i="1"/>
              <a:t>Ra—Safety and Effectiveness Outcomes (cont) </a:t>
            </a:r>
            <a:endParaRPr lang="en-US"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1BF938-4D6A-4A5E-BA76-24E4D10DB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29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42484C-0CCE-4462-82B7-0CA2B35C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3TMPO Imaging Study: FDG-Positive/PSMA-Negative PET Lesion Prevalence in mCRPC and Correlation With Lines of Systemic Therapy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C2AEE-70F9-4C6B-B487-28CE76C3AE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74C5D2-4E95-4446-ADED-D611CF87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3TMPO Imaging Study: FDG-Positive/PSMA-Negative PET Lesion Prevalence in mCRPC and Correlation With Lines of Systemic Therapy (cont)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D13D3-CFC3-42BE-8EC8-81EED90642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D8ACA6B475A54D83F3B6349FA9701E" ma:contentTypeVersion="17" ma:contentTypeDescription="Create a new document." ma:contentTypeScope="" ma:versionID="8a11b0400542e313059abda2066d5074">
  <xsd:schema xmlns:xsd="http://www.w3.org/2001/XMLSchema" xmlns:xs="http://www.w3.org/2001/XMLSchema" xmlns:p="http://schemas.microsoft.com/office/2006/metadata/properties" xmlns:ns2="174144a6-14cb-4f4b-ada6-445a4558a380" xmlns:ns3="e93acf5f-f59b-46bb-8c22-2b43a486ab2c" targetNamespace="http://schemas.microsoft.com/office/2006/metadata/properties" ma:root="true" ma:fieldsID="d232688f3954c7332d0fc71bff66819d" ns2:_="" ns3:_="">
    <xsd:import namespace="174144a6-14cb-4f4b-ada6-445a4558a380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144a6-14cb-4f4b-ada6-445a4558a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74144a6-14cb-4f4b-ada6-445a4558a380">
      <Terms xmlns="http://schemas.microsoft.com/office/infopath/2007/PartnerControls"/>
    </lcf76f155ced4ddcb4097134ff3c332f>
    <_Flow_SignoffStatus xmlns="174144a6-14cb-4f4b-ada6-445a4558a380" xsi:nil="true"/>
  </documentManagement>
</p:properties>
</file>

<file path=customXml/itemProps1.xml><?xml version="1.0" encoding="utf-8"?>
<ds:datastoreItem xmlns:ds="http://schemas.openxmlformats.org/officeDocument/2006/customXml" ds:itemID="{93679ED8-5C53-4572-B5E4-4BBE6E305D2E}"/>
</file>

<file path=customXml/itemProps2.xml><?xml version="1.0" encoding="utf-8"?>
<ds:datastoreItem xmlns:ds="http://schemas.openxmlformats.org/officeDocument/2006/customXml" ds:itemID="{12EFD0E3-48C1-4293-9239-E9C2003BEDC8}"/>
</file>

<file path=customXml/itemProps3.xml><?xml version="1.0" encoding="utf-8"?>
<ds:datastoreItem xmlns:ds="http://schemas.openxmlformats.org/officeDocument/2006/customXml" ds:itemID="{4AD08234-FD3B-4351-9FE7-D06067049CF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Widescreen</PresentationFormat>
  <Paragraphs>47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Introduction</vt:lpstr>
      <vt:lpstr>RALU Study 177Lu-PSMA in Patients With Prior 223Ra</vt:lpstr>
      <vt:lpstr>RALU Study 177Lu-PSMA in Patients With Prior 223Ra (cont)</vt:lpstr>
      <vt:lpstr>RALU Study 177Lu-PSMA in Patients With Prior 223Ra—Safety and Effectiveness Outcomes </vt:lpstr>
      <vt:lpstr>RALU Study 177Lu-PSMA in Patients With Prior 223Ra—Safety and Effectiveness Outcomes (cont) </vt:lpstr>
      <vt:lpstr>RALU Study 177Lu-PSMA in Patients With Prior 223Ra—Safety and Effectiveness Outcomes (cont) </vt:lpstr>
      <vt:lpstr>3TMPO Imaging Study: FDG-Positive/PSMA-Negative PET Lesion Prevalence in mCRPC and Correlation With Lines of Systemic Therapy</vt:lpstr>
      <vt:lpstr>3TMPO Imaging Study: FDG-Positive/PSMA-Negative PET Lesion Prevalence in mCRPC and Correlation With Lines of Systemic Therapy (cont)</vt:lpstr>
      <vt:lpstr>SPLASH Trial Efficacy and Safety of 177Lu-PNT2002 PSMA Therapy in mCRPC</vt:lpstr>
      <vt:lpstr>SPLASH Trial Efficacy and Safety of 177Lu-PNT2002 PSMA Therapy in mCRPC (cont)</vt:lpstr>
      <vt:lpstr>SPLASH Trial Radiographic Objective Response Rate and Safety  </vt:lpstr>
      <vt:lpstr>VISION Trial Post Hoc Analysis Radiographic PFS Correlation With Time-to-Event Endpoints</vt:lpstr>
      <vt:lpstr>Concluding Remarks</vt:lpstr>
      <vt:lpstr>Thank you.  Please move on to the next segment.</vt:lpstr>
      <vt:lpstr>Intro Slide</vt:lpstr>
      <vt:lpstr>ZEN-3694 Second-Generation, Potent Pan-Bet Bromodomain Inhibitor</vt:lpstr>
      <vt:lpstr>Phase 2 Study of ZEN-3694, Enzalutamide, and Pembrolizumab in mCRPC Interim Safety Results</vt:lpstr>
      <vt:lpstr>ZEN-3694 Baseline Characteristics</vt:lpstr>
      <vt:lpstr>ZEN-3694 Results</vt:lpstr>
      <vt:lpstr>ZEN-3694 TRAEs (≥ 10%)</vt:lpstr>
      <vt:lpstr>ZEN-3694 Conclusions</vt:lpstr>
      <vt:lpstr>The CABASTY Randomized Phase 3 Trial Cabazitaxel Every 2 Weeks vs Every 3 Weeks in Older Patients With mCRPC</vt:lpstr>
      <vt:lpstr>CABASTY Baseline Characteristics</vt:lpstr>
      <vt:lpstr>CABASTY  Results</vt:lpstr>
      <vt:lpstr>CABASTY Treatment Exposure and Safety </vt:lpstr>
      <vt:lpstr>KEYLYNK-010 Study: Pembrolizumab Plus Olaparib vs Abiraterone or Enzalutamide for Patients With Previously Treated mCRPC (Phase 3) </vt:lpstr>
      <vt:lpstr>KEYLYNK-010 Results</vt:lpstr>
      <vt:lpstr>Concluding Remarks</vt:lpstr>
      <vt:lpstr>Thank you.  Please move on to the next segment.</vt:lpstr>
      <vt:lpstr>Intro Slide</vt:lpstr>
      <vt:lpstr>Phase 2 Trial of Sacituzumab Govitecan in Patients With mCRPC  Progressing on Androgen Receptor Signaling Inhibitors: Interim Results</vt:lpstr>
      <vt:lpstr>Phase 2 Trial of Sacituzumab Govitecan in Patients With mCRPC Progressing on Androgen Receptor Signaling Inhibitors: Interim Results</vt:lpstr>
      <vt:lpstr>Phase 2 Trial of Sacituzumab Govitecan in Patients With mCRPC Progressing on Androgen Receptor Signaling Inhibitors: Interim Results (cont)</vt:lpstr>
      <vt:lpstr>Phase 2 Trial of Sacituzumab Govitecan Interim Results</vt:lpstr>
      <vt:lpstr>Phase 2 Trial of Sacituzumab Govitecan Interim Results (cont)</vt:lpstr>
      <vt:lpstr>Phase 2 Trial of Sacituzumab Govitecan Interim Results (cont)</vt:lpstr>
      <vt:lpstr>Nivolumab 3 mg/kg and Ipilimumab 1mg/kg in Molecular-Selected Patients With mCRPC: Interim Safety Analysis </vt:lpstr>
      <vt:lpstr>Nivolumab 3 mg/kg and Ipilimumab 1 mg/kg in Molecular-Selected Patients With mCRPC: Baseline Characteristics </vt:lpstr>
      <vt:lpstr>Nivolumab 3 mg/kg and Ipilimumab 1 mg/kg in Molecular-Selected Patients With mCRPC: Results </vt:lpstr>
      <vt:lpstr>Nivolumab 3 mg/kg and Ipilimumab 1 mg/kg in Molecular-Selected Patients With mCRPC: Safety Analysis </vt:lpstr>
      <vt:lpstr>Conclusion: Nivolumab and Ipilimumab in Molecular-Selected Patients With mCRPC</vt:lpstr>
      <vt:lpstr>Preliminary Phase 2 Results of the CYPIDES Study of ODM-208 in Patients With mCRPC</vt:lpstr>
      <vt:lpstr>Preliminary Phase 2 Results of the CYPIDES Study of ODM-208 in Patients With mCRPC (cont)</vt:lpstr>
      <vt:lpstr>Preliminary Phase 2 Results of the CYPIDES Study of ODM-208 in Patients With mCRPC (cont)</vt:lpstr>
      <vt:lpstr>Preliminary Phase 2 Results of the CYPIDES Study of ODM-208 in Patients With mCRPC: Safety </vt:lpstr>
      <vt:lpstr>Concluding Remarks</vt:lpstr>
      <vt:lpstr>Thank you for your participation.  Check out the right side of the program page for helpful tools and resources for both you and/or your patients.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Eckstein, Zachary</dc:creator>
  <cp:lastModifiedBy>Eckstein, Zachary</cp:lastModifiedBy>
  <cp:revision>1</cp:revision>
  <dcterms:created xsi:type="dcterms:W3CDTF">2022-10-24T20:34:33Z</dcterms:created>
  <dcterms:modified xsi:type="dcterms:W3CDTF">2022-10-24T20:34:33Z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0x010100AED8ACA6B475A54D83F3B6349FA9701E</vt:lpwstr>
  </property>
</Properties>
</file>