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0F34-D2C8-8F5B-E86F-78637201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03B52-A65F-2936-B970-E991B597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A26B-3788-4C59-B414-209E54C03D6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2F933-00C3-EEA2-BA36-A547F6C2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73763-C3EA-1D4C-7620-42506594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8A5-2772-4838-AB45-77C090BE8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6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3E038-B6D3-756E-F4A8-7BCD7ACE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6EF4D-82F0-7346-6745-36E5D9954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4E6E0-2737-0C92-BC93-716445CEE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A26B-3788-4C59-B414-209E54C03D6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6-A49B-6D48-750C-B64A03ADA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E2BF1-7277-7AB5-E12F-1B863FD0B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C8A5-2772-4838-AB45-77C090BE8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AC331D-5F98-B88A-1ABB-5EA33677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C3293-482B-1450-BF22-560D0EDD4F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45BFA1-E750-9BA1-7198-05D6C026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Identifying Insomnia: Do We Ask About Sleep Enough?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7E346-B74A-DB96-AD9D-0CB817AA79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9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07301D-6466-4585-3F9C-73F4883B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Perspective: Changing Opinions About Insomnia Disorder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3313E-6D28-4E2F-C974-2CC674B73F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2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69DA47-3DC7-623B-CCF8-6F992AB7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Perspective: Changing Opinions About Insomnia Disorder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AAFA0-3534-2366-E032-5249E8FA8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805354-BB26-2CA0-F6FC-FC652CA8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Perspective: Changing Opinions About Insomnia Disorder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04053-2C5D-C15E-0FFC-99AAD140DD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9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F3718E-14D9-FE5F-57FF-7C6B0046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Related to Insomnia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07C2A-9568-C09F-6E41-677A9F0EB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3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FB2FBD-FEAC-48BC-E605-3E3AC980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American Heart Association: Healthy Sleep Is Essential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39976-E39B-CF8F-502C-BD55C5B74A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2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4B8752-4A94-D316-8444-5492F70C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for Insomnia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8E140-89D8-4670-6211-8E8058472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6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3BA43-3A42-ED96-BF93-2D293FC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for Insomnia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EDF3E-9206-E883-3B66-C3165CBAF7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86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0F3D40-75B5-9140-2BF7-FD0144F1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for Insomnia: Quantification of Light Exposure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D767B-6689-A809-9751-A08C7E7570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18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C39AF9-2749-91E3-2657-0217D146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Light at Night on Cardiometabolic Health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E03C0-8CFD-E423-C11B-1521B16D9C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1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BA8224-F53A-196D-2D9E-203B9C57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B5440-7444-18EB-31B7-0ADD00590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0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2CFED6-A6D8-4FE1-9421-01B7A05B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Circadian Production of Melatonin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7C02D-BB22-3E94-6017-43EEB5EA97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CFD95A-5DC4-95AC-1A99-65EBD4DA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Light on Melatonin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EEC46-4206-38F9-CBF2-3C3352C97F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0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CE9902-A8CF-2367-10D8-4431F6D0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Perspectives: Light Exposure and Circadian Clock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83970-5057-24E5-05CA-C8FC891E0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35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F12CA1-8343-74AA-ED51-255AFD07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Perspectives: Melatonin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71178-7853-1C24-8FC7-182F5B981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45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8C6D53-314F-EF02-8D7F-9D85CA2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Insomnia Treatment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A359C-A926-4B6C-E68D-B732A42190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35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E9C4B5-A28B-42C2-A832-0FCA5007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Non-Evidence-Based Use of Sleep Medications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DF8FC-1680-3F12-79B4-24D6E3CA75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86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31DFCF-F9E0-95F1-29F6-5EC3111C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Non-Evidence-Based Use of Sleep Medications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C9B73-9BCA-D366-8EA8-A3DE7299CD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00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65A6FD-3450-6E3D-C3BC-AE32444D0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Non-Evidence-Based Use of Sleep Medications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40873-2FB0-E897-AB8E-78D60C119D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00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4D458C-16A4-BC23-4643-4EBE1AB7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Approvals 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63BC9-058D-5EA1-7F3C-6074AC66C0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59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42114F-EA25-08C1-4206-B207705E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Prescription Digital Cognitive Behavioral Therapy 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190A4-A688-0276-1CE4-371B136131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2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BD164C-CA3A-2797-34CA-8D51BF02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Insomnia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F92C2-524A-AB6B-8864-3EEBA298C4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25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87DEAB-3C5F-68BF-0CCB-68EA2DFD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Prescription Digital Cognitive Behavioral Therapy 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CCF0F-A46F-C53F-EA0D-7C93359EEE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32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33B9D0-E3FD-3107-D57E-6877DA39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Prescription Digital Cognitive Behavioral Therapy 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E9D37-D5D3-8145-DBD0-FF6E6D629D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01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FA4159-2FFA-DFE2-A23E-7AA77A6B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Data:</a:t>
            </a:r>
            <a:br>
              <a:rPr lang="en-GB"/>
            </a:br>
            <a:r>
              <a:rPr lang="en-GB" i="1"/>
              <a:t>Phase 3 Studies of Daridorexant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08B70-E97A-5948-4EFA-E15EB585B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0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2D21D9-9AAE-6A05-7411-9B44710F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Data:</a:t>
            </a:r>
            <a:br>
              <a:rPr lang="en-GB"/>
            </a:br>
            <a:r>
              <a:rPr lang="en-GB" i="1"/>
              <a:t>Phase 3 Studies of Daridorexant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DEFCD-8EED-B1A9-3078-1C14D83B6E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25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D4A3CF-024C-3BBC-F6F7-5E6CF2A4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Data:</a:t>
            </a:r>
            <a:br>
              <a:rPr lang="en-US"/>
            </a:br>
            <a:r>
              <a:rPr lang="en-US" i="1"/>
              <a:t>Association Between Falls and Insomnia Medications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79FC1-E701-9F2C-B88E-366605A8C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54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A3283D-C48C-F87F-24E1-C1DCB47E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Data:</a:t>
            </a:r>
            <a:br>
              <a:rPr lang="en-US"/>
            </a:br>
            <a:r>
              <a:rPr lang="en-US" i="1"/>
              <a:t>Association Between Falls and Insomnia Medications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5ECFC-A8DA-2AE0-39F6-15A1F6530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91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863675-55A5-E2D3-75B5-8E0C687B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Expert Perspectives: Impact of New Approvals on Clinical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4A520-7704-22B9-50AC-E9C413A59C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30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77AF8D-B3A1-8D62-09E2-1E774D4C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Expert Perspectives: Impact of New Approvals on Clinical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6A496-C038-CE9D-D3B0-3E7716EEAE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36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A22695-A792-A93F-5150-FF3ED6ED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Expert Perspective: Personalizing Insomnia Treatment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63BFC-FF77-EC80-0EF5-5FFB12E08C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47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A69B95-6723-C997-B9F0-1AAA6659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Expert Perspective: Personalizing Insomnia Treatment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7694E-C45D-0CFE-EBBB-D40BEAE58F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1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D47D6D-DF0D-1BBC-3981-FBCDAB7D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Insomnia Disorder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85BE8-27F3-0BA6-59F5-22862DE54B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7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364EF4-05D3-C399-E9A4-AD2853EF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Daytime Functioning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AAD97-7C47-D6DF-AB43-309EA66929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47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25F286-D308-0358-C9BD-9D06AB3D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Daytime Functioning:</a:t>
            </a:r>
            <a:br>
              <a:rPr lang="en-GB"/>
            </a:br>
            <a:r>
              <a:rPr lang="en-GB"/>
              <a:t>Phase 3 Data With Lemborexant in Subpopulation With Fatigue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7BE80-CAF5-DC2A-DB9A-034B03F703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97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D0F39F-AC5C-C695-E9D5-A33D6BA1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Daytime Functioning:</a:t>
            </a:r>
            <a:br>
              <a:rPr lang="en-GB"/>
            </a:br>
            <a:r>
              <a:rPr lang="en-GB"/>
              <a:t>Phase 3 Data With Lemborexant in Subpopulation With Fatigue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FDE91-8795-1178-44E0-98E6AB1C8B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90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CE871F-703F-5B79-8764-60C32E1D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Daytime Functioning:</a:t>
            </a:r>
            <a:br>
              <a:rPr lang="en-GB"/>
            </a:br>
            <a:r>
              <a:rPr lang="en-GB"/>
              <a:t>Phase 3 Data With Daridorexant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C6552-5123-527B-D3D7-DCFE466E1A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22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128FA0-5525-C22D-30C7-A5911600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Daytime Functioning:</a:t>
            </a:r>
            <a:br>
              <a:rPr lang="en-GB"/>
            </a:br>
            <a:r>
              <a:rPr lang="en-GB"/>
              <a:t>Insomnia Daytime Symptoms and Impacts Questionnaire (IDSIQ)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72778-BE9F-C5EC-6DC8-50E1C0964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74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F9F459-FE14-F626-210A-0C8CC31E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Expert Perspective: Daytime Function and the Orexin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6B471-E31C-3BA1-B402-AFF974D83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CB90F4-B19F-83B4-2ACF-1CC9D282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Expert Perspective: Insomnia Is a 24-Hour Condition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8B682-7C08-295D-10D3-F35A94F4B1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83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3AEA78-337D-B484-0070-08C79CCD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of Insomnia and Medications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624EF-9EB4-E172-CF13-9E46329E0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6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C92D13-4A73-C8F7-8152-EDA80BBD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Timing of Insomnia to Match Treatments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05531-BC44-6EB2-1D60-217201988B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68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CC8BE7-ADD1-73CD-713E-68A17063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Timing of Insomnia to Match Treatments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D6DFC-B02D-0BB8-936E-06680722B8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1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D6BE9F-25D3-161B-1784-61364D10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Insomnia Disorder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D4F60-AE99-0112-4382-F9F4B1A2DD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0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1E9036-F6B5-4F3E-3AE8-FEEE9D21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Timing of Insomnia to Match Treatments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EF13A-29B9-96B5-D9C1-25996D2FD2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40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D75FC2-7BBE-4A92-F63A-80427815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Timing of Insomnia to Match Treatments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B24CD-2272-E990-FF0D-80FF6100F4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33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9D3D15-7BA6-8E29-FDFA-DF3A6538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Timing of Insomnia to Match Treatments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07D46-773B-3A06-3620-76E65B99E8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589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6E139E-85E2-5FED-0944-42BC0311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Timing of Insomnia to Match Treatments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6A7AF-7094-7E5B-30A6-AF0EB5B50C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665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9129AF-07E2-6C77-9F89-AC2C6184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Timing of Insomnia to Match Treatments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B9A94-A1F1-D3DF-BDE8-3544E7B45C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13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935AEF-DC58-B810-1F3F-F59B0EF8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Sleep Train With Patients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30B0A-BC73-6E45-C41E-C8928D2A4D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845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3DDE88-2EEB-8744-07FB-62238FDE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Circadian Rhythm, Sleep, Diet, and </a:t>
            </a:r>
            <a:br>
              <a:rPr lang="en-US"/>
            </a:br>
            <a:r>
              <a:rPr lang="en-US"/>
              <a:t>Metabolic Health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8B492-6474-55B7-EC04-39C9869A45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460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799E25-7F86-9C88-A341-CF469CAD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Sleep and Food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51C47-41F1-90A3-D8FC-F7C768F489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0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2BE2E6-3EAB-E1E3-AC8C-5EB3CB94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Sleep Hygiene: Healthy Lifestyle Underpins Healthy Sleep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93F5A-EC08-15DE-A10D-F17B6FEBEF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727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D005AF-E3E1-2EFC-992A-D652FA5E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Sleep and Food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02014-76B0-4932-6A63-20FB15797C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2F719-471E-566A-7304-1740EDD2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Insomnia Disorder: Daytime Function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47D47-257F-38FE-1B3A-5E560C72D0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021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5FB56A-FF37-BD86-6F80-640DC2B9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8D4EC-94E0-49B0-E36D-3E195D6425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85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4373CB-2F23-B8D1-0F2D-C36903B6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63285-A98C-454A-25D4-8F9363A91E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8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AB3800-928B-335A-5649-B7C5BD54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Insomnia Disorder: Night-Time Symptoms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34A25-1985-BC59-9917-EDB0933CCC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0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C03070-8853-3B24-6BF5-3B10394A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Identifying Insomnia: Do We Ask About Sleep Enough?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4B2BE-8A5C-75D5-8B8B-527FBCB867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5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B43C4A-EEAD-6659-4D92-D3D05322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Identifying Insomnia: Do We Ask About Sleep Enough?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0BBEC-6172-9F88-3364-E79CCD75B2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7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73ca87e-e0b1-4f9d-8065-80094c0d351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9AB610B016C4597A339FDFA2AE4F5" ma:contentTypeVersion="16" ma:contentTypeDescription="Create a new document." ma:contentTypeScope="" ma:versionID="8d01eb5009ab8bbacb93d6879691d9cb">
  <xsd:schema xmlns:xsd="http://www.w3.org/2001/XMLSchema" xmlns:xs="http://www.w3.org/2001/XMLSchema" xmlns:p="http://schemas.microsoft.com/office/2006/metadata/properties" xmlns:ns2="573ca87e-e0b1-4f9d-8065-80094c0d3511" xmlns:ns3="e93acf5f-f59b-46bb-8c22-2b43a486ab2c" targetNamespace="http://schemas.microsoft.com/office/2006/metadata/properties" ma:root="true" ma:fieldsID="965933e5646a02a785a3753d9d65f717" ns2:_="" ns3:_="">
    <xsd:import namespace="573ca87e-e0b1-4f9d-8065-80094c0d3511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ca87e-e0b1-4f9d-8065-80094c0d3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3555D-0C21-4BE9-AA2D-EBE74FD08A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5C20F6-A724-4EE3-B6B2-249E02F238EC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573ca87e-e0b1-4f9d-8065-80094c0d3511"/>
  </ds:schemaRefs>
</ds:datastoreItem>
</file>

<file path=customXml/itemProps3.xml><?xml version="1.0" encoding="utf-8"?>
<ds:datastoreItem xmlns:ds="http://schemas.openxmlformats.org/officeDocument/2006/customXml" ds:itemID="{897CFBA6-FAB4-4494-AEA4-FDD9AFA1D6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ca87e-e0b1-4f9d-8065-80094c0d3511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Widescreen</PresentationFormat>
  <Paragraphs>58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Diagnosis of Insomnia</vt:lpstr>
      <vt:lpstr>Diagnosis of Insomnia Disorder</vt:lpstr>
      <vt:lpstr>Diagnosis of Insomnia Disorder</vt:lpstr>
      <vt:lpstr>Diagnosis of Insomnia Disorder: Daytime Function</vt:lpstr>
      <vt:lpstr>Diagnosis of Insomnia Disorder: Night-Time Symptoms</vt:lpstr>
      <vt:lpstr>Identifying Insomnia: Do We Ask About Sleep Enough?</vt:lpstr>
      <vt:lpstr>Identifying Insomnia: Do We Ask About Sleep Enough?</vt:lpstr>
      <vt:lpstr>Identifying Insomnia: Do We Ask About Sleep Enough?</vt:lpstr>
      <vt:lpstr>Expert Perspective: Changing Opinions About Insomnia Disorder</vt:lpstr>
      <vt:lpstr>Expert Perspective: Changing Opinions About Insomnia Disorder</vt:lpstr>
      <vt:lpstr>Expert Perspective: Changing Opinions About Insomnia Disorder</vt:lpstr>
      <vt:lpstr>Guidelines Related to Insomnia</vt:lpstr>
      <vt:lpstr>American Heart Association: Healthy Sleep Is Essential</vt:lpstr>
      <vt:lpstr>Guidelines for Insomnia</vt:lpstr>
      <vt:lpstr>Guidelines for Insomnia</vt:lpstr>
      <vt:lpstr>Guidelines for Insomnia: Quantification of Light Exposure</vt:lpstr>
      <vt:lpstr>Impact of Light at Night on Cardiometabolic Health</vt:lpstr>
      <vt:lpstr>Circadian Production of Melatonin</vt:lpstr>
      <vt:lpstr>Impact of Light on Melatonin</vt:lpstr>
      <vt:lpstr>Expert Perspectives: Light Exposure and Circadian Clock</vt:lpstr>
      <vt:lpstr>Expert Perspectives: Melatonin</vt:lpstr>
      <vt:lpstr>Insomnia Treatment</vt:lpstr>
      <vt:lpstr>Non-Evidence-Based Use of Sleep Medications</vt:lpstr>
      <vt:lpstr>Non-Evidence-Based Use of Sleep Medications</vt:lpstr>
      <vt:lpstr>Non-Evidence-Based Use of Sleep Medications</vt:lpstr>
      <vt:lpstr>New Approvals </vt:lpstr>
      <vt:lpstr>Prescription Digital Cognitive Behavioral Therapy </vt:lpstr>
      <vt:lpstr>Prescription Digital Cognitive Behavioral Therapy </vt:lpstr>
      <vt:lpstr>Prescription Digital Cognitive Behavioral Therapy </vt:lpstr>
      <vt:lpstr>New Data: Phase 3 Studies of Daridorexant</vt:lpstr>
      <vt:lpstr>New Data: Phase 3 Studies of Daridorexant</vt:lpstr>
      <vt:lpstr>New Data: Association Between Falls and Insomnia Medications</vt:lpstr>
      <vt:lpstr>New Data: Association Between Falls and Insomnia Medications</vt:lpstr>
      <vt:lpstr>Expert Perspectives: Impact of New Approvals on Clinical Practice</vt:lpstr>
      <vt:lpstr>Expert Perspectives: Impact of New Approvals on Clinical Practice</vt:lpstr>
      <vt:lpstr>Expert Perspective: Personalizing Insomnia Treatment</vt:lpstr>
      <vt:lpstr>Expert Perspective: Personalizing Insomnia Treatment</vt:lpstr>
      <vt:lpstr>Daytime Functioning</vt:lpstr>
      <vt:lpstr>Daytime Functioning: Phase 3 Data With Lemborexant in Subpopulation With Fatigue</vt:lpstr>
      <vt:lpstr>Daytime Functioning: Phase 3 Data With Lemborexant in Subpopulation With Fatigue</vt:lpstr>
      <vt:lpstr>Daytime Functioning: Phase 3 Data With Daridorexant</vt:lpstr>
      <vt:lpstr>Daytime Functioning: Insomnia Daytime Symptoms and Impacts Questionnaire (IDSIQ)</vt:lpstr>
      <vt:lpstr>Expert Perspective: Daytime Function and the Orexin System</vt:lpstr>
      <vt:lpstr>Expert Perspective: Insomnia Is a 24-Hour Condition</vt:lpstr>
      <vt:lpstr>Mechanisms of Insomnia and Medications</vt:lpstr>
      <vt:lpstr>Understanding Timing of Insomnia to Match Treatments</vt:lpstr>
      <vt:lpstr>Understanding Timing of Insomnia to Match Treatments</vt:lpstr>
      <vt:lpstr>Understanding Timing of Insomnia to Match Treatments</vt:lpstr>
      <vt:lpstr>Understanding Timing of Insomnia to Match Treatments</vt:lpstr>
      <vt:lpstr>Understanding Timing of Insomnia to Match Treatments</vt:lpstr>
      <vt:lpstr>Understanding Timing of Insomnia to Match Treatments</vt:lpstr>
      <vt:lpstr>Understanding Timing of Insomnia to Match Treatments</vt:lpstr>
      <vt:lpstr>Using the Sleep Train With Patients</vt:lpstr>
      <vt:lpstr>Circadian Rhythm, Sleep, Diet, and  Metabolic Health</vt:lpstr>
      <vt:lpstr>Sleep and Food</vt:lpstr>
      <vt:lpstr>Sleep Hygiene: Healthy Lifestyle Underpins Healthy Sleep</vt:lpstr>
      <vt:lpstr>Sleep and Food</vt:lpstr>
      <vt:lpstr>Conclusions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McKinney, Susan</dc:creator>
  <cp:lastModifiedBy>McKinney, Susan</cp:lastModifiedBy>
  <cp:revision>2</cp:revision>
  <dcterms:created xsi:type="dcterms:W3CDTF">2022-11-07T13:22:19Z</dcterms:created>
  <dcterms:modified xsi:type="dcterms:W3CDTF">2022-11-07T14:16:18Z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0x010100E269AB610B016C4597A339FDFA2AE4F5</vt:lpwstr>
  </property>
</Properties>
</file>