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customXml" Target="../customXml/item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D18ED-9C0E-4C05-AE31-FBB2541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93CC8-A647-41D1-A280-DB21A79A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5A35-401F-4A5F-8FB9-619D9B3926BB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3146F-61D4-45D4-BBDB-46AAC75A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4E46F-B318-4BC0-85CC-E0B427FA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F4D8-C63D-453E-B623-0EF859EB1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9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C73A36-BF52-4429-969E-A173648A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55306-EE7B-4E39-9564-35D8AF78E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0EBA7-B3ED-4066-B502-BE3A5A673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75A35-401F-4A5F-8FB9-619D9B3926BB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0BBA0-9D79-48F4-BC49-6DA1123FD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36B37-0E95-4A49-999C-A7F590CDD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CF4D8-C63D-453E-B623-0EF859EB1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5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581E32-83D1-4B06-B96B-C8BB62EC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BC83D-1BA7-4085-8761-6DBBA32264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07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6FB2E6-2611-4077-944F-24B7BBB3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Equity and Vaccinations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F2809-A616-4A7C-91E0-9200ED69B2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7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6EC71E-6FBD-4ABF-BA45-BE08B39F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Available Vaccines and Vaccine Technology</a:t>
            </a:r>
            <a:endParaRPr lang="en-US" sz="320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5DBA9-18B9-4F7F-AB65-EEAEDA92F4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5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1C7757-10B0-477C-9CB9-DF8EF01C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COVID-19 Vaccines in the United States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25926-EE18-415A-8229-F4F9D2F6D1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9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D66240-24C8-4B8C-B9CF-E0FB98FBE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of the Omicron Variant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3E3B4-1DA7-49A8-A7D5-763A64617C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1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61E567-2DED-4535-9F2F-D050B688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>
                <a:solidFill>
                  <a:srgbClr val="FFFFFF"/>
                </a:solidFill>
                <a:effectLst/>
                <a:latin typeface="Roboto Condensed" panose="02000000000000000000" pitchFamily="2" charset="0"/>
              </a:rPr>
              <a:t>SARS-CoV-2 Variants of Concern </a:t>
            </a:r>
            <a:r>
              <a:rPr lang="en-US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9013A-5566-41A0-8D96-5149CC8508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2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B70B4D-FA26-4619-8162-7CE78AAE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Weekly Trends in COVID-19</a:t>
            </a:r>
            <a:br>
              <a:rPr lang="en-US" sz="3200"/>
            </a:br>
            <a:r>
              <a:rPr lang="en-US" sz="2800" i="1"/>
              <a:t>Associated Hospitalization Rates by Age Group 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2D324-AD13-4A7A-AA4F-FEB3FCC489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61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71203F-A11E-41F3-9C7E-6411CAFC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Vaccine Effectiveness in SARS-CoV-2 Variants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CD7917-99C1-44C0-8E28-11988F9E20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42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CC1F6E-BBA8-4967-A5E1-5211BCC5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Vaccine Effectiveness Against the Omicron B.1.1.529 Variant in  Children Aged 5 to 11 Years</a:t>
            </a:r>
            <a:endParaRPr lang="en-US" i="1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FDED1-DA73-495B-8190-6593682BFD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95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6B61D8-66E0-4FA3-9296-A3A61B07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 of Available Bivalent Booster Clinical Trial Data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78282-100B-4363-BFC3-969045D351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69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05AF93-1829-4BC0-93C1-5E6D851C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2/3 Trial of Moderna Bivalent Omicron Booster Vaccine</a:t>
            </a:r>
            <a:br>
              <a:rPr lang="en-US"/>
            </a:br>
            <a:r>
              <a:rPr lang="en-US" sz="3100" i="1"/>
              <a:t>Study Design and Immunogenicity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B48E0-4B0F-4224-A78C-FAAE81EE23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5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85A78D-28F1-421F-9CD3-73BEAC9D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4C0F2-5EE4-4C0E-A176-5D844C0B10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52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8256EB-AA28-4A5A-AA42-EF48CD9C4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2/3 Trial of Moderna Bivalent Omicron Booster Vaccine</a:t>
            </a:r>
            <a:br>
              <a:rPr lang="en-US"/>
            </a:br>
            <a:r>
              <a:rPr lang="en-US" sz="3100" i="1"/>
              <a:t>Safety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2A9C8E-6A18-4C2A-9B05-0C54EC1131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30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3890DF-A24C-440F-9ACF-77039725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Pfizer-BioNTech Bivalent Booster Trial With BA.1 (Study C4591031)</a:t>
            </a:r>
            <a:br>
              <a:rPr lang="en-US"/>
            </a:br>
            <a:r>
              <a:rPr lang="en-US" sz="3100" i="1"/>
              <a:t>Study Design and Immunogenicity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F99FD3-4C97-428B-836D-B83C07B78F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33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F88715-833F-4A8B-A262-C830D6A5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Pfizer-BioNTech Bivalent Booster Trial With BA.1 (Study C4591031)</a:t>
            </a:r>
            <a:br>
              <a:rPr lang="en-US"/>
            </a:br>
            <a:r>
              <a:rPr lang="en-US" sz="3100" i="1"/>
              <a:t>Safety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01C2B-1322-4A3D-8D8C-0E5B42AC01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04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9BD4E3-C976-4D59-B3BD-E908FEF0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Current COVID-19 Vaccine Recommendations</a:t>
            </a:r>
            <a:endParaRPr lang="en-US" sz="320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A36EB-E0C3-4A7F-9061-054EF69E33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73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2AA16A-7CEE-40D9-93E4-ED762D7E0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Addressing Parent Concerns About New Vaccines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0EC75-D9E3-4609-8383-2727342454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18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D9FE7C-3755-4967-BABB-632D337D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Addressing Teenage Concerns About New Vaccines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8485F-0969-4191-8767-74EA97FA5D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68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B8BBF0-3197-4593-B747-20C2DF58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 Vaccination Schedule for Most People</a:t>
            </a:r>
            <a:br>
              <a:rPr lang="en-US"/>
            </a:br>
            <a:r>
              <a:rPr lang="en-US" sz="3100" i="1"/>
              <a:t>Those Not Moderately or Severely Immunocompromised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1DF87-495E-4131-80E8-CD14A34261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33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867A44-D4C4-4B11-AB61-8091A062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Booster Recommendations for Most People, October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25B1B-DDD0-435D-B612-6419DA311A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91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22397B-05EF-4FE2-B774-1DE43195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E4E24-F4AE-4483-BB1E-9B29E90D88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80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5F99F7-B862-4310-9968-3E256882B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Overcoming Barriers to Vaccination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7B0BB-380D-47D1-9C80-FE0BCDFA18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0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C98300-3E51-4DC0-97ED-4F369422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C378F-E291-42A7-B1A0-31B9A94ED3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50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D78CE9-E80D-446B-BEEC-493345BD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to Identify Pediatric Patients Eligible for a Booster</a:t>
            </a:r>
            <a:br>
              <a:rPr lang="en-US"/>
            </a:br>
            <a:r>
              <a:rPr lang="en-US" sz="3100" i="1"/>
              <a:t>Expert Opinion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6D01DB-3A08-4B4A-8C49-6CB7072819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72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840A29-6970-49DF-8B99-89B10F60E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Tailoring the Immunization Message</a:t>
            </a:r>
            <a:br>
              <a:rPr lang="en-GB"/>
            </a:br>
            <a:r>
              <a:rPr lang="en-GB" sz="3200">
                <a:solidFill>
                  <a:schemeClr val="accent4">
                    <a:lumMod val="40000"/>
                    <a:lumOff val="60000"/>
                  </a:schemeClr>
                </a:solidFill>
              </a:rPr>
              <a:t>Addressing Common Concerns of Hesitant Parents/Caregivers</a:t>
            </a:r>
            <a:endParaRPr lang="en-US" sz="320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DAE3B-82B5-41E4-89F1-B1D7082313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80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5A4680-D977-4F0C-B69B-0D87EA40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Efficacy of COVID-19 Vaccines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F1238-6FE6-4C8D-BFDD-8C38C66702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77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3DB395-A6E9-44A9-9498-E57F17E9A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and Risks After Dose 2, by Age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C8410-995A-4F1A-8961-26F40D7651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17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2266AE-8D79-4FCA-B313-33804455B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Benefits and Risks After mRNA Vaccine, by Age Group and Sex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FB8BA2-0112-4263-9BFD-74D56BE7D9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15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9ABDDC-CAFA-46BF-8DE9-3D385C89F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Side Effects of COVID-19 Vaccines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523847-2D91-4376-86FB-970C131919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99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F59270-EFB5-4A85-BC03-79B31B76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Real-World Data of AEs Following Vaccination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456C1-9AC4-424D-BBA1-134474825A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99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E3C1C0-EE45-401D-B4C4-0A100517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Myocarditis</a:t>
            </a:r>
            <a:br>
              <a:rPr lang="en-US"/>
            </a:br>
            <a:r>
              <a:rPr lang="en-US" sz="3100" i="1"/>
              <a:t>Postmarketing Reports With BNT162b2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8D42A7-53F4-4DBF-9A78-10E0C8DC6B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64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ECCAE5-EE6C-497D-B176-59B9AF4C0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Myocarditis Risk Following Booster Dose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A499A-A152-41C7-A12A-AA4C5A9FF9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96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A88551-11F5-4FE6-9D7A-28279BEF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Rare Serious AEs With COVID-19 Vaccines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868B7D-3312-42F3-9DE4-016D5EDCA2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1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A6F2E3-A79D-4C93-B649-01CB666B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Problem…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0BC4B-D4D8-4EF9-BF99-5D44157A8E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17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85B2D4-9074-4B24-91FA-48E6E244E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 Strategies for Hesitant Parents and Caregivers to Optimize       Coverage and Promote Equity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221DA-7006-4F53-9004-6303DD9198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74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44C02C-BF1B-433A-9B8E-D144C60E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Social Media 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F353E7-9D02-4318-8885-C613B74C64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47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8C9C66-6687-4089-BDC3-E06CECDB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Addressing Misinformation About Vaccines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FDAE3-5008-4C02-AFE4-44CB393E18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35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F1D767-56B2-4C10-91FF-C607AF8A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Principles of Motivational Interviewing​</a:t>
            </a:r>
            <a:r>
              <a:rPr lang="en-GB"/>
              <a:t>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65FC5-7BAC-4161-9994-C78C1A1F19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05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30D887-5D2D-4519-B223-880EACAA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Talk With Patients</a:t>
            </a:r>
            <a:br>
              <a:rPr lang="en-US"/>
            </a:br>
            <a:r>
              <a:rPr lang="en-US" sz="3100" i="1"/>
              <a:t>Expert Opinion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E6DA83-4072-4E43-AA60-71EED43403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12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56A2A8-7050-4E72-99D7-A335A4E4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for Providers and Patients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5E074-FCBC-4FDB-8B6C-B8EB00F8ED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16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C63A03-B08E-4977-BE56-7CFE75DA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Ahead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29221-C501-45B1-BF49-064D784F29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51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F55F45-D65F-4A8D-B90B-06B91A469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in the "Crystal Ball" for Vaccination?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FE2E0-6D5D-4B14-B09E-09C2D8CA52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017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CDA275-FDC0-44E4-8CA1-C95DC084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Have We Learned From COVID-19?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BAB13-1929-48D1-BE54-BEAD23587B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53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39F428-534A-451C-9D38-972223DD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Healthcare Equity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9E89C-8935-400C-97DB-9F57A1C981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5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ECCBEE-A04E-4FAF-B69F-F455A404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Percentage of US Population With a Completed COVID-19</a:t>
            </a:r>
            <a:br>
              <a:rPr lang="en-US"/>
            </a:br>
            <a:r>
              <a:rPr lang="en-US"/>
              <a:t>Primary Series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9B31B-D38C-4FD0-977B-A20107FE65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41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AB35A2-6079-4341-BBB2-709D421E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Rapid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AA972-6D17-4957-9135-0EB982B517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79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5069E3-FB28-4DB2-84BD-BBF83ED1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2E723E-4876-4C70-82CC-67479FC392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752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771689-D725-4E8F-88D3-8201F11A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Percentage of US Population With a Completed COVID-19</a:t>
            </a:r>
            <a:br>
              <a:rPr lang="en-US"/>
            </a:br>
            <a:r>
              <a:rPr lang="en-US"/>
              <a:t>Primary Series, August 2022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03B86-4118-495C-B86C-E4EF13C78D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983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148DCA-EDAF-44F0-B8D3-B1716E98C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Percentage of US Population With a Completed COVID-19</a:t>
            </a:r>
            <a:br>
              <a:rPr lang="en-US"/>
            </a:br>
            <a:r>
              <a:rPr lang="en-US"/>
              <a:t>Primary Series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D9E98-6FCB-4A8B-A816-1419887C4A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811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E37B52-AF8C-45CA-BDC7-5297EEC9C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Historical Strategies for Discussion Vaccination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C117B-5975-4669-B2F0-24355214A1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067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F4AC5F-6BBE-49D1-B477-6F97CEE9A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3BCFE-985C-4A9D-BF80-329313C1DE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8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9F6646-3F8F-4839-A3D9-7A6497D83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Percentage of US Population With a Completed COVID-19</a:t>
            </a:r>
            <a:br>
              <a:rPr lang="en-US"/>
            </a:br>
            <a:r>
              <a:rPr lang="en-US"/>
              <a:t>First Booster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1C793-AA5F-4A8E-BE75-02A2E4B092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5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F6A95A-78E4-4875-B68B-85BE1374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Percentage of US Population With a Completed COVID-19</a:t>
            </a:r>
            <a:br>
              <a:rPr lang="en-US"/>
            </a:br>
            <a:r>
              <a:rPr lang="en-US"/>
              <a:t>First Booster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FF713-CF6B-44F7-B560-C76D01E58B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95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4F6E93-FE09-4FC8-A077-24586377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Vaccination Rates in Children and Adolescents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B70A3-CB65-4F20-8690-9CD45F8E84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3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52ADF0-457A-4C2E-AC7A-20F7A86A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Vaccination Rates in Children and Adolescents (cont)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BDF16E-33CC-4A46-AA6A-7C39F75948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77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7" ma:contentTypeDescription="Create a new document." ma:contentTypeScope="" ma:versionID="132769ae9c10d8d266c715ef57be49f9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f42ea98a7d62e9dfba9ca05971225d36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additionalcolumn xmlns="9afdf12d-75ef-42f2-a1ef-97cf7983f7a8">
      <Url xsi:nil="true"/>
      <Description xsi:nil="true"/>
    </additionalcolumn>
    <lcf76f155ced4ddcb4097134ff3c332f xmlns="9afdf12d-75ef-42f2-a1ef-97cf7983f7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935AB1-B2A5-438A-8306-F9FBD74920DB}"/>
</file>

<file path=customXml/itemProps2.xml><?xml version="1.0" encoding="utf-8"?>
<ds:datastoreItem xmlns:ds="http://schemas.openxmlformats.org/officeDocument/2006/customXml" ds:itemID="{159B0223-AB5D-4B64-B790-CE099A58EA37}"/>
</file>

<file path=customXml/itemProps3.xml><?xml version="1.0" encoding="utf-8"?>
<ds:datastoreItem xmlns:ds="http://schemas.openxmlformats.org/officeDocument/2006/customXml" ds:itemID="{DD712310-E283-4DC6-8061-5B4E42D9332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Widescreen</PresentationFormat>
  <Paragraphs>52</Paragraphs>
  <Slides>55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PowerPoint Presentation</vt:lpstr>
      <vt:lpstr>Agenda</vt:lpstr>
      <vt:lpstr>The Problem…</vt:lpstr>
      <vt:lpstr>Percentage of US Population With a Completed COVID-19 Primary Series</vt:lpstr>
      <vt:lpstr>Percentage of US Population With a Completed COVID-19 First Booster</vt:lpstr>
      <vt:lpstr>Percentage of US Population With a Completed COVID-19 First Booster</vt:lpstr>
      <vt:lpstr>Vaccination Rates in Children and Adolescents </vt:lpstr>
      <vt:lpstr>Vaccination Rates in Children and Adolescents (cont)  </vt:lpstr>
      <vt:lpstr>Equity and Vaccinations</vt:lpstr>
      <vt:lpstr>Available Vaccines and Vaccine Technology</vt:lpstr>
      <vt:lpstr>COVID-19 Vaccines in the United States</vt:lpstr>
      <vt:lpstr>Challenges of the Omicron Variant</vt:lpstr>
      <vt:lpstr>SARS-CoV-2 Variants of Concern  </vt:lpstr>
      <vt:lpstr>Weekly Trends in COVID-19 Associated Hospitalization Rates by Age Group </vt:lpstr>
      <vt:lpstr>Vaccine Effectiveness in SARS-CoV-2 Variants</vt:lpstr>
      <vt:lpstr>Vaccine Effectiveness Against the Omicron B.1.1.529 Variant in  Children Aged 5 to 11 Years</vt:lpstr>
      <vt:lpstr>Summary of Available Bivalent Booster Clinical Trial Data</vt:lpstr>
      <vt:lpstr>Phase 2/3 Trial of Moderna Bivalent Omicron Booster Vaccine Study Design and Immunogenicity</vt:lpstr>
      <vt:lpstr>Phase 2/3 Trial of Moderna Bivalent Omicron Booster Vaccine Safety</vt:lpstr>
      <vt:lpstr>Pfizer-BioNTech Bivalent Booster Trial With BA.1 (Study C4591031) Study Design and Immunogenicity</vt:lpstr>
      <vt:lpstr>Pfizer-BioNTech Bivalent Booster Trial With BA.1 (Study C4591031) Safety</vt:lpstr>
      <vt:lpstr>Current COVID-19 Vaccine Recommendations</vt:lpstr>
      <vt:lpstr>Addressing Parent Concerns About New Vaccines</vt:lpstr>
      <vt:lpstr>Addressing Teenage Concerns About New Vaccines</vt:lpstr>
      <vt:lpstr>COVID-19 Vaccination Schedule for Most People Those Not Moderately or Severely Immunocompromised</vt:lpstr>
      <vt:lpstr>Booster Recommendations for Most People, October 2022</vt:lpstr>
      <vt:lpstr>Discussion Questions</vt:lpstr>
      <vt:lpstr>Overcoming Barriers to Vaccination</vt:lpstr>
      <vt:lpstr>Strategies to Identify Pediatric Patients Eligible for a Booster Expert Opinion</vt:lpstr>
      <vt:lpstr>Tailoring the Immunization Message Addressing Common Concerns of Hesitant Parents/Caregivers</vt:lpstr>
      <vt:lpstr>Efficacy of COVID-19 Vaccines</vt:lpstr>
      <vt:lpstr>Benefits and Risks After Dose 2, by Age Group</vt:lpstr>
      <vt:lpstr>Benefits and Risks After mRNA Vaccine, by Age Group and Sex</vt:lpstr>
      <vt:lpstr>Common Side Effects of COVID-19 Vaccines</vt:lpstr>
      <vt:lpstr>Real-World Data of AEs Following Vaccination</vt:lpstr>
      <vt:lpstr>Myocarditis Postmarketing Reports With BNT162b2</vt:lpstr>
      <vt:lpstr>Potential Myocarditis Risk Following Booster Dose</vt:lpstr>
      <vt:lpstr>Rare Serious AEs With COVID-19 Vaccines</vt:lpstr>
      <vt:lpstr>Communication Strategies for Hesitant Parents and Caregivers to Optimize       Coverage and Promote Equity </vt:lpstr>
      <vt:lpstr>Social Media </vt:lpstr>
      <vt:lpstr>Addressing Misinformation About Vaccines</vt:lpstr>
      <vt:lpstr>The Principles of Motivational Interviewing​ </vt:lpstr>
      <vt:lpstr>How to Talk With Patients Expert Opinion</vt:lpstr>
      <vt:lpstr>Resources for Providers and Patients  </vt:lpstr>
      <vt:lpstr>Looking Ahead </vt:lpstr>
      <vt:lpstr>What Is in the "Crystal Ball" for Vaccination?</vt:lpstr>
      <vt:lpstr>What Have We Learned From COVID-19?</vt:lpstr>
      <vt:lpstr>Healthcare Equity </vt:lpstr>
      <vt:lpstr>Rapid Questions</vt:lpstr>
      <vt:lpstr>PowerPoint Presentation</vt:lpstr>
      <vt:lpstr>Percentage of US Population With a Completed COVID-19 Primary Series, August 2022 </vt:lpstr>
      <vt:lpstr>Percentage of US Population With a Completed COVID-19 Primary Series</vt:lpstr>
      <vt:lpstr>Historical Strategies for Discussion Vaccination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1</cp:revision>
  <dcterms:created xsi:type="dcterms:W3CDTF">2022-11-18T19:50:39Z</dcterms:created>
  <dcterms:modified xsi:type="dcterms:W3CDTF">2022-11-18T19:50:39Z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</Properties>
</file>