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customXml" Target="../customXml/item3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customXml" Target="../customXml/item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19CBEC-EB18-4A17-8FF9-C92771EB26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C44653-0C80-4419-993E-00F1032E42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937C4-B3B9-4A44-97C6-ACBF51E154B5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936BFE8-FA23-4E2E-A38B-37E61021B3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DBCB75A-265E-48D3-8717-33F0DCE912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6B75D-52D1-4ADA-9B87-200E42D639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8266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A7284F3-7719-4245-A908-17F63CDD5E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241758-346E-4C9D-9637-7DEA0BF6DE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BDA230-1DDD-4A2A-93AF-A8F64AEC2D2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1937C4-B3B9-4A44-97C6-ACBF51E154B5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CCA708-1A4D-4A4A-BA75-98D041E66F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BA4F3D-D374-4142-9EF0-AAFB197D9E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56B75D-52D1-4ADA-9B87-200E42D639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4475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44DC55F-543E-4CE1-ADE0-4FA8D9FA16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FC0E9D3-2E8A-49EC-A76E-61AC90BCBE7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2777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F16B30D-0765-4F9B-B82A-040528F01F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NF1</a:t>
            </a:r>
            <a:br>
              <a:rPr lang="en-US"/>
            </a:br>
            <a:r>
              <a:rPr lang="en-US" sz="3100" i="1"/>
              <a:t>Skin Diagnostic Pearls</a:t>
            </a:r>
            <a:endParaRPr lang="en-US" i="1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4BAEAA4-F7D6-4BAE-A294-42A80FA3D7F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541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FF2383C-02E7-4D5D-9111-32AC2E3BDE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NF1</a:t>
            </a:r>
            <a:br>
              <a:rPr lang="en-US"/>
            </a:br>
            <a:r>
              <a:rPr lang="en-US" sz="3100" i="1"/>
              <a:t>Cutaneous Neurofibromas</a:t>
            </a:r>
            <a:endParaRPr lang="en-US" i="1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0E09691-66FA-4AF0-93BF-CB6293D99EC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4636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076928D-88AC-443E-A753-327B82BF35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NF1</a:t>
            </a:r>
            <a:br>
              <a:rPr lang="en-US"/>
            </a:br>
            <a:r>
              <a:rPr lang="en-US" sz="3100" i="1"/>
              <a:t>Plexiform Neurofibromas</a:t>
            </a:r>
            <a:endParaRPr lang="en-US" i="1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14975D0-15B2-4C47-B859-1EA239BE742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4630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F95ED49-2C89-44BC-AB3A-F4ACD31DC4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NF1</a:t>
            </a:r>
            <a:br>
              <a:rPr lang="en-US"/>
            </a:br>
            <a:r>
              <a:rPr lang="en-US" sz="3100" i="1"/>
              <a:t>Plexiform Neurofibromas (cont)</a:t>
            </a:r>
            <a:endParaRPr lang="en-US" i="1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7DBC3AD-97E8-48F3-9A33-74076E67629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7995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A7F64FF-8AEA-4A9D-935F-99B3C41FB0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NF1: Ocular Manifestations </a:t>
            </a:r>
            <a:br>
              <a:rPr lang="en-US"/>
            </a:br>
            <a:r>
              <a:rPr lang="en-US" sz="3100" i="1"/>
              <a:t>Lisch Nodules</a:t>
            </a:r>
            <a:endParaRPr lang="en-US" i="1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6B85FFE-E368-428F-B2EE-B7FA27E6938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7437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0848A46-FFF4-4840-BE90-00F3757198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NF1: Ocular Manifestations </a:t>
            </a:r>
            <a:br>
              <a:rPr lang="en-US"/>
            </a:br>
            <a:r>
              <a:rPr lang="en-US" sz="3100" i="1"/>
              <a:t>Optic Pathway Glioma (OPG)</a:t>
            </a:r>
            <a:endParaRPr lang="en-US" i="1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DC3419B-217E-4CB9-B1F6-3BF49DCD6C7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5506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5CE4611-E153-4F09-B0C2-E592E7751B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NF1: Ocular Manifestations </a:t>
            </a:r>
            <a:br>
              <a:rPr lang="en-US"/>
            </a:br>
            <a:r>
              <a:rPr lang="en-US" sz="3100" i="1"/>
              <a:t>Optic Pathway Glioma (OPG) (cont)</a:t>
            </a:r>
            <a:endParaRPr lang="en-US" i="1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343EE2C-DC3B-4567-8F08-D9F005FDA0D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9695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9BCACE9-6F18-4B30-8FB0-CCACB4D117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NF1</a:t>
            </a:r>
            <a:br>
              <a:rPr lang="sv-SE"/>
            </a:br>
            <a:r>
              <a:rPr lang="sv-SE" sz="3100" i="1"/>
              <a:t>Skeletal Manifestations and Dysplasias</a:t>
            </a:r>
            <a:endParaRPr lang="en-US" sz="3100" i="1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D84F19D-461C-4885-939E-ECF985CA769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5571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A454223-111A-44CB-A176-3DBC5CDD0D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NF1</a:t>
            </a:r>
            <a:br>
              <a:rPr lang="en-US"/>
            </a:br>
            <a:r>
              <a:rPr lang="en-US" sz="3100" i="1"/>
              <a:t>Neurologic Manifestations </a:t>
            </a:r>
            <a:endParaRPr lang="en-US" i="1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D12D306-2B95-4201-B90C-EBEC68FC541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4584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A92CA07-AE74-4F71-8C98-E38517FC26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NF1</a:t>
            </a:r>
            <a:br>
              <a:rPr lang="en-US"/>
            </a:br>
            <a:r>
              <a:rPr lang="en-US" sz="3100" i="1"/>
              <a:t>Indications for Neuroimaging </a:t>
            </a:r>
            <a:endParaRPr lang="en-US" i="1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4817E39-92A3-431C-973B-3B506342C50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3267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A38AB1A-5CC4-4F57-90B4-F377BCC494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7254D7C-F7D6-46C2-97BA-13AB1B27D1F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0328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EFC1B42-D391-452F-8F28-56F435D30E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NF1</a:t>
            </a:r>
            <a:br>
              <a:rPr lang="en-US"/>
            </a:br>
            <a:r>
              <a:rPr lang="en-US" sz="3100" i="1"/>
              <a:t>T2 Hyperintensities </a:t>
            </a:r>
            <a:endParaRPr lang="en-US" i="1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FFD6343-8762-449F-9D5E-EEEE794D682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0268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D5BB5FB-8CEA-4176-ACC3-C76237868E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NF1</a:t>
            </a:r>
            <a:br>
              <a:rPr lang="en-US"/>
            </a:br>
            <a:r>
              <a:rPr lang="en-US" sz="3100" i="1"/>
              <a:t>Neurodevelopment</a:t>
            </a:r>
            <a:endParaRPr lang="en-US" i="1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F293A40-0597-4B50-950C-037133178D7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3082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E333392-8019-41D8-AE2B-5E8C737825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NF1</a:t>
            </a:r>
            <a:br>
              <a:rPr lang="en-US"/>
            </a:br>
            <a:r>
              <a:rPr lang="en-US" sz="3100" i="1"/>
              <a:t>Summary</a:t>
            </a:r>
            <a:endParaRPr lang="en-US" i="1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A52F935-FF30-4577-BF6E-37E83B3727D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4973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79BF5B5-DF40-4036-82F3-4AEBF14396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5ECDF13-ED40-454E-88AC-98F4E403D96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09334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E792A73-A7BF-4909-9B24-392C85489A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Cancer Risk in NF1 Patients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C669EE2-CE6A-4155-8F14-18A2C9AE819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6955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719161B-99F4-4826-B580-62B1E479C6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Risk of Subsequent Neoplasms in NF1 Children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777FC1D-15DB-4FCE-B105-DCA3130D104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07388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2911A50-B690-4D72-884C-96F4E242D8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Neurofibroma</a:t>
            </a:r>
            <a:br>
              <a:rPr lang="en-US"/>
            </a:br>
            <a:r>
              <a:rPr lang="en-US" sz="3100" i="1"/>
              <a:t>Stepwise Malignant Transformation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BEEA589-5304-4817-AA83-C4FCCEAD72B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58676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78EEC81-F364-4F2B-A660-22CCBD195C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NF1 Plexiform Neurofibroma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539095F-AF10-463B-9DBE-0F12C7293BB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3217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85696CE-7595-478F-BFF9-3C34D2C7CE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NF1 Plexiform Neurofibroma (cont)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43BEA07-B98E-4746-99D7-DAE0504B4E1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64428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C2CDABB-4B34-4CD7-83AD-6B60BEE852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Systemic Therapies for Plexiform Neurofibromas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DDBC224-16A3-4A2B-A6CD-FE20AC7480A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4273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B5A2449-55EC-4CF9-AAE4-F9DD351360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Agenda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9E10527-A742-42DF-BAB9-FC020B85239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92268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DDD647B-1DD8-4046-B5B5-3807594398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Selumetinib (MEK Inhibitor) for Plexiform Neurofibromas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C18774F-C80A-48AC-805F-1AC056DDCBE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14775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C4A55E9-BCA1-4ED7-BC53-E41369DE66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Selumetinib (MEK Inhibitor) for Plexiform Neurofibromas (cont)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D451738-1F49-41F0-8259-F17859CC9A0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83644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2B74842-5197-4593-ACBC-CAEB0D18B7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Selumetinib (MEK Inhibitor) for Plexiform Neurofibromas (cont)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97ACF77-FD98-4BF7-990B-1031E9D4AE4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87293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8258D89-7767-4C20-AE5F-2A8AC053B8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Selumetinib (MEK Inhibitor) for Plexiform Neurofibromas (cont)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A6D145B-4774-4A44-82DA-5D19CFADC14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0721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3ECAF29-B5AD-404F-88EB-2F73EF1A4C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Selumetinib (MEK Inhibitor) for Plexiform Neurofibromas (cont)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AA68BD1-688B-4172-B803-349D23827C1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55556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3325E1F-CB38-4839-9DD3-C3E5F09FAC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Selumetinib (MEK Inhibitor) for Plexiform Neurofibromas (cont)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986B09A-67D6-46B1-9AA3-6280523B74A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14585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C5D2B1E-7AC3-44B6-9740-8B0FA27796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Cabozantinib for Plexiform Neurofibromas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F89C744-EBD4-4D1B-AE11-104522087A8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43729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D1CF7CE-791F-45CE-BFC4-EFEC7D9864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Overall Response Rate of MEK Inhibitors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F050480-A65A-4F5E-B529-3322CA84E24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26950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BFECF22-2FD6-4545-96FD-86ECA0279A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Malignant Peripheral Nerve Sheath Tumor (MPNST)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52D2AF3-14EC-4534-B2ED-EBA32F5C235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25260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F725F3F-565E-4E91-BE38-FF3E425BA1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Malignant Peripheral Nerve Sheath Tumor (MPNST) (cont)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A157F9D-F514-4CC0-8D49-67207D4F556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8316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7951FB4-85A0-4AF8-8BAA-E334BDB8F9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B04326-B683-4E7B-8502-537F4111694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90102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B0F8917-DAF1-4FFA-8272-49B9E66EB0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Pazopanib (Multi-Kinase Inhibitor) for MPNST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F3DBEAA-91C8-42EF-93F8-04F5D1D3E4F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32886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8495E17-6DDB-4788-8CF6-BF4DF766A3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CB43489-66C8-49B6-AF72-88526DFB171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70082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43FDCAF-3846-4B53-AEE8-E8FE31ACBD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Surgical Management of NF1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623E4FD-43DC-4232-836E-ACC3463C8FB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97663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CDCC24E-981A-4E50-B235-636F48704A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Goals of Surgery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AA07A45-41D0-411D-B704-0EAECFCB0F2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73550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FC19F9B-4B9F-4E11-A557-F32BF02E72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Diagnostic Criteria for NF1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BBA1B11-DAAE-47B7-BC72-9F4A74BA3A2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98835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22B8A18-4683-4C1F-8A95-5235E33DCF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Clinical Manifestations of NF1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9B8C85F-57DE-4F90-8F53-EACBF2B9EA7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78000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DB7BD6C-DF7E-4C2A-9A43-9BBFEACD96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Clinical Manifestations of NF1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B2701FE-FFC3-487E-8CBE-89CC110352F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15101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28778F6-D08B-4680-9CC0-801B8EDF0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Spinal Pathologies in NF 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1D5176D-696D-41B6-8864-91C483D625F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30525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EFF88E6-0CA8-42A7-B52E-4A971FA7B4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Classification of Dumbbell Tumors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6F5584A-AC6F-489C-AD37-78D21E96BFB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25304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8B9EB35-4961-4C1C-8444-01CDC2B273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Classification of Syndromic Spinal Neurofibromas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F917BC1-C0FC-4C0D-BCA9-455A984766A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2665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65B048C-8BD0-4A0C-8236-0B4A15BBD2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Neurofibromatosis (NF1)</a:t>
            </a:r>
            <a:br>
              <a:rPr lang="en-US"/>
            </a:br>
            <a:r>
              <a:rPr lang="en-US" sz="3100" i="1"/>
              <a:t>Epidemiology</a:t>
            </a:r>
            <a:r>
              <a:rPr lang="en-US"/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CA5FFC4-E725-455F-9568-FF07319E2FD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03862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F696403-8F1F-4E14-A60D-1FA410BFD9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Identifying the Symptomatic Tumor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8779DCE-55AC-4C9C-B9D5-5B46F2CE531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40448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B00626A-2EC0-404B-B9CA-49DB063B23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Identifying the Symptomatic Tumor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99F9F55-CF1F-4ABD-9E06-FCE868F5ECE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87686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A8614F4-2FEF-44EF-88BA-43F67DE2CD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Identifying the Symptomatic Tumor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60B6E2E-3473-46ED-9DB7-7C7F193F44F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82940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849DA26-5DC8-42C4-833A-5A3407E978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Nerve Sheath Tumors (Schwannomas vs Neurofibromas)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EAEC4B9-E71F-4CD2-A6AF-5E1ED4B278F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28671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FD6A6FF-FE69-4431-83F8-9E929CF8D0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Schwannoma Resection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E45815B-F875-4DAF-BE02-3E3202FC03E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08176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BC771E4-1051-4AFA-B28F-C3D39DEBFC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Sacral Neurofibroma</a:t>
            </a:r>
            <a:endParaRPr lang="he-IL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1B6BA90-FED8-408F-B09C-C58566F0A4F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68902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8F82446-171C-4C9C-BE08-D64E72D87B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Sacral Neurofibroma (cont)</a:t>
            </a:r>
            <a:endParaRPr lang="he-IL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7039775-D912-416B-BD3C-70F445A6AE3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23679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9E894B7-9C4E-4B32-97CA-CB0C7A81F3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Sacral Neurofibroma (cont)</a:t>
            </a:r>
            <a:endParaRPr lang="he-IL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EE94CB9-E4E8-4CFC-905D-507139CDB6C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11459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CCF9353-6F9F-4D08-B8FC-D5CC4602A8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 Role for Minimally Invasive Surgery (MIS)?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EE2A451-31F3-4AF0-B958-D0C674C38DE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49620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795A9F4-7640-4907-B718-9E02F3E360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 Role for Robotic Spinal Surgery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B363D21-463D-428A-8834-B0F5662F4A7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4779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8555B25-FE70-4103-94B2-9F97DF3E9D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NF1 Clinical Diagnostic Criteria (NIH)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B6BE5D0-7DCB-4BBF-8DC1-32B552E5FCE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58433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CD6926C-2A67-4EA3-8A85-47020D098F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Robotic Resection of L1 NST via Retroperitoneal Approach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7494617-C3F7-498C-931A-2D4E7851923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4077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D7862E4-A90C-4145-B8CF-E66D7FC37D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>
                <a:solidFill>
                  <a:schemeClr val="bg1"/>
                </a:solidFill>
              </a:rPr>
              <a:t>Robotic Resection of Functional Nerve Sheath Tumors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1124AF1-E3E7-42CB-B5B2-5AAA2316778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75654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A03F49B-D14E-41A3-859C-ABBB8C6431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Staged Posterior / Robotic Resection of Thoracic NST With Foraminal Compression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E4BFDC7-8ED5-4E83-81AD-1B8DF2016C0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93214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820E285-3FC3-46BC-AB11-8AE70983C6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Surgical Management of Plexiform Neurofibroma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782E745-BA24-47BB-8B08-CB2D81E6376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3037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23C1AFD-5FE5-4B93-BB23-9E7F944292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Surgical Management of Plexiform Neurofibroma (cont)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43B4276-35E0-44AF-9011-EB8F00230CA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36095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E34E87E-C4C2-4B5A-83B2-E0BE69C360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Surgical Management of Plexiform Neurofibroma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1378F63-517D-4BB3-A17B-94E87F9DF06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5088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B152D4E-2ECB-40B4-93AE-1844CABA10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MPNST Diagnosis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5027365-7708-4592-BCF0-42A07A49DB6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52927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CDE156D-E794-4609-8851-A18E785962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Evolving Role of Surgery for Spinal MPNST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1ADB51B-0EE7-4AB2-B860-EB74850E543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75545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3633765-29A7-4D46-9531-77B2A0F1F5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Evolving Role of Surgery for Spinal MPNST (cont)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4E6D4A1-52F8-452D-B6B8-6EB1E9E5306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95864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FE79AD3-F2FE-4BD6-988D-FC28682878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 Role for Radiosurgery?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98204D-4ED0-4736-9F5D-E056FD5CD04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0222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4FE919A-DFA6-41AB-9192-B76147B78B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NF1</a:t>
            </a:r>
            <a:br>
              <a:rPr lang="en-US"/>
            </a:br>
            <a:r>
              <a:rPr lang="en-US" sz="3100" i="1"/>
              <a:t>Genetic Testing </a:t>
            </a:r>
            <a:endParaRPr lang="en-US" i="1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AC3D4D5-70C1-46EF-9DC2-085AD3AE223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11583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546B2AB-5235-4DC9-B588-42BF5E63F6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 Role for Radiosurgery?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718FCFA-2292-4F0D-9760-F2F0A9F50A9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0757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ABD7FC5-4314-4CE7-B2FB-3E8AF013DE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Scoliosis Surgery in NF1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ECF16BB-0F59-44D1-B857-24381AFACF6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42558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BF8140E-81C6-4576-9624-8763E2252E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Scoliosis Surgery in NF1 (cont)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0CC4C0D-94FB-418A-B081-2607C7D8F09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47466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B56677C-D0D8-402B-B0E5-DB9600AFDE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Scoliosis Surgery in NF1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4145F25-8EE7-4CE8-AF57-66F8DCDE3AB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52650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6626D52-31E5-4226-8D7F-6743516D5E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Multidisciplinary Team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72090EB-B022-4408-BA52-0D9B473B2F4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56459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1C47E9D-9D30-4EA2-ACDD-4DC8184B2B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“Take-Home” Message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0631130-636B-4965-A116-179A4503E3D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35067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3E2CB34-4363-40DB-99C8-B5DA8565E3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F35B65B-97F0-409A-8B8A-BA4031A0472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5712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6DF013F-11D8-4611-ADA8-BDE953FDB8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/>
              <a:t>NF1</a:t>
            </a:r>
            <a:br>
              <a:rPr lang="en-US"/>
            </a:br>
            <a:r>
              <a:rPr lang="en-US" sz="3100" i="1"/>
              <a:t>Common Clinical Findings by Age</a:t>
            </a:r>
            <a:endParaRPr lang="en-US" i="1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4DD3B70-6AF0-41F2-8298-7BA08AFF7EC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7274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FA8B389-126B-4D95-BC74-87F8F0FF1C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NF1</a:t>
            </a:r>
            <a:br>
              <a:rPr lang="en-US"/>
            </a:br>
            <a:r>
              <a:rPr lang="en-US" sz="3100" i="1"/>
              <a:t>Skin Findings </a:t>
            </a:r>
            <a:endParaRPr lang="en-US" i="1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956EA06-F774-4B2F-84BF-27257860953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6304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ED8ACA6B475A54D83F3B6349FA9701E" ma:contentTypeVersion="17" ma:contentTypeDescription="Create a new document." ma:contentTypeScope="" ma:versionID="8a11b0400542e313059abda2066d5074">
  <xsd:schema xmlns:xsd="http://www.w3.org/2001/XMLSchema" xmlns:xs="http://www.w3.org/2001/XMLSchema" xmlns:p="http://schemas.microsoft.com/office/2006/metadata/properties" xmlns:ns2="174144a6-14cb-4f4b-ada6-445a4558a380" xmlns:ns3="e93acf5f-f59b-46bb-8c22-2b43a486ab2c" targetNamespace="http://schemas.microsoft.com/office/2006/metadata/properties" ma:root="true" ma:fieldsID="d232688f3954c7332d0fc71bff66819d" ns2:_="" ns3:_="">
    <xsd:import namespace="174144a6-14cb-4f4b-ada6-445a4558a380"/>
    <xsd:import namespace="e93acf5f-f59b-46bb-8c22-2b43a486ab2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LengthInSeconds" minOccurs="0"/>
                <xsd:element ref="ns2:_Flow_SignoffStatu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74144a6-14cb-4f4b-ada6-445a4558a38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_Flow_SignoffStatus" ma:index="21" nillable="true" ma:displayName="Sign-off status" ma:internalName="Sign_x002d_off_x0020_status">
      <xsd:simpleType>
        <xsd:restriction base="dms:Text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90f99b7d-70a6-40d3-b94c-662730ffe56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93acf5f-f59b-46bb-8c22-2b43a486ab2c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4" nillable="true" ma:displayName="Taxonomy Catch All Column" ma:hidden="true" ma:list="{02f9ee28-ccf5-4b68-966d-9d0435739218}" ma:internalName="TaxCatchAll" ma:showField="CatchAllData" ma:web="e93acf5f-f59b-46bb-8c22-2b43a486ab2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e93acf5f-f59b-46bb-8c22-2b43a486ab2c" xsi:nil="true"/>
    <lcf76f155ced4ddcb4097134ff3c332f xmlns="174144a6-14cb-4f4b-ada6-445a4558a380">
      <Terms xmlns="http://schemas.microsoft.com/office/infopath/2007/PartnerControls"/>
    </lcf76f155ced4ddcb4097134ff3c332f>
    <_Flow_SignoffStatus xmlns="174144a6-14cb-4f4b-ada6-445a4558a380" xsi:nil="true"/>
  </documentManagement>
</p:properties>
</file>

<file path=customXml/itemProps1.xml><?xml version="1.0" encoding="utf-8"?>
<ds:datastoreItem xmlns:ds="http://schemas.openxmlformats.org/officeDocument/2006/customXml" ds:itemID="{45105037-EA47-483A-B250-8698D05EEA5D}"/>
</file>

<file path=customXml/itemProps2.xml><?xml version="1.0" encoding="utf-8"?>
<ds:datastoreItem xmlns:ds="http://schemas.openxmlformats.org/officeDocument/2006/customXml" ds:itemID="{4F00F2A2-812C-4B69-BE82-3D644AAE7781}"/>
</file>

<file path=customXml/itemProps3.xml><?xml version="1.0" encoding="utf-8"?>
<ds:datastoreItem xmlns:ds="http://schemas.openxmlformats.org/officeDocument/2006/customXml" ds:itemID="{878191C4-A86B-429C-87A1-8223BDE61C13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414</Words>
  <Application>Microsoft Office PowerPoint</Application>
  <PresentationFormat>Widescreen</PresentationFormat>
  <Paragraphs>70</Paragraphs>
  <Slides>76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76</vt:i4>
      </vt:variant>
    </vt:vector>
  </HeadingPairs>
  <TitlesOfParts>
    <vt:vector size="80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Agenda</vt:lpstr>
      <vt:lpstr>PowerPoint Presentation</vt:lpstr>
      <vt:lpstr>Neurofibromatosis (NF1) Epidemiology </vt:lpstr>
      <vt:lpstr>NF1 Clinical Diagnostic Criteria (NIH)</vt:lpstr>
      <vt:lpstr>NF1 Genetic Testing </vt:lpstr>
      <vt:lpstr>NF1 Common Clinical Findings by Age</vt:lpstr>
      <vt:lpstr>NF1 Skin Findings </vt:lpstr>
      <vt:lpstr>NF1 Skin Diagnostic Pearls</vt:lpstr>
      <vt:lpstr>NF1 Cutaneous Neurofibromas</vt:lpstr>
      <vt:lpstr>NF1 Plexiform Neurofibromas</vt:lpstr>
      <vt:lpstr>NF1 Plexiform Neurofibromas (cont)</vt:lpstr>
      <vt:lpstr>NF1: Ocular Manifestations  Lisch Nodules</vt:lpstr>
      <vt:lpstr>NF1: Ocular Manifestations  Optic Pathway Glioma (OPG)</vt:lpstr>
      <vt:lpstr>NF1: Ocular Manifestations  Optic Pathway Glioma (OPG) (cont)</vt:lpstr>
      <vt:lpstr>NF1 Skeletal Manifestations and Dysplasias</vt:lpstr>
      <vt:lpstr>NF1 Neurologic Manifestations </vt:lpstr>
      <vt:lpstr>NF1 Indications for Neuroimaging </vt:lpstr>
      <vt:lpstr>NF1 T2 Hyperintensities </vt:lpstr>
      <vt:lpstr>NF1 Neurodevelopment</vt:lpstr>
      <vt:lpstr>NF1 Summary</vt:lpstr>
      <vt:lpstr>PowerPoint Presentation</vt:lpstr>
      <vt:lpstr>Cancer Risk in NF1 Patients</vt:lpstr>
      <vt:lpstr>Risk of Subsequent Neoplasms in NF1 Children</vt:lpstr>
      <vt:lpstr>Neurofibroma Stepwise Malignant Transformation</vt:lpstr>
      <vt:lpstr>NF1 Plexiform Neurofibroma</vt:lpstr>
      <vt:lpstr>NF1 Plexiform Neurofibroma (cont)</vt:lpstr>
      <vt:lpstr>Systemic Therapies for Plexiform Neurofibromas</vt:lpstr>
      <vt:lpstr>Selumetinib (MEK Inhibitor) for Plexiform Neurofibromas</vt:lpstr>
      <vt:lpstr>Selumetinib (MEK Inhibitor) for Plexiform Neurofibromas (cont)</vt:lpstr>
      <vt:lpstr>Selumetinib (MEK Inhibitor) for Plexiform Neurofibromas (cont)</vt:lpstr>
      <vt:lpstr>Selumetinib (MEK Inhibitor) for Plexiform Neurofibromas (cont)</vt:lpstr>
      <vt:lpstr>Selumetinib (MEK Inhibitor) for Plexiform Neurofibromas (cont)</vt:lpstr>
      <vt:lpstr>Selumetinib (MEK Inhibitor) for Plexiform Neurofibromas (cont)</vt:lpstr>
      <vt:lpstr>Cabozantinib for Plexiform Neurofibromas</vt:lpstr>
      <vt:lpstr>Overall Response Rate of MEK Inhibitors</vt:lpstr>
      <vt:lpstr>Malignant Peripheral Nerve Sheath Tumor (MPNST)</vt:lpstr>
      <vt:lpstr>Malignant Peripheral Nerve Sheath Tumor (MPNST) (cont)</vt:lpstr>
      <vt:lpstr>Pazopanib (Multi-Kinase Inhibitor) for MPNST</vt:lpstr>
      <vt:lpstr>PowerPoint Presentation</vt:lpstr>
      <vt:lpstr>Surgical Management of NF1</vt:lpstr>
      <vt:lpstr>Goals of Surgery</vt:lpstr>
      <vt:lpstr>Diagnostic Criteria for NF1</vt:lpstr>
      <vt:lpstr>Clinical Manifestations of NF1</vt:lpstr>
      <vt:lpstr>Clinical Manifestations of NF1</vt:lpstr>
      <vt:lpstr>Spinal Pathologies in NF 1</vt:lpstr>
      <vt:lpstr>Classification of Dumbbell Tumors</vt:lpstr>
      <vt:lpstr>Classification of Syndromic Spinal Neurofibromas</vt:lpstr>
      <vt:lpstr>Identifying the Symptomatic Tumor</vt:lpstr>
      <vt:lpstr>Identifying the Symptomatic Tumor</vt:lpstr>
      <vt:lpstr>Identifying the Symptomatic Tumor</vt:lpstr>
      <vt:lpstr>Nerve Sheath Tumors (Schwannomas vs Neurofibromas)</vt:lpstr>
      <vt:lpstr>Schwannoma Resection</vt:lpstr>
      <vt:lpstr>Sacral Neurofibroma</vt:lpstr>
      <vt:lpstr>Sacral Neurofibroma (cont)</vt:lpstr>
      <vt:lpstr>Sacral Neurofibroma (cont)</vt:lpstr>
      <vt:lpstr>A Role for Minimally Invasive Surgery (MIS)?</vt:lpstr>
      <vt:lpstr>A Role for Robotic Spinal Surgery</vt:lpstr>
      <vt:lpstr>Robotic Resection of L1 NST via Retroperitoneal Approach</vt:lpstr>
      <vt:lpstr>Robotic Resection of Functional Nerve Sheath Tumors</vt:lpstr>
      <vt:lpstr>Staged Posterior / Robotic Resection of Thoracic NST With Foraminal Compression</vt:lpstr>
      <vt:lpstr>Surgical Management of Plexiform Neurofibroma</vt:lpstr>
      <vt:lpstr>Surgical Management of Plexiform Neurofibroma (cont)</vt:lpstr>
      <vt:lpstr>Surgical Management of Plexiform Neurofibroma</vt:lpstr>
      <vt:lpstr>MPNST Diagnosis</vt:lpstr>
      <vt:lpstr>The Evolving Role of Surgery for Spinal MPNST</vt:lpstr>
      <vt:lpstr>The Evolving Role of Surgery for Spinal MPNST (cont)</vt:lpstr>
      <vt:lpstr>A Role for Radiosurgery?</vt:lpstr>
      <vt:lpstr>A Role for Radiosurgery?</vt:lpstr>
      <vt:lpstr>Scoliosis Surgery in NF1</vt:lpstr>
      <vt:lpstr>Scoliosis Surgery in NF1 (cont)</vt:lpstr>
      <vt:lpstr>Scoliosis Surgery in NF1</vt:lpstr>
      <vt:lpstr>Multidisciplinary Team</vt:lpstr>
      <vt:lpstr>“Take-Home” Message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Fernandez Doble, Paula S.</dc:creator>
  <cp:lastModifiedBy>Fernandez Doble, Paula S.</cp:lastModifiedBy>
  <cp:revision>1</cp:revision>
  <dcterms:created xsi:type="dcterms:W3CDTF">2022-11-21T14:28:26Z</dcterms:created>
  <dcterms:modified xsi:type="dcterms:W3CDTF">2022-11-21T14:28:26Z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0x010100AED8ACA6B475A54D83F3B6349FA9701E</vt:lpwstr>
  </property>
</Properties>
</file>