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89" Type="http://schemas.openxmlformats.org/officeDocument/2006/relationships/customXml" Target="../customXml/item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B4988-63A5-B86E-36DD-0BB8C4F7B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82D025-47E5-AF2D-E3B0-49333D0F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E558A-42D2-4AB0-8D37-62CB05CDDDB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A8407A-D94C-D5F2-BF7E-56E746139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CA39F-57CE-E157-AC1C-13A1B97D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2D6D3-B173-4E67-BF81-8AB7A2742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8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BB197B-10FC-06F9-E5F2-427EC552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297C9-25C1-9F90-3CE0-E38F09769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2C362-CF9E-654B-A355-327BE267C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E558A-42D2-4AB0-8D37-62CB05CDDDB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B1BDD-55BE-C266-68F7-D27D5BF8F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14829-208B-4EC1-3F45-8B32FB75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2D6D3-B173-4E67-BF81-8AB7A2742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3C4E39-7AD0-C34E-0849-1451961A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7A750-8230-72F5-1B43-33CAA08E3C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1127FA-A7D3-072A-6C78-617FE155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Heart Failure in HCM: The Unmet Need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31CBC-61B9-6C2D-40A2-B974F0480A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4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1DD416-1D20-8363-9F1B-516F1638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Patient With HCM and Heart Failure Symptoms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C25CA7-943D-A41C-FE6F-0C652A8EF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8170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F6B2C5-53B1-436A-344F-F9FB0E33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Obstructive HCM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4611A-E2E7-E707-1D54-FDBB0CF52E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93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0A7B55-B94C-AEED-7565-99D8DE120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Obstructive HCM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C691C-3213-0F3F-8EFE-57D13B2C11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69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5AA930-57E8-2DEC-1CB2-60167F27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Impact of LV Outflow Obstruction (≥ 30 mm Hg) on Progression to Advanced Heart Failure and Death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55513-81BE-1748-A4B0-CA1E4EF988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04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48E7C9-9CDA-A4D3-DEBD-34564CE5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Gaps in </a:t>
            </a:r>
            <a:r>
              <a:rPr lang="en-US" i="1"/>
              <a:t>Obstructive</a:t>
            </a:r>
            <a:r>
              <a:rPr lang="en-US"/>
              <a:t>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5C55D-7139-0A8E-479D-C8D936EB7F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6050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D02AD2-B565-F8E1-C52D-200F2F80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Nonobstructive HCM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FF4FD-1802-77BC-3DD6-D288EF4712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04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78E0A7-AC3E-52E3-AE65-0F1C6AAFA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Identifying Nonobstructive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112B3-7526-9F8C-330A-53E3092DA1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6424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691D3B-5753-04BD-3437-F1C505901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Gaps in </a:t>
            </a:r>
            <a:r>
              <a:rPr lang="en-US" i="1"/>
              <a:t>Nonobstructive</a:t>
            </a:r>
            <a:r>
              <a:rPr lang="en-US"/>
              <a:t>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0B35DF-A0D8-8427-886C-0443C7310F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4599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B0FD74-D0E4-EB6C-021D-046673BE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Unmet Treatment Needs in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D0C0D-78CF-902E-B2BD-9BEA91A1DE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5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391E34-1B80-F5FD-0F6D-1C8FC9198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FE63F-13E7-1CFF-814A-58EC2F6890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0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BD8BB3-C14A-1069-3AB3-250D885C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6A82B-F03F-1D3A-B2B8-E72094A298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56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5C54BF-A21D-3727-5364-6B3A2B712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Have We Learned About Cardiac Myosin Inhibition?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4DFDC-C7AA-FB62-C732-16D9B1A361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28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BC64FE-CAA3-326E-FCB6-655BAC7D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Sarcomere Dysfunction Leads to Excess Myosin-Actin </a:t>
            </a:r>
            <a:br>
              <a:rPr lang="en-US"/>
            </a:br>
            <a:r>
              <a:rPr lang="en-US"/>
              <a:t>Cross-Bridging in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B54DE-E7C9-D05F-8936-B9C6C971E1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63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BA9BF4-2485-771D-73F3-70A87003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MOA of Myosin Inhibitors: Mavacamten (MYK-461)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F508B7-31E3-C350-2C0B-49274F1C19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0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928A1A-CC08-B54E-A96F-328D7865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Trials of Myosin Inhibitors for Symptomatic, </a:t>
            </a:r>
            <a:br>
              <a:rPr lang="en-US"/>
            </a:br>
            <a:r>
              <a:rPr lang="en-US"/>
              <a:t>Obstructive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8568A-C0B4-7F88-126B-151161FA33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69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333415-9315-11CC-77A2-97FE63A6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EXPLORER-HCM: Study Design </a:t>
            </a:r>
            <a:br>
              <a:rPr lang="en-GB"/>
            </a:br>
            <a:r>
              <a:rPr lang="en-US" i="1"/>
              <a:t>Mavacamten in Symptomatic Patients With Obstructive HCM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808F8-51B2-BB3F-F9C1-508C238F47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57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01522D-8230-FA58-6176-E7F002BC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EXPLORER-HCM</a:t>
            </a:r>
            <a:br>
              <a:rPr lang="en-GB"/>
            </a:br>
            <a:r>
              <a:rPr lang="en-GB" i="1"/>
              <a:t>Primary and Secondary Endpoints</a:t>
            </a:r>
            <a:endParaRPr lang="en-GB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2B67C-AAE0-F380-CB3A-56261F5F8E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1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52F9C0-0E24-2C7E-E7FD-0079F385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EXPLORER-HCM </a:t>
            </a:r>
            <a:br>
              <a:rPr lang="en-US"/>
            </a:br>
            <a:r>
              <a:rPr lang="en-US" i="1"/>
              <a:t>Results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12A42-ACA5-2926-6027-B0571F8D0C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27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31FAE0-7A15-0E3A-5B1E-4E35AD8D5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Mavacamten Markedly Improved Health Status (KCCQ) 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76ED3-38EF-C6C2-F5E7-0E13647A42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84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291DCC-C83B-AF63-3121-3515336A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Mavacamten Improved Measures of Diastolic Function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5D259-458E-5459-1000-7A525C9150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22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154999-38B9-3753-1C12-C3D24E05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AC96D-1176-B676-A875-586D82ED9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14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078349-AA89-0699-7B70-B748212B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Mavacamten Improved Measures of Diastolic Function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5060F-2838-CEC6-1DEA-1075C0DDEB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74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B3CB0B-74E7-2DEE-476C-50995B12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Mavacamten Improved Measures of Diastolic Function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E831C-6C62-8F32-3288-4F6E1FFD7C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54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CE3510-947C-1A9B-2A5C-1D241DC2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Mavacamten Improved Measures of Diastolic Function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F3D39-8755-D317-73FD-7735CF9706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53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5FB8BF-45AD-7187-3950-7B7A4B1A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Mavacamten Improved Measures of Diastolic Function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A5240-B096-3EC5-B1C4-C5C0E12B79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37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C01F17-AB43-C124-BFE3-7437CD1A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EXPLORER-HCM CMR Substudy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EB0F3-D2A1-64A2-EF3A-2228553802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53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40C22C-1DA0-F06A-CEEE-59A2DFDC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Condensed"/>
                <a:cs typeface="Calibri" panose="020F0502020204030204" pitchFamily="34" charset="0"/>
              </a:rPr>
              <a:t>MAVA-Long Term Extension (LTE) (EXPLORER-LTE)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4D22D-5A15-374A-5210-A9980EFBA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3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6A449D-B925-C0B2-B661-16D5AB50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b="0" i="0" u="none" strike="noStrike" kern="1200" cap="none" spc="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Condensed"/>
                <a:cs typeface="Trebuchet MS"/>
              </a:rPr>
              <a:t>Rapid and Sustained Improvements in LVOT Gradients</a:t>
            </a:r>
            <a:r>
              <a:rPr lang="en-GB" b="0" spc="10">
                <a:solidFill>
                  <a:schemeClr val="bg1"/>
                </a:solidFill>
                <a:latin typeface="Roboto Condensed"/>
                <a:cs typeface="Trebuchet MS"/>
              </a:rPr>
              <a:t> </a:t>
            </a:r>
            <a:r>
              <a:rPr kumimoji="0" lang="en-GB" b="0" i="0" u="none" strike="noStrike" kern="1200" cap="none" spc="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Condensed"/>
                <a:cs typeface="Trebuchet MS"/>
              </a:rPr>
              <a:t>With Mavacamten Out to 84 Weeks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23150-1618-1784-2E0A-93580FF36C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2D39EF-3DE4-C2F5-71A6-615DC5BF3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Condensed"/>
              </a:rPr>
              <a:t>Stable Reduction in LVEF and Improvement in NT-proBNP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1927E-943C-8F7E-5406-22031EBB8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5ECB2A-8958-E4BB-CB68-A92FDB73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Condensed"/>
              </a:rPr>
              <a:t>2/3 of Patients Had Improvement in NYHA Class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2AF5AE-B6F5-E349-C464-81B2B4D320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8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54BE77-4DE3-062B-57A1-333525BA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VALOR-HCM Study Design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72C61-1162-55C9-95A6-8FFA0C2505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85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190AEF-1AE0-5A8B-767B-2E31EE75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1962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D768A-E666-8BFE-FC58-05911D8DBD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38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102E76-3985-06E8-76DE-65DADF92A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VALOR-HCM Efficacy Endpoints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95BA4-7B47-6D8F-8E37-613BADE5E5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33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8CA637-1F5D-114F-CC47-300A8B34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VALOR-HCM Secondary Efficacy Endpoints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31B07-A146-7973-7878-87BCE0E562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66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3054D4-F110-D404-7D5D-2B5CE129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Selected AEs and Endpoints in Safety Population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F3333-B778-40C5-C08C-0A3732E2A5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06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847838-A121-948D-A14E-F7E7316D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MAVERICK HCM: </a:t>
            </a:r>
            <a:r>
              <a:rPr lang="en-US"/>
              <a:t>Evaluation of Mavacamten in Symptomatic Patients With Nonobstructive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93559-9A8E-5AE0-AF47-EA0406CE43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05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F7D4D8-1BBD-E73C-F90C-0D3CF155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MAVERICK-HCM: Cardiac Biomarkers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C4C20-A5ED-479A-6347-44F14E824C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53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39DC39-4C20-5AB5-A526-2072DA31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7447E-C259-579E-B9B3-D5418699B3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91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9127A0-7BA4-842A-DC10-E1389D54F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55BF9-610B-7396-F81E-DF273CF216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C0827C-BE42-59F2-652F-CA3D3B55E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Trials of Cardiac Myosin Inhibitors in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32340-C309-C95A-2543-15934B6C10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22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1870DC-2A7A-90F1-0211-D7790C825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Mavacamten Safety: A Pooled Analysis of 5 Clinical Trials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7E4BA-3725-640B-BC25-A844256034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859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00D2D7-AB1D-BB50-7C18-552A5885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Mavacamten Is Now FDA Approved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DAFB2-4EF5-7970-154D-73B2DFA91B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9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076216-9694-CBF4-45D0-1828FE7B1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Pathways of Prognosis in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6FF41-2CD3-51FD-DB84-FF43A2D7CA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818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9E4662-3912-7E51-8EA7-706C02E1E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REDWOOD-HCM Cohorts 1 and 2 (oHCM)</a:t>
            </a:r>
            <a:br>
              <a:rPr lang="en-US" noProof="0"/>
            </a:br>
            <a:r>
              <a:rPr lang="en-US" i="1" noProof="0"/>
              <a:t>Aficamten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24C39-B94B-856B-4545-534AE12FD0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980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CB3BC0-1C4F-02A7-52A0-8107021D1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Baseline Characteristics in REDWOOD-HCM Cohorts 1 and 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4F431-21FF-CE5B-607A-88ABC6061A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57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34A4E1-C99B-27B8-3289-8207C95F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and Sustained Reduction in Resting and Valsalva </a:t>
            </a:r>
            <a:br>
              <a:rPr lang="en-US"/>
            </a:br>
            <a:r>
              <a:rPr lang="en-US"/>
              <a:t>LVOT Gradient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6E36B-1E6C-1196-6F9C-6824A85240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782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7479DF-5502-42BD-5B83-5A71465F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Hemodynamic Response Rate With Aficamten</a:t>
            </a:r>
            <a:br>
              <a:rPr lang="en-US"/>
            </a:br>
            <a:r>
              <a:rPr lang="en-US"/>
              <a:t>Improvement in NYHA Class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706C9-8E92-FCD4-0DE1-11C9E5C91A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70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CEF259-6001-481C-895B-1AF3B803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REDWOOD-HCM Cohort 3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820C3-F019-860F-5430-37D21E8D97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146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56AC0B-C87E-E873-ABD6-968F7E02F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Aficamten Is Safe and Effective When Added on Top of Disopyramide + BB/CCB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06B9F-1E5C-5D49-33FD-6E83FCCDC3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68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B85CD3-2DA4-D5AE-56A5-B6C1C4106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REDWOOD-HCM Cohort 4: nHCM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CE7AD-2161-5306-4097-1220542B99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8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930145-9E3A-DD3C-A774-5AE44BC6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REDWOOD-OLE: An Open-Label Extension Study of REDWOOD-HCM and SEQUOIA-HCM Current Dose Range: 5 mg to 20 mg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C95E5-4474-A4D8-9B77-8C9C044696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982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2D56C8-308D-1C15-4AAD-308E1321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Rapid and Sustained Reduction of LVOT Gradients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3D893-91D7-83A3-43C3-BA87170B4C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596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62BAC2-12BA-09A3-B8B3-35DEBE7E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Minimal and Stable Reduction of LVEF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61F6E-FEFE-3376-DDB6-B1E16DAC03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1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E0D9AE-AB85-DEFE-16F5-1942A5C5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HCM Mortality Rates Are Virtually the Same at All Ages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5F7D5-0F79-FD59-6198-3B0D7160B3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02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E2A21F-1BBA-7BFB-FC56-DBBF772C7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Improvement in NYHA Class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6EF8A-6EC4-923F-67BA-1C956757FB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655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69A04A-2EEA-58D2-066E-389ADCCD3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Substantial Improvement in KCCQ in All Domains in REDWOOD-OLE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6D383-003F-5F63-A671-15DE1550D5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753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8E1F44-BEDE-0714-596E-05A88924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Aficamten Safety: LVEF &lt; 50%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04823-981B-1F11-205A-24EC57854A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609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00932A-4B73-7880-9D39-B03006C3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Withdrawal of Background Medical Therapy in REDWOOD-HCM OLE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097F-E47F-1097-829C-63C3E15781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805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19FF50-F56D-4063-4B9A-03A830D87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SEQUOIA-HCM Trial (N = 270)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6F64F-53FF-19D4-C4A1-822D466E6F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194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29941A-9955-61DC-D068-D8322262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Do We Need Another CMI?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35875-252A-7D0A-C9EE-1F756657B1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459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CEF67C-0079-9AAA-1B8A-BF13B78FC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CA2F9-2B4E-67A4-7795-7980BA5490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46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6FE71A-51D9-7914-C690-057398E07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Utilize CMI 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61428-F905-FB17-9332-8E7D862D3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508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9E53A9-0957-2705-816E-A99107D3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AFF2D0-2D20-68E2-FD8B-476F94D7EE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19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32F614-B5A3-15B3-DE9F-30DF6EEE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A10FE-84E2-4D78-1D90-811435F70B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37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5ACA10-0909-BACF-F52D-D8C9E2C6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Pathways of Prognosis in HCM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D39B4-5ABE-589A-0CF5-2D6AD91D5F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834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2A4E61-EE31-B58C-75E0-E319D64B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Resting and Valsalva Gradients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20F4F-B5CB-4FF6-8F9D-A40E84798A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700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A6F847-7785-51C5-36D7-2C6C9873A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Audience Polling Question 1 &amp; Discussion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A3C69-D263-BD34-0360-FF9588A36E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661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240EE8-E1BC-190B-546E-1690762F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Happens Next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FB52A-3E88-A863-77E1-C728DD24CD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115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C9F5C6-DB4A-6CC5-27FA-211D817E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Audience Polling Question 2 &amp; Discussion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70FDB-CAE4-2CD6-4619-F5806E8BFD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098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DA8244-CEE2-D897-D9D1-A1F294D31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 With Lower EF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89219-ABD4-D328-D85B-1BD5565A92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905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BAA555-316F-021B-8F9E-CC3689BA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2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749B40-59D5-1ED3-3434-20365D89C6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557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1CBCCA-959A-30D4-0BE8-C4B94634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Resting and Valsalva Gradients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6C64C-1FCA-5491-22A4-CFC50EB835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902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670D92-C37F-9BE6-54FC-FCBD403C4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Audience Polling Question 3 &amp; Discussion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C4F99-1BF1-0D6B-EDB5-7DBA3A50E7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543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9653FF-6B5C-AABC-5DF0-F2B4418B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D863C-C92F-1487-5721-E332D03F12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343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1C92E7-3E06-E89D-BA5B-E763CD5A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Resting and Valsalva Gradients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DC15-EE72-0BA6-C988-BF4FEA1127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80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92B35E-8A1C-1E79-7277-4EA05BB8B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2020 AHA/ACC Sudden Death Risk Markers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59179-6ABB-C48A-7464-E7BB4993D5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27"/>
    </mc:Choice>
    <mc:Fallback xmlns="">
      <p:transition spd="slow" advTm="180727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7F7AB1-7183-6444-9D28-8BDB070D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Audience Polling Question 4 &amp; Discussion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281B0-9EAC-1B1A-2DBE-B7D2688A12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392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7E15D7-4A80-9E57-0877-25901625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962CA7-CD13-8D08-65E3-93D5535EF7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0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49EF0D-15E2-D73E-8F75-2E7DFD43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Unfortunate Duo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8FBCC-6517-3FCE-F695-8994DB4C67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54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FEC32F147BF44B6C53D2C0CEAFA82" ma:contentTypeVersion="18" ma:contentTypeDescription="Create a new document." ma:contentTypeScope="" ma:versionID="a313dd8767a5e76ed0d7f9faaebc67df">
  <xsd:schema xmlns:xsd="http://www.w3.org/2001/XMLSchema" xmlns:xs="http://www.w3.org/2001/XMLSchema" xmlns:p="http://schemas.microsoft.com/office/2006/metadata/properties" xmlns:ns2="0e7a60a3-04f0-4f22-b100-63592d3ac6fc" xmlns:ns3="e93acf5f-f59b-46bb-8c22-2b43a486ab2c" targetNamespace="http://schemas.microsoft.com/office/2006/metadata/properties" ma:root="true" ma:fieldsID="851ecc44944c6f41101f26d57ae19dc9" ns2:_="" ns3:_="">
    <xsd:import namespace="0e7a60a3-04f0-4f22-b100-63592d3ac6fc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7a60a3-04f0-4f22-b100-63592d3ac6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0e7a60a3-04f0-4f22-b100-63592d3ac6f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95ACCE-F2A2-4D34-BCE6-570AAEC8EB8C}"/>
</file>

<file path=customXml/itemProps2.xml><?xml version="1.0" encoding="utf-8"?>
<ds:datastoreItem xmlns:ds="http://schemas.openxmlformats.org/officeDocument/2006/customXml" ds:itemID="{DD40C373-22F7-48CC-B058-9B9DBA660B24}"/>
</file>

<file path=customXml/itemProps3.xml><?xml version="1.0" encoding="utf-8"?>
<ds:datastoreItem xmlns:ds="http://schemas.openxmlformats.org/officeDocument/2006/customXml" ds:itemID="{335A85BE-B37F-4803-9BF7-1EA0167B26B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</Words>
  <Application>Microsoft Office PowerPoint</Application>
  <PresentationFormat>Widescreen</PresentationFormat>
  <Paragraphs>74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Calibri Light</vt:lpstr>
      <vt:lpstr>Roboto Condensed</vt:lpstr>
      <vt:lpstr>Office Theme</vt:lpstr>
      <vt:lpstr>PowerPoint Presentation</vt:lpstr>
      <vt:lpstr>PowerPoint Presentation</vt:lpstr>
      <vt:lpstr>PowerPoint Presentation</vt:lpstr>
      <vt:lpstr>1962</vt:lpstr>
      <vt:lpstr>Clinical Pathways of Prognosis in HCM</vt:lpstr>
      <vt:lpstr>Low HCM Mortality Rates Are Virtually the Same at All Ages</vt:lpstr>
      <vt:lpstr>Clinical Pathways of Prognosis in HCM</vt:lpstr>
      <vt:lpstr>2020 AHA/ACC Sudden Death Risk Markers</vt:lpstr>
      <vt:lpstr>Unfortunate Duo</vt:lpstr>
      <vt:lpstr>Heart Failure in HCM: The Unmet Need</vt:lpstr>
      <vt:lpstr>Patient With HCM and Heart Failure Symptoms</vt:lpstr>
      <vt:lpstr>Obstructive HCM</vt:lpstr>
      <vt:lpstr>Obstructive HCM </vt:lpstr>
      <vt:lpstr>Impact of LV Outflow Obstruction (≥ 30 mm Hg) on Progression to Advanced Heart Failure and Death</vt:lpstr>
      <vt:lpstr>Treatment Gaps in Obstructive HCM</vt:lpstr>
      <vt:lpstr>Nonobstructive HCM</vt:lpstr>
      <vt:lpstr>Identifying Nonobstructive HCM</vt:lpstr>
      <vt:lpstr>Treatment Gaps in Nonobstructive HCM</vt:lpstr>
      <vt:lpstr>Summary: Unmet Treatment Needs in HCM</vt:lpstr>
      <vt:lpstr>PowerPoint Presentation</vt:lpstr>
      <vt:lpstr>What Have We Learned About Cardiac Myosin Inhibition?</vt:lpstr>
      <vt:lpstr>Sarcomere Dysfunction Leads to Excess Myosin-Actin  Cross-Bridging in HCM</vt:lpstr>
      <vt:lpstr>MOA of Myosin Inhibitors: Mavacamten (MYK-461)</vt:lpstr>
      <vt:lpstr>Clinical Trials of Myosin Inhibitors for Symptomatic,  Obstructive HCM</vt:lpstr>
      <vt:lpstr>EXPLORER-HCM: Study Design  Mavacamten in Symptomatic Patients With Obstructive HCM</vt:lpstr>
      <vt:lpstr>EXPLORER-HCM Primary and Secondary Endpoints</vt:lpstr>
      <vt:lpstr>EXPLORER-HCM  Results</vt:lpstr>
      <vt:lpstr>Mavacamten Markedly Improved Health Status (KCCQ)  </vt:lpstr>
      <vt:lpstr>Mavacamten Improved Measures of Diastolic Function</vt:lpstr>
      <vt:lpstr>Mavacamten Improved Measures of Diastolic Function</vt:lpstr>
      <vt:lpstr>Mavacamten Improved Measures of Diastolic Function</vt:lpstr>
      <vt:lpstr>Mavacamten Improved Measures of Diastolic Function</vt:lpstr>
      <vt:lpstr>Mavacamten Improved Measures of Diastolic Function</vt:lpstr>
      <vt:lpstr>EXPLORER-HCM CMR Substudy </vt:lpstr>
      <vt:lpstr>MAVA-Long Term Extension (LTE) (EXPLORER-LTE) </vt:lpstr>
      <vt:lpstr>Rapid and Sustained Improvements in LVOT Gradients With Mavacamten Out to 84 Weeks </vt:lpstr>
      <vt:lpstr>Stable Reduction in LVEF and Improvement in NT-proBNP</vt:lpstr>
      <vt:lpstr>2/3 of Patients Had Improvement in NYHA Class </vt:lpstr>
      <vt:lpstr>VALOR-HCM Study Design</vt:lpstr>
      <vt:lpstr>VALOR-HCM Efficacy Endpoints</vt:lpstr>
      <vt:lpstr>VALOR-HCM Secondary Efficacy Endpoints</vt:lpstr>
      <vt:lpstr>Selected AEs and Endpoints in Safety Population</vt:lpstr>
      <vt:lpstr>MAVERICK HCM: Evaluation of Mavacamten in Symptomatic Patients With Nonobstructive HCM</vt:lpstr>
      <vt:lpstr>MAVERICK-HCM: Cardiac Biomarkers</vt:lpstr>
      <vt:lpstr>Summary</vt:lpstr>
      <vt:lpstr>PowerPoint Presentation</vt:lpstr>
      <vt:lpstr>Clinical Trials of Cardiac Myosin Inhibitors in HCM</vt:lpstr>
      <vt:lpstr>Mavacamten Safety: A Pooled Analysis of 5 Clinical Trials</vt:lpstr>
      <vt:lpstr>Mavacamten Is Now FDA Approved</vt:lpstr>
      <vt:lpstr>REDWOOD-HCM Cohorts 1 and 2 (oHCM) Aficamten </vt:lpstr>
      <vt:lpstr>Baseline Characteristics in REDWOOD-HCM Cohorts 1 and 2</vt:lpstr>
      <vt:lpstr>Early and Sustained Reduction in Resting and Valsalva  LVOT Gradient </vt:lpstr>
      <vt:lpstr>High Hemodynamic Response Rate With Aficamten Improvement in NYHA Class </vt:lpstr>
      <vt:lpstr>REDWOOD-HCM Cohort 3 </vt:lpstr>
      <vt:lpstr>Aficamten Is Safe and Effective When Added on Top of Disopyramide + BB/CCB</vt:lpstr>
      <vt:lpstr>REDWOOD-HCM Cohort 4: nHCM</vt:lpstr>
      <vt:lpstr>REDWOOD-OLE: An Open-Label Extension Study of REDWOOD-HCM and SEQUOIA-HCM Current Dose Range: 5 mg to 20 mg </vt:lpstr>
      <vt:lpstr>Rapid and Sustained Reduction of LVOT Gradients</vt:lpstr>
      <vt:lpstr>Minimal and Stable Reduction of LVEF</vt:lpstr>
      <vt:lpstr>Improvement in NYHA Class </vt:lpstr>
      <vt:lpstr>Substantial Improvement in KCCQ in All Domains in REDWOOD-OLE</vt:lpstr>
      <vt:lpstr>Aficamten Safety: LVEF &lt; 50% </vt:lpstr>
      <vt:lpstr>Withdrawal of Background Medical Therapy in REDWOOD-HCM OLE</vt:lpstr>
      <vt:lpstr>SEQUOIA-HCM Trial (N = 270) </vt:lpstr>
      <vt:lpstr>Why Do We Need Another CMI?</vt:lpstr>
      <vt:lpstr>Conclusions </vt:lpstr>
      <vt:lpstr>How to Utilize CMI Therapy </vt:lpstr>
      <vt:lpstr>PowerPoint Presentation</vt:lpstr>
      <vt:lpstr>Case 1</vt:lpstr>
      <vt:lpstr>Resting and Valsalva Gradients</vt:lpstr>
      <vt:lpstr>Audience Polling Question 1 &amp; Discussion</vt:lpstr>
      <vt:lpstr>What Happens Next </vt:lpstr>
      <vt:lpstr>Audience Polling Question 2 &amp; Discussion</vt:lpstr>
      <vt:lpstr>Case 1 With Lower EF</vt:lpstr>
      <vt:lpstr>Case 2 </vt:lpstr>
      <vt:lpstr>Resting and Valsalva Gradients</vt:lpstr>
      <vt:lpstr>Audience Polling Question 3 &amp; Discussion</vt:lpstr>
      <vt:lpstr>Case 3</vt:lpstr>
      <vt:lpstr>Resting and Valsalva Gradients</vt:lpstr>
      <vt:lpstr>Audience Polling Question 4 &amp; 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Edling, Emily</dc:creator>
  <cp:lastModifiedBy>Edling, Emily</cp:lastModifiedBy>
  <cp:revision>1</cp:revision>
  <dcterms:created xsi:type="dcterms:W3CDTF">2022-11-23T17:58:16Z</dcterms:created>
  <dcterms:modified xsi:type="dcterms:W3CDTF">2022-11-23T17:58:16Z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0x0101003FEFEC32F147BF44B6C53D2C0CEAFA82</vt:lpwstr>
  </property>
</Properties>
</file>