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96" r:id="rId45"/>
    <p:sldId id="397" r:id="rId46"/>
    <p:sldId id="398" r:id="rId47"/>
    <p:sldId id="399" r:id="rId48"/>
    <p:sldId id="400" r:id="rId49"/>
    <p:sldId id="401" r:id="rId50"/>
    <p:sldId id="402" r:id="rId51"/>
    <p:sldId id="403" r:id="rId52"/>
    <p:sldId id="404" r:id="rId53"/>
    <p:sldId id="405" r:id="rId54"/>
    <p:sldId id="406" r:id="rId55"/>
    <p:sldId id="407" r:id="rId56"/>
    <p:sldId id="408" r:id="rId57"/>
    <p:sldId id="409" r:id="rId58"/>
    <p:sldId id="410" r:id="rId59"/>
    <p:sldId id="411" r:id="rId60"/>
    <p:sldId id="412" r:id="rId61"/>
    <p:sldId id="413" r:id="rId62"/>
    <p:sldId id="414" r:id="rId63"/>
    <p:sldId id="415" r:id="rId64"/>
    <p:sldId id="416" r:id="rId65"/>
    <p:sldId id="417" r:id="rId66"/>
    <p:sldId id="418" r:id="rId67"/>
    <p:sldId id="419" r:id="rId68"/>
    <p:sldId id="420" r:id="rId69"/>
    <p:sldId id="421" r:id="rId70"/>
    <p:sldId id="422" r:id="rId71"/>
    <p:sldId id="423" r:id="rId72"/>
    <p:sldId id="424" r:id="rId73"/>
    <p:sldId id="425" r:id="rId74"/>
    <p:sldId id="426" r:id="rId75"/>
    <p:sldId id="427" r:id="rId76"/>
    <p:sldId id="428" r:id="rId77"/>
    <p:sldId id="429" r:id="rId78"/>
    <p:sldId id="430" r:id="rId79"/>
    <p:sldId id="431" r:id="rId80"/>
    <p:sldId id="432" r:id="rId81"/>
    <p:sldId id="433" r:id="rId82"/>
    <p:sldId id="434" r:id="rId83"/>
    <p:sldId id="435" r:id="rId84"/>
    <p:sldId id="436" r:id="rId85"/>
    <p:sldId id="437" r:id="rId86"/>
    <p:sldId id="438" r:id="rId87"/>
    <p:sldId id="299" r:id="rId88"/>
    <p:sldId id="300" r:id="rId89"/>
    <p:sldId id="301" r:id="rId90"/>
    <p:sldId id="302" r:id="rId91"/>
    <p:sldId id="303" r:id="rId92"/>
    <p:sldId id="304" r:id="rId93"/>
    <p:sldId id="305" r:id="rId94"/>
    <p:sldId id="306" r:id="rId95"/>
    <p:sldId id="307" r:id="rId96"/>
    <p:sldId id="308" r:id="rId97"/>
    <p:sldId id="309" r:id="rId98"/>
    <p:sldId id="310" r:id="rId99"/>
    <p:sldId id="311" r:id="rId100"/>
    <p:sldId id="312" r:id="rId101"/>
    <p:sldId id="313" r:id="rId102"/>
    <p:sldId id="314" r:id="rId103"/>
    <p:sldId id="315" r:id="rId104"/>
    <p:sldId id="316" r:id="rId105"/>
    <p:sldId id="317" r:id="rId106"/>
    <p:sldId id="318" r:id="rId107"/>
    <p:sldId id="319" r:id="rId108"/>
    <p:sldId id="320" r:id="rId109"/>
    <p:sldId id="321" r:id="rId110"/>
    <p:sldId id="322" r:id="rId111"/>
    <p:sldId id="323" r:id="rId112"/>
    <p:sldId id="324" r:id="rId113"/>
    <p:sldId id="325" r:id="rId114"/>
    <p:sldId id="326" r:id="rId115"/>
    <p:sldId id="327" r:id="rId116"/>
    <p:sldId id="328" r:id="rId117"/>
    <p:sldId id="329" r:id="rId118"/>
    <p:sldId id="330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viewProps" Target="viewProps.xml"/><Relationship Id="rId148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1FAE0-3876-412E-B144-701A6D3E6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DD1B8-CAF5-439D-8390-07E20328E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723-7D35-4584-A8FC-04B5BEE8E7C6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941DE-AE3E-47A1-B931-E01AAA60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F755E-3FD9-4F41-9BDA-82D857425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2797-50ED-4CB7-93CE-6BB23C5E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74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B064F9-932B-4746-A5EE-1218CA175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32176-6BDE-40F3-BB6E-84688652F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D7E2F-69E1-4581-8F61-8C7E0C682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CE723-7D35-4584-A8FC-04B5BEE8E7C6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2D8A2-DCBD-4212-9707-9204127ED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FE0E1-17E2-46DF-8467-1BD724CC4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E2797-50ED-4CB7-93CE-6BB23C5E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6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AC65A4-8AA2-4A1B-A704-3E708D3B8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ABCs of HR-Positive Breast Cancer: Review of PI3K- and AKT-Directed Therapies</a:t>
            </a: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AE368-88E9-4CA9-847B-4A2C446437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50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9A791E-5E0F-4DFC-B72B-CFAB8B63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C84F9E-611F-4AC9-B7A2-3316BCE5E4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0027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399FA6-39B2-4648-813A-2B2A30B90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Ado-Trastuzumab Emtansine (T-DM1)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609EE-F5BA-45BC-97BA-47BD5EBF3D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779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B42C83-2D2F-41C3-BA72-63DC287A1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Ado-Trastuzumab Emtansine (T-DM1)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B31827-E10B-493B-A0B2-6F1EC67608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0173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C2C301-9ABD-4D8A-ACBB-F0BC1EF90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Ado-Trastuzumab Emtansine (T-DM1)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22040-101D-40F4-9511-7EB56E4E25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332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345E62-9F5A-4D61-BCC8-9C752A17D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T-DM1 Toxicity and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411FB6-08D6-4CDE-BC84-E29CE70BEB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5798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B4B8E9-26F4-41E8-930B-905F649B5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T-DM1 Toxicity and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54C62-9C2C-45DF-A794-DB261FE96E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308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1EB035-0D89-498B-B5A8-6F4A33D1C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Fam-Trastuzumab Deruxtecan-Nxki (T-DXd)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E45BFA-2544-461B-9506-6EABDC6B9D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272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1B3941-8091-4DED-9D8A-A50942F1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T-DXd Common Toxicities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9F4DF9-6004-4A76-93F9-8C95174241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868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A9D40D-00D5-447D-993B-C3B2189E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T-DXd Serious Adverse Events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BE9BD7-1CCF-46E7-AEF0-C7ACD59404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5467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B1CAA9-7F14-4C5C-8CFD-BC2B002B9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Fam-Trastuzumab Deruxtecan-nxki (T-DXd)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DEE8E2-60E4-4F81-8C6D-1E87B83244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231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A51C04-2DBC-44EB-8537-3FF72746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T-DXd-Associated Pneumonitis/Interstitial Lung Disease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F9B3C-6D12-4E85-9165-661186B6CC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28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C39BA7-5B70-40C7-832C-D0D86B8D4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 With mTOR Inhibition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DE331-699B-4192-A39E-6969EC0C51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1370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38CB1C-320A-4D59-956D-DD860DFEB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T-DXd Pneumonitis/ILD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162DFE-4CB0-4940-AF2A-317D82B248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343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7022E6-D697-4027-A477-0E0AE0FED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T-DXd Pneumonitis/ILD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1095EE-C66E-4376-AA38-BF75E36513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7537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5968DA-52FF-40AD-99F1-94CA3CB8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T-DXd Pneumonitis/ILD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FED134-6771-4CD4-842F-876727C510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3170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94D644-BCB2-4602-92CA-2B77336F8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Sacituzumab Govitecan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BA0F01-CE6F-4BE7-8F6B-FA376DB95D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34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161789-3F09-4100-8F46-C422BC23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Sacituzumab: Comparing Toxicity Profiles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3223C7-536D-411C-91E2-45E48134E7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2445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B0EA36-AE79-4B97-8B70-61753421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Sacituzumab: Hypersensitivity Reaction and Nausea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570A5-BFF7-49CB-AF06-547F0B0D37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933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D8BB5F-D8DB-4BBE-A1AF-CDEF8D7D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Sacituzumab -- Warnings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A67486-56AF-4316-AE4F-B7A1573BF4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3995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1B94D1-C345-40CF-8ED6-509F738F7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Sacituzumab: Warnings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FAFFB-6CF4-41F0-A0FF-249155FA32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5322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547349-710C-41AC-80D9-6DF4B496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/>
              <a:t>THANK YOU</a:t>
            </a:r>
            <a:endParaRPr lang="en-US" sz="6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378FD5-7B97-4647-B265-FB32765739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9744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C2FCDB-CF93-4D44-A50B-8DD409B9B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Managing Treatment </a:t>
            </a:r>
            <a:br>
              <a:rPr lang="en-US"/>
            </a:br>
            <a:r>
              <a:rPr lang="en-US"/>
              <a:t>Toxicities: Nursing and </a:t>
            </a:r>
            <a:br>
              <a:rPr lang="en-US"/>
            </a:br>
            <a:r>
              <a:rPr lang="en-US"/>
              <a:t>Pharmacist Perspectives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A974C-60F5-4A2F-BCA3-4A96FD5164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67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4EBEE1-1B0E-404B-AFB3-ED7035887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Capivasertib in Advanced ER-Positive Breast Cancer </a:t>
            </a:r>
            <a:br>
              <a:rPr lang="en-GB"/>
            </a:br>
            <a:r>
              <a:rPr lang="en-GB" sz="3100" i="1"/>
              <a:t>Phase 2 FAKTION Trial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77DA0-6E70-4C59-9BA5-F5474B28FB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3794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F41CC7-75BA-4B3E-9F4C-CC594BC33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CDK4/6 Inhibitor Key Adverse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957A0-B28B-49F7-967C-500E991A07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2906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70DFC2-78DB-4532-BBE8-6140E0839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CDK4/6 Inhibitors: Neutropenia Management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8006A4-9310-4FA4-9AEF-09109C16AF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282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3A6738-9121-4EB4-879D-7FD4E0AD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Ribociclib: QTc Prolongation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9D7CC-75CD-4C8D-A336-B3696C1765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21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5522B5-E75B-4215-81A0-94BA8470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4000"/>
            </a:pPr>
            <a:r>
              <a:rPr lang="en-US"/>
              <a:t>Ribociclib: Drug Interactions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28B4E3-FB17-45A6-A591-BB05B07CDC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6366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8C2773-6B9C-46BC-BFE3-22DF21421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600"/>
            </a:pPr>
            <a:r>
              <a:rPr lang="en-US"/>
              <a:t>Ribociclib: Drug Interactions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59A60-D5E7-4CDA-9065-E1FE8DBD0D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7373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7C27B5-EEFA-48D4-A722-657372B96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600"/>
            </a:pPr>
            <a:r>
              <a:rPr lang="en-US"/>
              <a:t>Ribociclib: Drug Interactions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71332-6028-4FAC-81C7-8E8E2A2BD6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0489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0490A4-BA94-43B5-AF1B-2BA6D8FEA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Abemaciclib: Diarrhea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A509D-18FF-4BE2-8228-AF2A406D6F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6408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E88ECB-D52E-4087-A4D8-6CE092A15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of Abemaciclib-Induced Diarrhea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C6D4E-C47C-48C0-A1C9-0CBF5539A9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0809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28F3B1-B06D-4C98-BFB7-CAE916BFE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Alpelisib: Hyperglycemia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02CB57-CEF1-4D53-BD24-5A25B3E07E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2761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3034CD-4C98-42BF-96AD-5443FFD0D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Alpelisib: Hyperglycemia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99329-EC2D-46D1-8783-197F33CA09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67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256731-A74F-4284-B665-BC042D4FE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Capivasertib in Advanced ER-Positive Breast Cancer </a:t>
            </a:r>
            <a:br>
              <a:rPr lang="en-GB"/>
            </a:br>
            <a:r>
              <a:rPr lang="en-GB" sz="3100" i="1"/>
              <a:t>Phase 2 FAKTION Trial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7AA620-5270-40C9-B5A7-A982C3BA95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2045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857668-AFA4-490F-9679-0016F370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Alpelisib: Dermatologic Toxicity (Rash)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4B8450-C900-48B4-92B2-332E86F75D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318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D9B9C2-945E-4BB9-BCF2-69C1C353A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4000">
                <a:latin typeface="+mj-lt"/>
                <a:ea typeface="+mj-ea"/>
                <a:cs typeface="+mj-cs"/>
                <a:sym typeface="Calibri"/>
              </a:defRPr>
            </a:pPr>
            <a:r>
              <a:rPr lang="en-US"/>
              <a:t>PARP Inhibitors Key Adverse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F6EF1C-B4D2-4D7F-A1C1-AFD9559B81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1633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8AA2BE-2BEA-46A7-AEF1-97B7224B3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Trastuzumab Deruxtecan T-DXd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3A24B-4CB2-4274-B5F7-FBEAE0E6EC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8191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C779FB-81D4-4FC3-9C51-FEB9702F5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Interstitial Lung Disease Management for T-DXd</a:t>
            </a:r>
            <a:endParaRPr lang="en-US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961638-AD6F-49F7-8359-96EE6C3AE6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5043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CB9F85-A8B4-45E1-985B-53D4FC7D4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Sacituzumab Govitecan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82B26-7812-4335-B7B2-FE64688CC5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2896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F6C734-AD29-4CAC-85F4-6AA63A28A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Sacitizuzumab Govitecan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9DC106-2497-4E9D-8042-287561FB99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6595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226023-FE00-498C-B1F6-D75B35727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Promoting Treatment Adherence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B94DE-396C-41BB-BF50-49809A7132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8954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90AE6C-C353-4B84-BA3D-17EE09353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Barriers to Patient Treatment Adherence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0D9CBA-34D5-48F7-B85B-E5FA305F50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2447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CE2A5B-3AB3-4DC9-84DF-BE4C0F669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CDK4/6 Inhibitor: Adherence Considerations</a:t>
            </a:r>
            <a:endParaRPr lang="en-US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50539-AC86-40AE-B857-B9EA4A6A5B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4651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6678CE-C4ED-46FD-ACEF-AC67DB6B7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PI3K and PARP Inhibitor: Adherence Considerations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9CF390-C0DC-43BA-BCB3-32C4F8F841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0FAB32-D98D-49BD-A43B-6E0826B88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Inhibition at Vertical Nodes Within the PI3K Pathway Improves Efficacy of PI3K/Akti</a:t>
            </a:r>
            <a:r>
              <a:rPr lang="en-US" baseline="30000"/>
              <a:t>[a,b]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ADFC1-9286-496F-85C4-02D59B4116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7168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C8AA51-A197-4DC6-9E01-6F01C56EE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/>
              <a:t>THANK YOU</a:t>
            </a:r>
            <a:br>
              <a:rPr lang="en-US" sz="6600"/>
            </a:br>
            <a:endParaRPr lang="en-US" sz="6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DA85A-F8BB-42DC-A13F-FBD09F139C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79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D3D6CC-E8FC-47E8-9772-92E5A7C75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Ongoing Trials With Akt Inhibitors for Unselected HR-Positive HER2-Negative MBC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BE98D-A231-45EF-9538-90B357DC84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28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03EDAB-1183-4E27-9D8C-CA86B6352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FAIM: ctDNA Dynamics-Guided Therapy</a:t>
            </a:r>
            <a:r>
              <a:rPr lang="en-GB" baseline="30000"/>
              <a:t>[a]</a:t>
            </a:r>
            <a:endParaRPr lang="en-CH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C1A2E-FA29-4286-83AC-13131B7DAD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2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B945BC-5D88-4470-AE5B-CC4FBF876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Resistance to mTOR/AKT: Loss of Negative Feedback Inhibition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984CA-3F1A-442E-A9A0-3BD5387141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12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B45F57-2371-4A43-B631-FBDB897D5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300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2AEF38-AB15-42BD-8ECF-8CD8D6D687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72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7719FA-2CE7-40D8-96E6-2CDE18486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PI3K Inhibitor Development Over Few Decades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FA87C-5375-462E-8EBA-1F03418471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17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87C0A1-C95F-418F-AE64-F263EA457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 Intracellular Signaling via the PI3K-AKT-mTOR Pathway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52E2D-86DB-42A2-B1A9-006D1F72D7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05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E55434-57AF-420A-8542-75E31D251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PI3K Inhibition With Pan-PI3Ki Buparlisib (BKM120) </a:t>
            </a:r>
            <a:br>
              <a:rPr lang="en-US"/>
            </a:br>
            <a:r>
              <a:rPr lang="en-US" sz="3100" i="1"/>
              <a:t>Hint of Activity but Limited by Toxicity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2B9A1-19BF-4237-812B-60B232F526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44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079578-D6A6-423F-ABE8-8DA3EB102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BELLE-2: PIK3CA Mutation as a Biomarker of Response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EF098-595D-418C-894F-C1A180518D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8798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0BB76A-87C1-4F13-AE34-DA617EE55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Isoform Specific PI3K Inhibitors Can Over Come Off-Target Toxicity of Pan-PI3Ki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FE15AD-8865-4952-88DA-FF910BFC54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53072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5A17AB-650E-43BA-B907-99A519370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Disappointing Results From the Phase 3 SANDPIPER Trial </a:t>
            </a:r>
            <a:br>
              <a:rPr lang="en-US"/>
            </a:br>
            <a:r>
              <a:rPr lang="en-US" sz="3100" i="1"/>
              <a:t>Taselesib + Fulvestrant</a:t>
            </a:r>
            <a:r>
              <a:rPr lang="en-US" sz="3100" i="1" baseline="30000"/>
              <a:t>[a,b]</a:t>
            </a:r>
            <a:endParaRPr lang="en-US" i="1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E9E9A-4780-4C60-872F-5EEC6A41BE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3904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202A08-C55B-4B65-AD50-A3528393D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SOLAR-1: Prospective Biomarker Stratified Randomised Phase III Trial of </a:t>
            </a:r>
            <a:r>
              <a:rPr lang="el-GR" sz="2800"/>
              <a:t>α-</a:t>
            </a:r>
            <a:r>
              <a:rPr lang="en-GB" sz="2800"/>
              <a:t>Specific PIK3CAi, Alpelisib in Endocrine-Resistant BC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8771C4-F04A-4504-A6D4-975276E63A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39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BBE24F-C57C-43EA-925B-162868ED6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SOLAR-1: OS Results in PIK3CA-Mut Cohort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C7D4A8-01F5-4C5F-97F0-B578A1F396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74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81D004-D17B-4F39-B992-83DCBADB1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SOLAR-1: Subgroup Analyses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D36D6-880B-454D-87E2-09FFA9E7F6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05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4224CE-B984-4646-A2EF-3770D2136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SOLAR-1: Updated Adverse Events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3BEFC-D6DA-4353-B095-03E17605BC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77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55ABD3-D3EC-433F-970E-3F9D6DEB2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BYLieve: Alpelisib + </a:t>
            </a:r>
            <a:r>
              <a:rPr lang="en-US" altLang="en-US"/>
              <a:t>Fulvestrant</a:t>
            </a:r>
            <a:r>
              <a:rPr lang="en-US"/>
              <a:t> in PIK3CA-Mutant HR+/HER2- aBC After CDK4/6i + AI (Cohort A)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A0EFC-59D7-4725-B925-64F6F2481E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2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C639EF-75FB-4D34-9825-4C03E8830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Activity With PI3K Inhibitors and Various Endocrine Partners</a:t>
            </a:r>
            <a:br>
              <a:rPr lang="en-US" sz="2800"/>
            </a:br>
            <a:r>
              <a:rPr lang="en-US" sz="2400" i="1"/>
              <a:t>PFS Benefit in 2L Met Setting After Progression on CDK4/6i: ~5 to 7 Months</a:t>
            </a:r>
            <a:endParaRPr lang="en-US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C3A32E-EB62-4A8D-8E15-DA23711B56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85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0B3671-1FAE-4110-A3B8-97B52DFD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Genomic Landscape of ER-Positive Breast Cancer: MSK-IMPACT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AB4349-CA73-4937-A227-B0916C7631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81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50E461-FBC4-4207-9164-798522858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 From SOLAR-1and BYLieve Trials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63BC1-06D8-48C2-A5DE-BAC759800B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27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6A52F3-AC23-43A3-8DAE-EE5EDC19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Suppression of Insulin Feedback Enhances the Efficacy of PI3K Inhibitors </a:t>
            </a:r>
            <a:r>
              <a:rPr lang="en-US" sz="2400" i="1"/>
              <a:t>Role of Ketogenic Diet and SGLT2 Inhibitors</a:t>
            </a:r>
            <a:endParaRPr lang="en-US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898AA-F75D-4C03-ABA7-8BDAB57275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45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D59728-EE85-4D43-9C5F-B3C66BB36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Suppression of Insulin Feedback Enhances the Efficacy of PI3K Inhibitors </a:t>
            </a:r>
            <a:r>
              <a:rPr lang="en-US" sz="2400" i="1"/>
              <a:t>Role of Ketogenic Diet and SGLT2 Inhibitors </a:t>
            </a:r>
            <a:endParaRPr lang="en-US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C725D-DE15-44F4-A813-16C7CAB924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75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A26E0C-E389-4208-B8A1-55CFC61B0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Targeting Insulin Feedback to Enhance Alpelisib (TIFA) Trial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5DA3B-4473-43E3-A820-2AE32D8877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10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C17F27-0B6D-4472-AB7D-7B1E7027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Generation Inhibitors: Mutant-Selective PI3Kα Inhibitors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6DB2EC-ED6F-4DDA-8245-7335844353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0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09E469-74C3-4087-8410-BDB22136A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Durable Responses to Alpelisib in Patients With Double PIK3CA Mutant Breast Cancer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5CF6A4-EA7E-4CD3-B29D-3653204534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6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EEE561-B96A-4D46-9CF5-AF2335FD7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ctDNA Analysis of Patients From SANDPIPER Trial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3A9A1-C65E-4D78-B4DC-2964E722F5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22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E1BA88-E3C1-4AE5-9074-1D00B4237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/>
              <a:t>SANDPIPER ctDNA Analysis: Patients wIth Tumors Harboring Multiple Mutations Had Increased Tumor Shrinkage and Response Rate vs Those With Single Mutations</a:t>
            </a:r>
            <a:endParaRPr lang="en-US" sz="2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E9023-0630-4A0B-B0CB-BACC135B5E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76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3C2431-0B98-4F71-A9A7-822B8FC38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Exploratory Biomarker Analysis From SOLAR-1 Trial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141F1-9D5B-4AE2-9DD3-5B3AC57D0E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12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9D521C-CB6E-4115-8359-5F25E16A2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Mechanism of Resistance to PI3K Inhibitors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EC9782-B807-420B-9824-C9C2247B84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40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0E5233-6789-4985-AB5F-7ABD2815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/>
              <a:t>PIK3CA Mutations Constitute an Independent Negative Prognostic Factor</a:t>
            </a:r>
            <a:endParaRPr lang="en-US" sz="3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7CDD47-A210-4722-BE1F-235B51E8A1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90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4BE11C-C9D8-48D5-BC27-51C123FB3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Triplet Combination of Inavolisib (α-Specific PI3K Inhibitor)  + CDK4/6i + ET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22F45C-992A-4FD5-91A7-412535473E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85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99BED5-BC5F-4ED6-8272-D28677D0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sz="3050" spc="-30"/>
              <a:t>Triplet Combination of Inavolisib (α-specific PI3K inhibitor) + CDK4/6i + ET</a:t>
            </a:r>
            <a:endParaRPr lang="en-US" sz="3050" spc="-3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510DD-2C9C-4B38-A03D-467E3DE119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13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FC6395-96EB-458F-8DE2-8B3CD689E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Messages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A0286B-C5DE-4018-A6EA-7E302EB666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020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D2B692-6D6D-409A-9170-0883CC5A3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/>
              <a:t>THANK YOU</a:t>
            </a:r>
            <a:br>
              <a:rPr lang="en-US" sz="6600"/>
            </a:br>
            <a:r>
              <a:rPr lang="en-US" sz="2000"/>
              <a:t>@jhaveri_komal</a:t>
            </a:r>
            <a:br>
              <a:rPr lang="en-US" sz="2000"/>
            </a:br>
            <a:endParaRPr lang="en-US" sz="6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2049B-AE06-4341-8105-2F77912EA6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415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40151D-40AE-4C36-86F3-2A8700969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Antibody-Drug Conjugates in HR-Positive Breast Cancer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E367C4-78C5-4A86-928D-C202481AE5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376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CBFE5A-2A3A-41D4-8505-965B3B57E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13245-1658-4E63-9390-DFBBAA7B79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815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AA5923-C1AE-46E6-A510-A41ACE65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HR-Positive Breast Cancer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AFB73-78A0-4156-BC83-BFE56A6D71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183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853799-96F1-4F56-AC31-DC3D6091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Guidelines for HR-Positive MBC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E4E9B-B646-4A53-8D4D-E5A55C91B9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679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67C398-5D38-4EFB-8F36-94C6CC1CD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Guidelines for HR-Positive MBC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E9837-4F4C-4B2A-9D3D-5981728446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207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8B928B-E67A-453E-91C4-BD750D4B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of Standard Chemotherapy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61DAB-6B81-4F60-8D0D-F93DCC4867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51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1D605B-B670-48A3-9948-7DA3562E8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Drugging the PI3K Pathway Through the Decades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F801E-35A9-4869-B0D8-1682C028CD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354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23DBA8-477E-40B1-AF8D-B93AB4A82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of Standard Chemotherapy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73975-97E9-46AE-B616-B333514790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735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BB9C1F-0ACF-4460-910A-BDEFE2140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Era of Magic Bullets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79C95E-56AD-47DD-BF1A-9FF0DC3C1A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334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9E6404-1B7D-4716-A16C-845B5BA00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Trastuzumab Emtansine (T-DM1)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5368A-89AB-48B7-A56D-E81EB19116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833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E7BB63-D293-4C1E-A368-F54D572F5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Trastuzumab Emtansine (T-DM1)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1C8CEE-9A20-462E-A59D-20F13A90A0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269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79471D-1E37-4D86-9614-DE1D62383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Novel Antibody-Drug Conjugates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2CFE3A-BDA7-4252-89CD-EF5DEB34DA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316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F9473F-B49C-4170-BE1D-D0894A132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Trastuzumab Deruxtecan (T-DXd)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1187B-03F2-4C4A-AE1D-599D2FCD38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533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A9A445-857F-4B00-8894-82313598E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Trastuzumab Deruxtecan (T-DXd)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323206-80E0-4B7E-B484-D988C8ED13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459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807972-A655-4634-A85A-EB8957D1C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Trastuzumab Deruxtecan (T-DXd)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894BAC-C33B-4D2E-AD6F-10C3B9E0D9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72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FA5748-3AEE-44C1-BD14-7BBCFE2B0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Trastuzumab Deruxtecan (T-DXd)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E2ABB-C978-434C-AEF6-4B0E0E4103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379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B615A5-6A9F-4BFA-B3D0-F15A61A5E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Trastuzumab Deruxtecan (T-DXd)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B8D0A-68AB-41AA-A8EC-849225BA91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61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4CC9C5-1230-4058-87F3-259C8D5E4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pc="-30"/>
              <a:t>BOLERO-2: Proof of Concept Study With an Allosteric mTORc1 Inhibitor in ER+ MBC</a:t>
            </a:r>
            <a:br>
              <a:rPr lang="en-US" sz="2800" spc="-30"/>
            </a:br>
            <a:r>
              <a:rPr lang="en-US" sz="2400" i="1" spc="-30"/>
              <a:t>Exemestane + Everolimus Improved PFS After NS-AI Rx</a:t>
            </a:r>
            <a:r>
              <a:rPr lang="en-US" sz="2400" i="1" spc="-30" baseline="30000"/>
              <a:t>[a,b]</a:t>
            </a:r>
            <a:endParaRPr lang="en-US" sz="2800" i="1" spc="-3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BC10B-E240-43A9-BB53-AE80DFF024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006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8FCF32-806C-408E-AF7D-2FE343BFC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Trastuzumab Deruxtecan (T-DXd)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F1F01-610C-4C1B-976E-B369396481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969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57302B-382E-4D4D-ACDF-69F7A5250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Anti-HER2 ADCs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E7A394-88DB-48AF-B077-AA18C2D81A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148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4AE80B-E12D-44EC-8981-65B62AC37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Anti-HER2 ADCs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D6246-5565-4D59-A4EB-773963DD23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842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D57FE6-CD67-4597-9D21-B661A452B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2020 -- Proposal of a New Pie Chart for HER2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633C3-8B4C-424F-A36B-1A8DC3F316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499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626A7A-AEF2-41AA-8DAB-72FD77F61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Many HR-Positive Tumors Are HER2-Low?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81875E-0D16-4794-832B-D2D12B6627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805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DFCC82-5B00-4149-A960-59AADEF3E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08344-04B3-45DC-8EAD-C46D30E103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984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91D1E9-AD28-465F-B097-380743000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DESTINY-Breast04: </a:t>
            </a:r>
            <a:br>
              <a:rPr lang="en-US"/>
            </a:br>
            <a:r>
              <a:rPr lang="en-US" sz="3400" i="1"/>
              <a:t>Population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11C03-9601-4EE4-9C80-8C97AB008B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171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0B7850-B234-4567-8479-942AB1107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DESTINY-Breast04: </a:t>
            </a:r>
            <a:br>
              <a:rPr lang="en-US" sz="3600"/>
            </a:br>
            <a:r>
              <a:rPr lang="en-US" sz="3400" i="1"/>
              <a:t>PFS in HR-Positive and in All Patients 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F4AA7-67E5-4BE8-BB56-7564610224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315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D3862E-F3B4-4B25-8929-1EDE8B8D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DESTINY-Breast04: </a:t>
            </a:r>
            <a:br>
              <a:rPr lang="en-US"/>
            </a:br>
            <a:r>
              <a:rPr lang="en-US" sz="3400" i="1"/>
              <a:t>OS in HR-Positive and in All Patients 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71C62-3783-4F81-BF69-B52B944297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722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F786C7-9FC1-48FA-BF0E-F9717118E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DESTINY-Breast04: </a:t>
            </a:r>
            <a:br>
              <a:rPr lang="en-US" sz="3600"/>
            </a:br>
            <a:r>
              <a:rPr lang="en-US" sz="3400" i="1"/>
              <a:t>ORR in HR-Positive and HR-Negative 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A89A0-3377-4C53-AE92-535CBED39F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7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EA3538-CCE0-4B95-99F6-029011544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Activity of mTOR Inhibitors With Various Endocrine Partners </a:t>
            </a:r>
            <a:br>
              <a:rPr lang="en-US" sz="2800"/>
            </a:br>
            <a:r>
              <a:rPr lang="en-US" sz="2800"/>
              <a:t>PFS Benefit Seen in 2L Met Setting After AI Therapy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8CB4AF-C0DB-4B43-98F6-C0DFD309B8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559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07E830-206F-4E0E-AF24-43390EF05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Activity </a:t>
            </a:r>
            <a:r>
              <a:rPr lang="en-US"/>
              <a:t>B</a:t>
            </a:r>
            <a:r>
              <a:rPr lang="en-US" sz="3600"/>
              <a:t>ased on IHC Score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C8FE3-F530-4AE5-A538-A8A6CC2DAB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29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04F834-88E1-46D2-8AAE-054CD72C0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chemeClr val="bg1"/>
                </a:solidFill>
                <a:latin typeface="+mj-lt"/>
              </a:rPr>
              <a:t>Drug-Related TEAEs in ≥20% of Patients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DE7B83-AB81-49ED-AA9E-31A7D12000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331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9B8666-0854-4FAA-957E-B2D5C64E1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chemeClr val="bg1"/>
                </a:solidFill>
                <a:latin typeface="+mj-lt"/>
              </a:rPr>
              <a:t>AEs of Special Interest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AD474-C5C8-4668-9B6E-DDABECA1E0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076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4D93B7-A3F7-46DC-9665-400095347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NCCN Guidelines</a:t>
            </a:r>
            <a:r>
              <a:rPr lang="en-US" baseline="30000"/>
              <a:t>®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864DBA-A0C5-4B41-9C2E-A38CD18E48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65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A65BE1-7565-4514-8B42-DE2A0FD7B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ASCO</a:t>
            </a:r>
            <a:r>
              <a:rPr lang="en-US" baseline="30000"/>
              <a:t>®</a:t>
            </a:r>
            <a:r>
              <a:rPr lang="en-US"/>
              <a:t> Guidelines Rapid Recommendation Update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6FEE5-8849-40EF-84B5-3E915C7683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523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2D567C-8829-4381-B238-6C5EDB8F3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FDA Approval -- August 5,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A38C3-99BF-4EB5-8A31-E891220DCF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897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7209C8-693C-457B-B526-93A5E6D22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HER2-Low Is Unstable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733B1-3399-4C08-BA4C-FACD729AA4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329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2259DD-884B-457E-98FC-406F39469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Define HER2-Low Breast Cancer?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CBD5F-A71B-468F-BF35-24C52082EC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48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95A385-4A2D-4186-8A43-C1A0F53C8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 Concordance Between IHC 0 and IHC 1+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6BFAD8-5190-4119-82AB-32B6EEF510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85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0E40E4-7ECE-4C33-B5BD-52906291B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Definition of HER2-Low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6E6EB-A929-421A-AA95-4B86EB9E86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46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DF0451-8899-4DAE-889B-1159F5E7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mTORC1 Negatively Regulates mTORC2 via S6K1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24F5E3-D159-417F-9DFE-81074DD584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65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CB02DE-99C1-44D7-BE3D-FC2580CDC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/>
              <a:t>Expert Opinion: </a:t>
            </a:r>
            <a:br>
              <a:rPr lang="en-US"/>
            </a:br>
            <a:r>
              <a:rPr lang="en-US"/>
              <a:t>Refining the Treatment Algorithm for HR-Positive MBC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94CA90-2BFB-4010-917B-53979613D0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299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3E6BB7-00CF-47EA-A18D-019C9F85B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Targeting Trop-2 With Sacituzumab Govitecan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FE3A9-2849-4B25-90E1-1F3D2483F3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505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CD5142-2274-4B61-B386-3657366F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TROPiCS02 Phase 3 Trial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68173-1929-4468-80E2-3B6C4A9993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772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212B79-C14B-4790-89F6-B2ACA4ABA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TROPiCS02 Phase 3 Trial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AA051-F996-462F-95EF-CA2533362E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313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09C820-0DEE-416F-8A03-7C04E2C2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TROPiCS02 Phase 3 Trial: </a:t>
            </a:r>
            <a:br>
              <a:rPr lang="en-US"/>
            </a:br>
            <a:r>
              <a:rPr lang="en-US" sz="3400" i="1"/>
              <a:t>Improved PFS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213A9-9B44-4442-8EE0-D22F1D362C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014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65933C-2BF3-4D21-83FC-1587B9A9A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TROPiCS02 Phase 3 Trial: OS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9D4D68-71FA-4596-AFC5-2DB17ADCA1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956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B723D3-CAE9-4B27-B4E1-2F2A5E879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NCCN Guidelines</a:t>
            </a:r>
            <a:r>
              <a:rPr lang="en-US" baseline="30000"/>
              <a:t>®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E6199-D840-4F2D-AF4E-B78B537F1F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625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C69BEB-3A7A-42A5-854B-958CDFD1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/>
              <a:t>Expert Opinion:</a:t>
            </a:r>
            <a:br>
              <a:rPr lang="en-US" i="1"/>
            </a:br>
            <a:r>
              <a:rPr lang="en-US"/>
              <a:t>Refining the Treatment Algorithm for HR-Positive MBC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C9E1FA-F42C-46D5-8EC2-D1D7EE7FAC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819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992D00-6829-447C-B5A5-C1A5DE9E9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Anti-TROP2 ADCs: Dato-DXd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01B6F-C3DF-4E75-817F-25862C62BC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721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C206AA-02B2-4B52-A72F-3660AAF6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other targets on the horizon?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B012A-45D8-410C-980B-07530ACEB0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7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CF01CB-491D-42E1-9B77-87B16037D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Dual Inhibitor of mTORC1 and mTORC2 Complexes </a:t>
            </a:r>
            <a:br>
              <a:rPr lang="en-US" sz="3200"/>
            </a:br>
            <a:r>
              <a:rPr lang="en-US" sz="2800" i="1"/>
              <a:t>Vistusertib</a:t>
            </a:r>
            <a:endParaRPr lang="en-US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F416B-0BE0-4F78-9B14-91C50CCC2E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030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FE74EE-C9FE-4044-BD09-D946311BF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HER3-DXd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4DEA-62AC-430E-AF60-98A20DC8E8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955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540E19-CF5F-49EF-AC9B-6F6E5BCC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HER3-DXd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7898EB-10DE-4339-9982-64126221E8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253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168FC2-E3B9-4D65-AEF3-F21626667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/>
              <a:t>Expert Opinion:</a:t>
            </a:r>
            <a:br>
              <a:rPr lang="en-US" i="1"/>
            </a:br>
            <a:r>
              <a:rPr lang="en-US"/>
              <a:t>How to Choose Among Many ADCs? A Look to the Future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ADB080-630D-41EF-A993-03FAEDFF7C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871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A93261-DD52-4E96-AF0F-93FE8C1F9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Take-Home Messages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61737-73AE-4CF0-A504-235A007EB6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828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3893CC-488B-47CE-9EB4-DD946F35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FD438-A848-4DB2-A5FA-94F4AAAF8D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010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009D0C-21A0-4552-A9CF-262823FEE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ADC Toxicity and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82958C-0820-48CA-BEAB-06B1237CFB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727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D81AE6-C7D4-43E7-9C20-F162263F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Factors Contributing to ADC Toxicity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197A6D-C577-4D63-BB06-143CFAF8AE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371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448470-D75A-4DDF-9522-E94EAE8DE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Factors Contributing to ADC Toxicity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43522-6936-4FE0-BA44-F6C9B6B9E3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078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D2CFD7-0084-47CC-AD64-4A1A41012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Factors Contributing to ADC Toxicity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78D1B-00C2-4A11-8658-B0D1EA75F5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3709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0C5E98-FCFF-49C4-B5DA-C1C001946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Factors Contributing to ADC Toxicity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FDFEA9-6B01-4DE9-AF61-14C3BAEFD4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35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82B4A82FC8D94D8A020B5FC721595A" ma:contentTypeVersion="17" ma:contentTypeDescription="Create a new document." ma:contentTypeScope="" ma:versionID="5260edd872a174df9ac057cb11c1ac36">
  <xsd:schema xmlns:xsd="http://www.w3.org/2001/XMLSchema" xmlns:xs="http://www.w3.org/2001/XMLSchema" xmlns:p="http://schemas.microsoft.com/office/2006/metadata/properties" xmlns:ns2="d3559351-e2b8-40ac-ba6f-ab84b66715b9" xmlns:ns3="34db6020-c3d4-4c3d-bc3b-edf303079dfa" targetNamespace="http://schemas.microsoft.com/office/2006/metadata/properties" ma:root="true" ma:fieldsID="0c3a56d51f229310472b1d24f015b1c6" ns2:_="" ns3:_="">
    <xsd:import namespace="d3559351-e2b8-40ac-ba6f-ab84b66715b9"/>
    <xsd:import namespace="34db6020-c3d4-4c3d-bc3b-edf303079df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559351-e2b8-40ac-ba6f-ab84b66715b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4c508450-bced-4b4d-98d2-cf1ddb36cff2}" ma:internalName="TaxCatchAll" ma:showField="CatchAllData" ma:web="d3559351-e2b8-40ac-ba6f-ab84b6671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b6020-c3d4-4c3d-bc3b-edf303079d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B23524-BA1D-427B-86AC-AF956385E33B}"/>
</file>

<file path=customXml/itemProps2.xml><?xml version="1.0" encoding="utf-8"?>
<ds:datastoreItem xmlns:ds="http://schemas.openxmlformats.org/officeDocument/2006/customXml" ds:itemID="{81788564-F92C-4416-8952-3D304E331FE5}"/>
</file>

<file path=customXml/itemProps3.xml><?xml version="1.0" encoding="utf-8"?>
<ds:datastoreItem xmlns:ds="http://schemas.openxmlformats.org/officeDocument/2006/customXml" ds:itemID="{575D49C9-BE4A-461C-8D98-95FA17FEC4BF}"/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980</Words>
  <Application>Microsoft Office PowerPoint</Application>
  <PresentationFormat>Widescreen</PresentationFormat>
  <Paragraphs>136</Paragraphs>
  <Slides>140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4" baseType="lpstr">
      <vt:lpstr>Arial</vt:lpstr>
      <vt:lpstr>Calibri</vt:lpstr>
      <vt:lpstr>Calibri Light</vt:lpstr>
      <vt:lpstr>Office Theme</vt:lpstr>
      <vt:lpstr>ABCs of HR-Positive Breast Cancer: Review of PI3K- and AKT-Directed Therapies</vt:lpstr>
      <vt:lpstr> Intracellular Signaling via the PI3K-AKT-mTOR Pathway</vt:lpstr>
      <vt:lpstr>Genomic Landscape of ER-Positive Breast Cancer: MSK-IMPACT</vt:lpstr>
      <vt:lpstr>PIK3CA Mutations Constitute an Independent Negative Prognostic Factor</vt:lpstr>
      <vt:lpstr>Drugging the PI3K Pathway Through the Decades</vt:lpstr>
      <vt:lpstr>BOLERO-2: Proof of Concept Study With an Allosteric mTORc1 Inhibitor in ER+ MBC Exemestane + Everolimus Improved PFS After NS-AI Rx[a,b]</vt:lpstr>
      <vt:lpstr>Activity of mTOR Inhibitors With Various Endocrine Partners  PFS Benefit Seen in 2L Met Setting After AI Therapy</vt:lpstr>
      <vt:lpstr>mTORC1 Negatively Regulates mTORC2 via S6K1</vt:lpstr>
      <vt:lpstr>Dual Inhibitor of mTORC1 and mTORC2 Complexes  Vistusertib</vt:lpstr>
      <vt:lpstr>PowerPoint Presentation</vt:lpstr>
      <vt:lpstr>Next Steps With mTOR Inhibition</vt:lpstr>
      <vt:lpstr>Capivasertib in Advanced ER-Positive Breast Cancer  Phase 2 FAKTION Trial</vt:lpstr>
      <vt:lpstr>Capivasertib in Advanced ER-Positive Breast Cancer  Phase 2 FAKTION Trial</vt:lpstr>
      <vt:lpstr>Inhibition at Vertical Nodes Within the PI3K Pathway Improves Efficacy of PI3K/Akti[a,b]</vt:lpstr>
      <vt:lpstr>Ongoing Trials With Akt Inhibitors for Unselected HR-Positive HER2-Negative MBC</vt:lpstr>
      <vt:lpstr>FAIM: ctDNA Dynamics-Guided Therapy[a]</vt:lpstr>
      <vt:lpstr>Resistance to mTOR/AKT: Loss of Negative Feedback Inhibition</vt:lpstr>
      <vt:lpstr> </vt:lpstr>
      <vt:lpstr>PI3K Inhibitor Development Over Few Decades</vt:lpstr>
      <vt:lpstr>PI3K Inhibition With Pan-PI3Ki Buparlisib (BKM120)  Hint of Activity but Limited by Toxicity</vt:lpstr>
      <vt:lpstr>BELLE-2: PIK3CA Mutation as a Biomarker of Response</vt:lpstr>
      <vt:lpstr>Isoform Specific PI3K Inhibitors Can Over Come Off-Target Toxicity of Pan-PI3Ki </vt:lpstr>
      <vt:lpstr>Disappointing Results From the Phase 3 SANDPIPER Trial  Taselesib + Fulvestrant[a,b]</vt:lpstr>
      <vt:lpstr>SOLAR-1: Prospective Biomarker Stratified Randomised Phase III Trial of α-Specific PIK3CAi, Alpelisib in Endocrine-Resistant BC</vt:lpstr>
      <vt:lpstr>SOLAR-1: OS Results in PIK3CA-Mut Cohort</vt:lpstr>
      <vt:lpstr>SOLAR-1: Subgroup Analyses</vt:lpstr>
      <vt:lpstr>SOLAR-1: Updated Adverse Events</vt:lpstr>
      <vt:lpstr>BYLieve: Alpelisib + Fulvestrant in PIK3CA-Mutant HR+/HER2- aBC After CDK4/6i + AI (Cohort A)</vt:lpstr>
      <vt:lpstr>Activity With PI3K Inhibitors and Various Endocrine Partners PFS Benefit in 2L Met Setting After Progression on CDK4/6i: ~5 to 7 Months</vt:lpstr>
      <vt:lpstr>Lessons Learned From SOLAR-1and BYLieve Trials</vt:lpstr>
      <vt:lpstr>Suppression of Insulin Feedback Enhances the Efficacy of PI3K Inhibitors Role of Ketogenic Diet and SGLT2 Inhibitors</vt:lpstr>
      <vt:lpstr>Suppression of Insulin Feedback Enhances the Efficacy of PI3K Inhibitors Role of Ketogenic Diet and SGLT2 Inhibitors </vt:lpstr>
      <vt:lpstr>Targeting Insulin Feedback to Enhance Alpelisib (TIFA) Trial</vt:lpstr>
      <vt:lpstr>Next Generation Inhibitors: Mutant-Selective PI3Kα Inhibitors</vt:lpstr>
      <vt:lpstr>Durable Responses to Alpelisib in Patients With Double PIK3CA Mutant Breast Cancer</vt:lpstr>
      <vt:lpstr>ctDNA Analysis of Patients From SANDPIPER Trial</vt:lpstr>
      <vt:lpstr>SANDPIPER ctDNA Analysis: Patients wIth Tumors Harboring Multiple Mutations Had Increased Tumor Shrinkage and Response Rate vs Those With Single Mutations</vt:lpstr>
      <vt:lpstr>Exploratory Biomarker Analysis From SOLAR-1 Trial</vt:lpstr>
      <vt:lpstr>Mechanism of Resistance to PI3K Inhibitors</vt:lpstr>
      <vt:lpstr>Triplet Combination of Inavolisib (α-Specific PI3K Inhibitor)  + CDK4/6i + ET</vt:lpstr>
      <vt:lpstr>Triplet Combination of Inavolisib (α-specific PI3K inhibitor) + CDK4/6i + ET</vt:lpstr>
      <vt:lpstr>Key Messages</vt:lpstr>
      <vt:lpstr>THANK YOU @jhaveri_komal </vt:lpstr>
      <vt:lpstr>Antibody-Drug Conjugates in HR-Positive Breast Cancer</vt:lpstr>
      <vt:lpstr>PowerPoint Presentation</vt:lpstr>
      <vt:lpstr>HR-Positive Breast Cancer</vt:lpstr>
      <vt:lpstr>Treatment Guidelines for HR-Positive MBC</vt:lpstr>
      <vt:lpstr>Treatment Guidelines for HR-Positive MBC (cont)</vt:lpstr>
      <vt:lpstr>Performance of Standard Chemotherapy</vt:lpstr>
      <vt:lpstr>Performance of Standard Chemotherapy</vt:lpstr>
      <vt:lpstr>The Era of Magic Bullets</vt:lpstr>
      <vt:lpstr>Trastuzumab Emtansine (T-DM1)</vt:lpstr>
      <vt:lpstr>Trastuzumab Emtansine (T-DM1) (cont)</vt:lpstr>
      <vt:lpstr>Novel Antibody-Drug Conjugates</vt:lpstr>
      <vt:lpstr>Trastuzumab Deruxtecan (T-DXd) </vt:lpstr>
      <vt:lpstr>Trastuzumab Deruxtecan (T-DXd) (cont) </vt:lpstr>
      <vt:lpstr>Trastuzumab Deruxtecan (T-DXd) (cont) </vt:lpstr>
      <vt:lpstr>Trastuzumab Deruxtecan (T-DXd) (cont) </vt:lpstr>
      <vt:lpstr>Trastuzumab Deruxtecan (T-DXd) (cont) </vt:lpstr>
      <vt:lpstr>Trastuzumab Deruxtecan (T-DXd) (cont) </vt:lpstr>
      <vt:lpstr>Additional Anti-HER2 ADCs</vt:lpstr>
      <vt:lpstr>Additional Anti-HER2 ADCs (cont)</vt:lpstr>
      <vt:lpstr>2020 -- Proposal of a New Pie Chart for HER2</vt:lpstr>
      <vt:lpstr>How Many HR-Positive Tumors Are HER2-Low?</vt:lpstr>
      <vt:lpstr>PowerPoint Presentation</vt:lpstr>
      <vt:lpstr>DESTINY-Breast04:  Population</vt:lpstr>
      <vt:lpstr>DESTINY-Breast04:  PFS in HR-Positive and in All Patients </vt:lpstr>
      <vt:lpstr>DESTINY-Breast04:  OS in HR-Positive and in All Patients </vt:lpstr>
      <vt:lpstr>DESTINY-Breast04:  ORR in HR-Positive and HR-Negative </vt:lpstr>
      <vt:lpstr>Activity Based on IHC Score</vt:lpstr>
      <vt:lpstr>Drug-Related TEAEs in ≥20% of Patients</vt:lpstr>
      <vt:lpstr>AEs of Special Interest</vt:lpstr>
      <vt:lpstr>NCCN Guidelines®</vt:lpstr>
      <vt:lpstr>ASCO® Guidelines Rapid Recommendation Update</vt:lpstr>
      <vt:lpstr>FDA Approval -- August 5, 2022</vt:lpstr>
      <vt:lpstr>HER2-Low Is Unstable</vt:lpstr>
      <vt:lpstr>How to Define HER2-Low Breast Cancer?</vt:lpstr>
      <vt:lpstr>Low Concordance Between IHC 0 and IHC 1+</vt:lpstr>
      <vt:lpstr>Practical Definition of HER2-Low</vt:lpstr>
      <vt:lpstr>Expert Opinion:  Refining the Treatment Algorithm for HR-Positive MBC</vt:lpstr>
      <vt:lpstr>Targeting Trop-2 With Sacituzumab Govitecan</vt:lpstr>
      <vt:lpstr>TROPiCS02 Phase 3 Trial</vt:lpstr>
      <vt:lpstr>TROPiCS02 Phase 3 Trial (cont)</vt:lpstr>
      <vt:lpstr>TROPiCS02 Phase 3 Trial:  Improved PFS</vt:lpstr>
      <vt:lpstr>TROPiCS02 Phase 3 Trial: OS</vt:lpstr>
      <vt:lpstr>NCCN Guidelines®</vt:lpstr>
      <vt:lpstr>Expert Opinion: Refining the Treatment Algorithm for HR-Positive MBC</vt:lpstr>
      <vt:lpstr>Additional Anti-TROP2 ADCs: Dato-DXd </vt:lpstr>
      <vt:lpstr>What other targets on the horizon?</vt:lpstr>
      <vt:lpstr>HER3-DXd</vt:lpstr>
      <vt:lpstr>HER3-DXd</vt:lpstr>
      <vt:lpstr>Expert Opinion: How to Choose Among Many ADCs? A Look to the Future</vt:lpstr>
      <vt:lpstr>Take-Home Messages</vt:lpstr>
      <vt:lpstr>PowerPoint Presentation</vt:lpstr>
      <vt:lpstr>ADC Toxicity and Management</vt:lpstr>
      <vt:lpstr>Factors Contributing to ADC Toxicity</vt:lpstr>
      <vt:lpstr>Factors Contributing to ADC Toxicity (cont)</vt:lpstr>
      <vt:lpstr>Factors Contributing to ADC Toxicity (cont)</vt:lpstr>
      <vt:lpstr>Factors Contributing to ADC Toxicity (cont)</vt:lpstr>
      <vt:lpstr>Ado-Trastuzumab Emtansine (T-DM1)</vt:lpstr>
      <vt:lpstr>Ado-Trastuzumab Emtansine (T-DM1) (cont)</vt:lpstr>
      <vt:lpstr>Ado-Trastuzumab Emtansine (T-DM1) (cont)</vt:lpstr>
      <vt:lpstr>T-DM1 Toxicity and Management</vt:lpstr>
      <vt:lpstr>T-DM1 Toxicity and Management</vt:lpstr>
      <vt:lpstr>Fam-Trastuzumab Deruxtecan-Nxki (T-DXd)</vt:lpstr>
      <vt:lpstr>T-DXd Common Toxicities</vt:lpstr>
      <vt:lpstr>T-DXd Serious Adverse Events</vt:lpstr>
      <vt:lpstr>Fam-Trastuzumab Deruxtecan-nxki (T-DXd)</vt:lpstr>
      <vt:lpstr>T-DXd-Associated Pneumonitis/Interstitial Lung Disease</vt:lpstr>
      <vt:lpstr>T-DXd Pneumonitis/ILD Management</vt:lpstr>
      <vt:lpstr>T-DXd Pneumonitis/ILD Management</vt:lpstr>
      <vt:lpstr>T-DXd Pneumonitis/ILD Management</vt:lpstr>
      <vt:lpstr>Sacituzumab Govitecan</vt:lpstr>
      <vt:lpstr>Sacituzumab: Comparing Toxicity Profiles</vt:lpstr>
      <vt:lpstr>Sacituzumab: Hypersensitivity Reaction and Nausea</vt:lpstr>
      <vt:lpstr>Sacituzumab -- Warnings</vt:lpstr>
      <vt:lpstr>Sacituzumab: Warnings</vt:lpstr>
      <vt:lpstr>THANK YOU</vt:lpstr>
      <vt:lpstr>Managing Treatment  Toxicities: Nursing and  Pharmacist Perspectives</vt:lpstr>
      <vt:lpstr>CDK4/6 Inhibitor Key Adverse Events</vt:lpstr>
      <vt:lpstr>CDK4/6 Inhibitors: Neutropenia Management </vt:lpstr>
      <vt:lpstr>Ribociclib: QTc Prolongation </vt:lpstr>
      <vt:lpstr>Ribociclib: Drug Interactions</vt:lpstr>
      <vt:lpstr>Ribociclib: Drug Interactions</vt:lpstr>
      <vt:lpstr>Ribociclib: Drug Interactions</vt:lpstr>
      <vt:lpstr>Abemaciclib: Diarrhea</vt:lpstr>
      <vt:lpstr>Course of Abemaciclib-Induced Diarrhea</vt:lpstr>
      <vt:lpstr>Alpelisib: Hyperglycemia</vt:lpstr>
      <vt:lpstr>Alpelisib: Hyperglycemia Management</vt:lpstr>
      <vt:lpstr>Alpelisib: Dermatologic Toxicity (Rash)</vt:lpstr>
      <vt:lpstr>PARP Inhibitors Key Adverse Events</vt:lpstr>
      <vt:lpstr>Trastuzumab Deruxtecan T-DXd</vt:lpstr>
      <vt:lpstr>Interstitial Lung Disease Management for T-DXd</vt:lpstr>
      <vt:lpstr>Sacituzumab Govitecan</vt:lpstr>
      <vt:lpstr>Sacitizuzumab Govitecan</vt:lpstr>
      <vt:lpstr>Promoting Treatment Adherence</vt:lpstr>
      <vt:lpstr>Barriers to Patient Treatment Adherence</vt:lpstr>
      <vt:lpstr>CDK4/6 Inhibitor: Adherence Considerations</vt:lpstr>
      <vt:lpstr>PI3K and PARP Inhibitor: Adherence Considerations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ABCs of HR-Positive Breast Cancer: Review of PI3K- and AKT-Directed Therapies</dc:title>
  <dc:creator>Black, Kari</dc:creator>
  <cp:lastModifiedBy>Black, Kari</cp:lastModifiedBy>
  <cp:revision>2</cp:revision>
  <dcterms:created xsi:type="dcterms:W3CDTF">2022-11-25T10:33:12Z</dcterms:created>
  <dcterms:modified xsi:type="dcterms:W3CDTF">2022-11-25T10:39:02Z</dcterms:modified>
</cp:coreProperties>
</file>