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139C-9C58-C182-F687-050B7B36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1AF64-D84D-E36F-CB40-54CB9234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CBD1-B2B8-42C5-8197-373BFE4587F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6DE92-5CC9-4110-E16C-F5F3BF03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EA265-DFEC-99D6-E2EB-0B33F27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F61C-D25D-4ED6-907B-B893C3329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1D7F3-18E2-C361-4DBA-190C230F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2D6CA-3AF1-5828-DC8F-21B87DB29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54A8E-C644-2759-A9CC-56EA979DC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CBD1-B2B8-42C5-8197-373BFE4587F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42EA-9541-46D6-EA9F-DCFDE08AD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3EA81-6C9C-6925-29DF-8FA5FF31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F61C-D25D-4ED6-907B-B893C3329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D6BF2D-79CE-A801-ED14-9C277382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3024C-798D-539B-7668-A864AB490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F51B6A-896F-5F64-7D8E-DD4B2F20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8B2F9-560C-4A6E-7587-53F7F16CD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80ED4-DDDC-CF0B-7BDC-284AEE5F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00040-28B1-FD2A-01B6-B97D19EC9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53D9E7-1E9A-4DB9-8673-3E7F95EA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B70B2-FEDA-7CDD-5990-807593561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9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851F1-0D7A-F4D9-2FEE-F42D0B59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F2DE6-6570-3B6B-0957-9D4E1D629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393C6-5110-F5AA-4329-61F2B68B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25FC4-00EB-B5B5-1155-D2928B0F1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47E9F-9E97-AC4D-5DF3-DD20A95D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C78D1-A0FF-BBC2-987D-AE9D8D572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63709-4DD4-860C-0C2F-5E6F46C7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F342F-D1C2-54C2-AAF8-124FA1CDD1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9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7FB464-73E4-A328-B2AA-BF418FF2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445C7-3D5B-AF97-3ED3-E137B90764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B2884C-862F-B4B5-103C-697AD3CF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NAFLD and NAFLD-Related Liver Fibrosis </a:t>
            </a:r>
            <a:br>
              <a:rPr lang="en-GB"/>
            </a:br>
            <a:r>
              <a:rPr lang="en-GB"/>
              <a:t>Are Heritable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9128C-1556-1EE4-9C13-A1273BC5D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76016-7B7A-5AF8-5A60-73ECBB38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Should We Screen for Advanced Fibrosis Among First-Degree Relatives of Patients With Advanced Fibrosis?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45FEC-D0A1-7F30-61E5-CE01DC6DE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CDA3FE-609E-6816-D426-628CB642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5AFC7-E11C-1671-BB3C-EB5AAB6208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1FB9F8-2951-89C4-6F71-304ACE3B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Should We Screen for Advanced Fibrosis Among First-Degree Relatives of Patients With Advanced Fibrosis?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7B2A5-6259-99CE-988F-4FBCA7C81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D58CF-976F-73CD-317D-EB3B98D5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Case for Routine Screening for Advanced Fibrosis in First-Degree Relatives of Patients With Advanced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E43F7-E555-18E8-2C2D-98ECC56E9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8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1CE0E-3179-740F-4E11-69897E09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Case for Routine Screening for Advanced Fibrosis in First-Degree Relatives of Patients With Advanced Fibrosis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9671-A858-FAA6-07AA-C6FC8713E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85790-F651-DB87-EC0A-BB267B3A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Updated 2022 AASLD Updated Guidance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F314A-511E-0DFB-A644-C626D6C38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41478-D814-DF58-6CA8-545F234A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Liver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A57C8-65A5-81B0-E1B8-9ECB3458C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F40DDA-1228-A937-5530-CC42EC28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Progression of Liver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A3E78-1FDE-2CC6-BDBE-33210DE33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121DA1-D3CF-BCE6-41CB-D31FCB84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Fibrosis Stage Is Associated With All-Cause and Liver- Related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819A6-49A2-4768-C3B5-CA4C257C5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5AC5F7-E1C9-D78C-10B3-3CD8E117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Fibrosis Stage Is Associated With All-Cause and Liver- Related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F92DA-B1B0-8084-0E8B-04F367FB3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BF013-7506-E2C3-985F-650AC777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Liver Biopsy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AA275-A70B-D6FB-64E5-63EE354C5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3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716B7-5CD8-5C0A-E0C3-EFA60AE1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Biopsy</a:t>
            </a:r>
            <a:br>
              <a:rPr lang="en-US"/>
            </a:br>
            <a:r>
              <a:rPr lang="en-US" i="1"/>
              <a:t>The Reference Standard for Staging Liver Fibrosis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F83FD-DD07-F351-576B-413CAD68FA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24B43-A697-E6FB-7202-86B44468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D791E-44F2-0006-7A0B-6AB0D18C2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1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84A44-0FAF-544D-AE77-C2182957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Biopsy</a:t>
            </a:r>
            <a:br>
              <a:rPr lang="en-US"/>
            </a:br>
            <a:r>
              <a:rPr lang="en-US" i="1"/>
              <a:t>The Reference Standard for Staging Liver Fibrosis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91205-D28E-4645-7875-322512A5C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8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6341B6-6E3C-953E-CA79-F4F8985F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Biopsy</a:t>
            </a:r>
            <a:br>
              <a:rPr lang="en-US"/>
            </a:br>
            <a:r>
              <a:rPr lang="en-US" i="1"/>
              <a:t>The Reference Standard for Staging Liver Fibrosis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605EE-898B-AB3E-28DF-D46D422EA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4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76B855-C39E-28BF-4650-A385C9D8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Noninvasive Tests to Risk-Stratify </a:t>
            </a:r>
            <a:br>
              <a:rPr lang="en-GB"/>
            </a:br>
            <a:r>
              <a:rPr lang="en-GB"/>
              <a:t>Liver Fibrosis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9A20A-E22E-B77F-3713-AC893A984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86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9E5C6-2469-B940-D533-769F4748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Diagnose "At-Risk" NASH = NASH With Stage 2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323F-5325-7FC5-8EE8-F493A23C0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2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90FE7D-DECE-33F9-B7A1-15093B1C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Patients With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B7343-132E-282B-9B92-8A0650FD1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BFAC45-7F1E-B21C-B98C-41F878B0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AGA and AACE Recommendations for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876AC-1933-98EA-C26B-725F02422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81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2DBB11-FB6E-D299-9068-90CF28B0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E819F-4D9B-71BB-00EA-476327B0D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D4B99-F667-983F-C1C6-E20EB030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AC3DD-0E56-BD2D-564F-BF334A841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6C55A-41C8-2885-6F4F-54DB49B0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99FCB-490D-A26B-E36C-B51C59CE8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31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E5EDA5-D7D2-0CC2-6808-4D6EE0E5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B7DE2-A3D0-2EEA-F347-AA88730EE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1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24728-4363-C6E5-F7D4-367374A8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B2EE3-C792-272E-F998-0F21B5E0C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2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ACC71-D43A-B717-B774-78E54082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F24E5-8B7B-C2A3-FF3A-D2F3626BC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9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E27322-4131-FBFC-F468-01B3CEBD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423D4-A684-244C-2B1C-3B5DD53637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FBFC7-16B7-AF31-8B47-551C7C89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18BE4-5DE1-80A6-9962-ABE45DAF4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81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363F94-BA15-625D-EED5-215B6E3B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010A8-0900-06F7-C7B0-7C4B0ADCA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6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325B05-5576-6665-83A8-AA27EA71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AGA: Clinical Care Pathway -- Modified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91038-3886-F625-2416-9A6685C45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0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71B481-2F3C-0B7F-3126-C48D8229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Presence of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405F6-5EB3-A58A-BB7A-A4B36D09E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4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4328D-0546-6752-4F5F-B2532BDE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Presence of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C693F-9034-90FF-5E06-2B54388F4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0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C751B-A8ED-49A7-05F5-920CEFCC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Presence of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51AB2-FF4D-EBF5-0B0C-51FAE99CE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7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EAD7E-9716-3829-4471-7FFB469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Presence of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A7299-2D19-9CAC-B622-4AAA750D7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445270-EDBA-83F5-E828-2A24B97A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Presence of NAFLD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B4656-7ECC-08D1-793C-FE50CF223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771C2-B3BD-E417-6029-9EE857CE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DED12-A164-16C6-D1A3-C02BE2115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4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BD8A2A-9B0A-FDF0-E1B2-DCF61A74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Imaging Biomarkers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BC273-E80E-B4F1-4AE5-07AD5AFBF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43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3A79A-8F5C-EC36-B5DA-1010DE30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Noninvasive Tests</a:t>
            </a:r>
            <a:br>
              <a:rPr lang="en-US"/>
            </a:br>
            <a:r>
              <a:rPr lang="en-US" i="1"/>
              <a:t>Fibrosis-4 (FIB-4) Index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A67BE-1768-9C80-5687-CBDBCABEC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6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0B2E2F-EFA4-93A1-A45C-DF3D71D9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Noninvasive Tests</a:t>
            </a:r>
            <a:br>
              <a:rPr lang="en-US"/>
            </a:br>
            <a:r>
              <a:rPr lang="en-US" i="1"/>
              <a:t>Fibrosis-4 (FIB-4) Index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0BCA2-1157-A95C-258E-41063295C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8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DBDEE5-8713-BAC1-09CD-36EA4FB1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Noninvasive Tests</a:t>
            </a:r>
            <a:br>
              <a:rPr lang="en-US"/>
            </a:br>
            <a:r>
              <a:rPr lang="en-US" i="1"/>
              <a:t>Enhanced Liver Fibrosis (ELF) Test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CCC5F-ABEC-1BAE-C707-44429558F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0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98CF9-65DE-92D3-A91B-CC397183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Noninvasive Tests</a:t>
            </a:r>
            <a:br>
              <a:rPr lang="en-US"/>
            </a:br>
            <a:r>
              <a:rPr lang="en-US" i="1"/>
              <a:t>Enhanced Liver Fibrosis (ELF) Test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86998-B77B-EB2C-3BE1-776C51EAE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0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DAA925-6D15-C038-42A8-C1E62826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Noninvasive Tests</a:t>
            </a:r>
            <a:br>
              <a:rPr lang="en-US"/>
            </a:br>
            <a:r>
              <a:rPr lang="en-US" i="1"/>
              <a:t>Enhanced Liver Fibrosis (ELF) Test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BA440-F226-5F73-A844-BED6DD917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09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8C240-0D74-D666-1A9F-80865607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ELF Predicts Progression More Accurately Than Biopsy</a:t>
            </a:r>
            <a:br>
              <a:rPr lang="en-US"/>
            </a:br>
            <a:r>
              <a:rPr lang="en-US" i="1"/>
              <a:t>Phase 2 Simtuzumab in NASH and F3-F4 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1DD72-3F9F-1424-B6CE-00EF4C210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03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7E78F-3FB7-6A62-094D-3E8F8AB0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ELF Predicts Progression More Accurately Than Biopsy</a:t>
            </a:r>
            <a:br>
              <a:rPr lang="en-US"/>
            </a:br>
            <a:r>
              <a:rPr lang="en-US" i="1"/>
              <a:t>Phase 2 Simtuzumab in NASH and F3-F4 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22A1D-AE97-3FCD-2D28-C14733467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0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70C34A-A8EF-AD2E-E28D-80F4252A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Noninvasive Assessment of Liver Fibrosis</a:t>
            </a:r>
            <a:br>
              <a:rPr lang="en-US"/>
            </a:br>
            <a:r>
              <a:rPr lang="en-US" i="1"/>
              <a:t>Elastography-Based Methods to Estimate Liver Stiffness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55D90-9B5C-6CFA-B80A-9A3F99464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10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DF240-535C-C33D-90A8-07EB9D03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Stiffness as a Noninvasive Biomarker of Fibrosis</a:t>
            </a:r>
            <a:br>
              <a:rPr lang="en-US"/>
            </a:br>
            <a:r>
              <a:rPr lang="en-US" i="1"/>
              <a:t>A Cross-Sectional Study of 452 Patients With Liver Biopsy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02C36-FC35-71A1-FCD3-2C0EA86F1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7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9C0E42-2336-7B0E-1EEA-138B06BD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27722-D253-AF31-B195-308D8ADF1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9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A3133B-6D2C-1C1A-743D-B4225CB6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Stiffness as a Noninvasive Biomarker of Fibrosis</a:t>
            </a:r>
            <a:br>
              <a:rPr lang="en-US"/>
            </a:br>
            <a:r>
              <a:rPr lang="en-US" i="1"/>
              <a:t>A Cross-Sectional Study of 452 Patients With Liver Biopsy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2024E-BF7C-FF3B-2AE3-B93AAA139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0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2546D-3A62-D961-DD0D-03372FB1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Validating MRE for Prediction of Advanced Fibrosis 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E8B8A-A176-7407-72FB-30F113944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81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43BF76-DC09-91F2-0D4F-B76EA962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Recommendations for the Diagnosis of NAFLD in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4EFA-9AB2-D2FB-0A95-F963F18C4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7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991442-4C25-9C84-09ED-A12F656A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AACE and AASLD Recommendations for Diagnosis and Management of NAFLD in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CABE-B9D0-07CC-95CB-995575B82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7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5733A-A330-DDA2-9EB1-CA797F85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AACE and AASLD Recommendations for Diagnosis and Management of NAFLD in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37851-032F-D919-4ACA-04D5845F8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9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34AC58-211A-68DA-273C-97407CAA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AACE and AASLD Recommendations for Diagnosis and Management of NAFLD in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BFFFE-D6B3-125B-F82F-97B33B077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9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65320-D0F6-1E4E-3209-E29358B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612E0-2DAB-2A33-ED4E-6A85BA8CF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29343-7473-1BD8-98BB-CEA44A92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EB386-3355-CD0C-106E-115809B4A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95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EA83D8-5C4F-EFBF-5963-A2072078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DEC0C-68F1-DA69-64B1-12CF3B47F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47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5E8912-0936-6BD7-B6CD-6DC280CB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C7E20-1FB0-BC5F-95D1-5CC35B03B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A4D42D-8F33-68F4-0408-DE3886F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D6D0F-8D78-87F7-67D8-B784F1F6C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09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7DAED-4837-5758-0700-3378941F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22B11-1FA9-AF41-B0B3-09753285A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3B22E2-7E82-364F-506E-D7A878C0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84A0F-5FDC-1050-77B7-0453B23715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4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22B293-41D6-ABD2-7397-AFAFB3E2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8ED9D-9E91-C449-9E57-9EEB94A77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D4AB6-2814-46F9-961F-4F415BE94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37A01-48B6-44AE-8754-538E5C6918F3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2f21a861-48c5-49e3-bc74-9d0cc17f0105"/>
  </ds:schemaRefs>
</ds:datastoreItem>
</file>

<file path=customXml/itemProps3.xml><?xml version="1.0" encoding="utf-8"?>
<ds:datastoreItem xmlns:ds="http://schemas.openxmlformats.org/officeDocument/2006/customXml" ds:itemID="{29A7CC87-7653-427B-92F9-BE36792AD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1a861-48c5-49e3-bc74-9d0cc17f0105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68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Introduction</vt:lpstr>
      <vt:lpstr>Epidemiology of NAFLD</vt:lpstr>
      <vt:lpstr>Epidemiology of NAFLD</vt:lpstr>
      <vt:lpstr>Epidemiology of NAFLD</vt:lpstr>
      <vt:lpstr>Epidemiology of NAFLD</vt:lpstr>
      <vt:lpstr>Epidemiology of NAFLD</vt:lpstr>
      <vt:lpstr>Epidemiology of NAFLD</vt:lpstr>
      <vt:lpstr>Definition of NAFLD</vt:lpstr>
      <vt:lpstr>Natural History of NAFLD</vt:lpstr>
      <vt:lpstr>Natural History of NAFLD</vt:lpstr>
      <vt:lpstr>Natural History of NAFLD</vt:lpstr>
      <vt:lpstr>Natural History of NAFLD</vt:lpstr>
      <vt:lpstr>Natural History of NAFLD</vt:lpstr>
      <vt:lpstr>Natural History of NAFLD</vt:lpstr>
      <vt:lpstr>Natural History of NAFLD</vt:lpstr>
      <vt:lpstr>Natural History of NAFLD</vt:lpstr>
      <vt:lpstr>NAFLD and NAFLD-Related Liver Fibrosis  Are Heritable</vt:lpstr>
      <vt:lpstr>Should We Screen for Advanced Fibrosis Among First-Degree Relatives of Patients With Advanced Fibrosis?</vt:lpstr>
      <vt:lpstr>Should We Screen for Advanced Fibrosis Among First-Degree Relatives of Patients With Advanced Fibrosis?</vt:lpstr>
      <vt:lpstr>The Case for Routine Screening for Advanced Fibrosis in First-Degree Relatives of Patients With Advanced Fibrosis</vt:lpstr>
      <vt:lpstr>The Case for Routine Screening for Advanced Fibrosis in First-Degree Relatives of Patients With Advanced Fibrosis (cont)</vt:lpstr>
      <vt:lpstr>Updated 2022 AASLD Updated Guidance</vt:lpstr>
      <vt:lpstr>Liver Fibrosis</vt:lpstr>
      <vt:lpstr>Progression of Liver Disease</vt:lpstr>
      <vt:lpstr>Increasing Fibrosis Stage Is Associated With All-Cause and Liver- Related Mortality</vt:lpstr>
      <vt:lpstr>Increasing Fibrosis Stage Is Associated With All-Cause and Liver- Related Mortality</vt:lpstr>
      <vt:lpstr>Liver Biopsy</vt:lpstr>
      <vt:lpstr>Liver Biopsy The Reference Standard for Staging Liver Fibrosis</vt:lpstr>
      <vt:lpstr>Liver Biopsy The Reference Standard for Staging Liver Fibrosis</vt:lpstr>
      <vt:lpstr>Liver Biopsy The Reference Standard for Staging Liver Fibrosis</vt:lpstr>
      <vt:lpstr>Noninvasive Tests to Risk-Stratify  Liver Fibrosis </vt:lpstr>
      <vt:lpstr>Diagnose "At-Risk" NASH = NASH With Stage 2 Fibrosis</vt:lpstr>
      <vt:lpstr>Management of Patients With NAFLD</vt:lpstr>
      <vt:lpstr>AGA and AACE Recommendations for NAFLD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AGA: Clinical Care Pathway -- Modified</vt:lpstr>
      <vt:lpstr>Presence of NAFLD</vt:lpstr>
      <vt:lpstr>Presence of NAFLD</vt:lpstr>
      <vt:lpstr>Presence of NAFLD</vt:lpstr>
      <vt:lpstr>Presence of NAFLD</vt:lpstr>
      <vt:lpstr>Presence of NAFLD</vt:lpstr>
      <vt:lpstr>Imaging Biomarkers</vt:lpstr>
      <vt:lpstr>Exploring Noninvasive Tests Fibrosis-4 (FIB-4) Index</vt:lpstr>
      <vt:lpstr>Exploring Noninvasive Tests Fibrosis-4 (FIB-4) Index</vt:lpstr>
      <vt:lpstr>Exploring Noninvasive Tests Enhanced Liver Fibrosis (ELF) Test</vt:lpstr>
      <vt:lpstr>Exploring Noninvasive Tests Enhanced Liver Fibrosis (ELF) Test</vt:lpstr>
      <vt:lpstr>Exploring Noninvasive Tests Enhanced Liver Fibrosis (ELF) Test</vt:lpstr>
      <vt:lpstr>ELF Predicts Progression More Accurately Than Biopsy Phase 2 Simtuzumab in NASH and F3-F4 </vt:lpstr>
      <vt:lpstr>ELF Predicts Progression More Accurately Than Biopsy Phase 2 Simtuzumab in NASH and F3-F4 </vt:lpstr>
      <vt:lpstr>Noninvasive Assessment of Liver Fibrosis Elastography-Based Methods to Estimate Liver Stiffness</vt:lpstr>
      <vt:lpstr>Liver Stiffness as a Noninvasive Biomarker of Fibrosis A Cross-Sectional Study of 452 Patients With Liver Biopsy</vt:lpstr>
      <vt:lpstr>Liver Stiffness as a Noninvasive Biomarker of Fibrosis A Cross-Sectional Study of 452 Patients With Liver Biopsy</vt:lpstr>
      <vt:lpstr>Validating MRE for Prediction of Advanced Fibrosis </vt:lpstr>
      <vt:lpstr>Clinical Recommendations for the Diagnosis of NAFLD in Adults</vt:lpstr>
      <vt:lpstr>AACE and AASLD Recommendations for Diagnosis and Management of NAFLD in Adults</vt:lpstr>
      <vt:lpstr>AACE and AASLD Recommendations for Diagnosis and Management of NAFLD in Adults</vt:lpstr>
      <vt:lpstr>AACE and AASLD Recommendations for Diagnosis and Management of NAFLD in Adults</vt:lpstr>
      <vt:lpstr>Conclusion</vt:lpstr>
      <vt:lpstr>Conclusion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2</cp:revision>
  <dcterms:created xsi:type="dcterms:W3CDTF">2022-11-30T20:40:46Z</dcterms:created>
  <dcterms:modified xsi:type="dcterms:W3CDTF">2022-12-01T14:24:17Z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</Properties>
</file>