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3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8200-048D-FF91-A727-DD27C6EE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142-75A1-F90F-97D6-9B21FAD0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40FE-0182-4518-950F-4CD1BBD54AE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2A86C-FC7A-4F57-729F-001C5673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53306-781C-06E3-34E8-3687EA61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FDC-ADA0-437B-A177-25795E02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1CCEB-38FF-C4E1-4015-4ABBD96F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1CED3-164A-4DF2-54F1-CEA0B2A7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754D-4F75-7FA8-1599-F3AE0F6FB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FE-0182-4518-950F-4CD1BBD54AE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2BCA-6FE7-AB99-1BE5-1371ADB77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70E6-C5A2-4D65-8C78-787EB6636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FDC-ADA0-437B-A177-25795E02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7F75D5-44A7-1E25-94A0-E57FD88B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928CC-9D9D-6C73-CE40-903602603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4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601BEE-B6DA-1012-F2C0-22B8E324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Markers of Accelerated Disease Progression in </a:t>
            </a:r>
            <a:br>
              <a:rPr lang="en-US"/>
            </a:br>
            <a:r>
              <a:rPr lang="en-US"/>
              <a:t>Black and Hispanic Americans vs White Americans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36215-8690-44D4-393F-CC50B7ACE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4402B-550A-9DA6-E810-9DB4726A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7100E-F19D-351A-48AC-FA72FA81D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BE17F4-7C78-9B6C-15C2-219F445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Clinical Aspects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455EF-BAE0-D38F-A021-F22B483D3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9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241905-E691-56BE-091F-DD0925B9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Clinical Aspects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875D3-57F0-BBE6-A340-ED3210704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FA026-0CC2-C55E-1A1F-32E844D3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Clinical Aspects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191F6-3A61-24EE-40B0-B0B536018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D97B9-7B69-F9EF-1A9C-221C329C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Natural History of Multiple Sclerosis in Hispanic Persons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A9C73-842A-D6C5-674B-229DFD4929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0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E0E8B-E426-6C8E-B52F-15E48BAD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Natural History of Multiple Sclerosis in Hispanic Persons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1DB86-2BD1-41D6-81FD-143193B76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09D83-B418-EA1E-A35E-FD750553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Natural History of Multiple Sclerosis in Hispanic Persons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BCB2D-1260-2148-069E-2D656A81F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A27D31-0D0A-00B3-F772-E391AFD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 sz="4000"/>
            </a:br>
            <a:r>
              <a:rPr lang="en-GB" i="1"/>
              <a:t>Natural History of MS in Hispanics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F8D6B-3E77-6C9C-3629-EF2BE1843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03EAB2-4E43-6190-6D44-F29DE373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and System Barriers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03EE8-90CA-6426-6DD3-EEE590A57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1FF51-EEF4-6283-655F-EF30E8BE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29BD6-27DB-ECCB-B514-D7680B02A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6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4F625E-ADA0-6940-AE84-5D35E6AC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and System Barriers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9E6BD-E19E-BECB-0E20-2038430FC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956E9-4DD6-1615-AE25-BA7A96F0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Social Aspects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96593-5FFB-64B0-9E49-F259C2530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3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DC9466-37A6-6603-83FA-8A8984D9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Case 1</a:t>
            </a:r>
            <a:br>
              <a:rPr lang="en-GB"/>
            </a:br>
            <a:r>
              <a:rPr lang="en-GB" i="1"/>
              <a:t>Social Aspects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00A12-C64E-9469-7B8B-D5A22DC04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ABCBA9-367B-F0EE-3348-4A498FBB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vs the System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6585D-DD2E-06CB-3A42-EADCE2AF15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33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02AFB-9C7A-24F2-DE25-0F25A7DE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vs the System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88F6-E85A-5383-3E71-7BF8E555B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ED5E3B-9636-B3F8-AC36-7958150B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vs the System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015F2-E249-092B-268F-017F4DE2D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4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7BE384-70AC-C27C-6DB8-F8B5A6E8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Conclusions</a:t>
            </a:r>
            <a:br>
              <a:rPr lang="en-GB"/>
            </a:br>
            <a:r>
              <a:rPr lang="en-GB" i="1"/>
              <a:t>Closing the Gap to Advance Health Equity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E444D-8101-F592-81D7-75C8AEA24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9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73AFA-EFFB-498E-621E-29B3C6D1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Factors Associated With Higher Risks for </a:t>
            </a:r>
            <a:br>
              <a:rPr lang="en-US"/>
            </a:br>
            <a:r>
              <a:rPr lang="en-US"/>
              <a:t>Multiple Sclerosis in Black and Hispanic Americans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5AE24-3E6E-1045-858E-8DF41434A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85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48D18C-21F4-EC8E-FA35-0609802B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Factors Associated With Higher Risks for </a:t>
            </a:r>
            <a:br>
              <a:rPr lang="en-US"/>
            </a:br>
            <a:r>
              <a:rPr lang="en-US"/>
              <a:t>Multiple Sclerosis in Black and Hispanic Americans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806EB-CD20-2204-D7B6-6A0810F19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3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1FEE32-72D6-D93B-AD8F-597F4561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Factors Associated With Higher Risks for </a:t>
            </a:r>
            <a:br>
              <a:rPr lang="en-US"/>
            </a:br>
            <a:r>
              <a:rPr lang="en-US"/>
              <a:t>Multiple Sclerosis in Black and Hispanic Americans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8380C-F236-FEF8-2205-B4ED55416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EA2369-EF30-66CC-0722-43534183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D2E7F-8780-4106-C231-0CE934B76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E2BDDD-FA61-AB03-3EF2-98EA08DC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Determinants Influencing Inequities in Multiple Sclerosis Care and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F0C4C-7E2E-50ED-CD86-4A822873E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6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B0F22D-AAB3-88D3-91A2-589D58B0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Determinants Influencing Inequities in Multiple Sclerosis Care and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B65DF-6012-02C5-4D4F-2494AF51D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9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23F3E-8FFA-F762-159B-8C783975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Disparities in Multiple Sclerosis Treatment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64F56-31FE-4FEC-FAF0-625930F36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45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B8E252-1E0B-99C0-6768-006FFA41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Disparities in Multiple Sclerosis Treatment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0F20A-3B4F-BB96-B6F7-02C01B4E4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93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3992D-3B55-7928-462B-B77D94A9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D6946-528F-066A-2653-7C87F050D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F3EF1-92F0-BC6D-7811-313ABC31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9FEA2-9A50-2B1C-4A73-141A31DAC1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E00957-DF3B-B9F1-81C7-313A8A30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924D2-FCF1-2129-F120-76D12EFDA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78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C548DD-0DFC-CA44-186C-D54619F8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EE33B-42C2-BB6B-4EC2-2AA5A2036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8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42B7C0-AB39-C553-D3A0-635C1129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3B510-1506-0FFC-CF12-933916E60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5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5A558-2D00-AEC5-1ED1-ECDF6E33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Sclerosis Is Not Just a White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6513E-5337-589B-78F7-8DEC970F7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09FF22-02E1-F615-4840-52F91E53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Sclerosis Is Not Just a White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62CA7-2CBA-4CDE-9608-9167441F2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34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099E3-6F25-E5AF-D711-2AD7BA31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B2AA8-7F10-1035-36FB-7EE82B9B0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6B715-A228-DAE1-ED7A-8271A7AB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AE0B6-7632-1F32-0EF9-8883E49C0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7E2A3-6095-9A4C-7CBF-739ACF72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 sz="4000"/>
            </a:br>
            <a:r>
              <a:rPr lang="en-US" i="1"/>
              <a:t>35-Year-Old African American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83FDA-BE46-6397-F6A1-92489D97F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2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454CE-6F44-49E6-9B39-8DF340D4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Paying Attention to the Red Flags Might Be Complicated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CCB43-96FC-261F-F36D-BFB62B759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4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07914C-EB26-77B8-6939-038E5104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Paying Attention to the Red Flags Might Be Complicated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9AAB8-44EB-076C-FDA9-723CCC6B2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9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A4F563-085D-F2CF-CC30-B6B2FDD5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Disparities in Neurologic Healthcare Access and Use </a:t>
            </a:r>
            <a:br>
              <a:rPr lang="en-US"/>
            </a:br>
            <a:r>
              <a:rPr lang="en-US"/>
              <a:t>May Delay the Diagnosis of Multiple Sclerosis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51F3D-8BBC-8DFE-9EC6-7942F5183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C6EB5-DE6E-1EDB-9ED3-D4719CA5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Disparities in Neurologic Healthcare Access and Use </a:t>
            </a:r>
            <a:br>
              <a:rPr lang="en-US"/>
            </a:br>
            <a:r>
              <a:rPr lang="en-US"/>
              <a:t>May Delay the Diagnosis of Multiple Sclerosis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88897-CD29-851C-2399-F714EA9ED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6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7BC76F-8A41-3007-EA40-A7C5176F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Disparities in Neurologic Healthcare Access and Use </a:t>
            </a:r>
            <a:br>
              <a:rPr lang="en-US"/>
            </a:br>
            <a:r>
              <a:rPr lang="en-US"/>
              <a:t>May Delay the Diagnosis of Multiple Sclerosis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25011-DE5A-8766-9675-8C55E1FD5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0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8DB3C-CC02-2300-E7D3-0135F490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560D5-44E1-543D-0C24-92056F485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0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B5782-FA2F-4A72-3E55-E2E9DE24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4F35A-4A70-84C2-F280-09AB312BC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7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DA08C-7343-D6D0-8A06-ADAB86EE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Racial/Ethnic Disparities in Mortality in Multiple Sclerosis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536D7-BE36-5373-B29E-C481FF840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8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61A899-FD40-A75B-A635-EE240F83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C4D87-4EF2-ED6E-6D80-30002428E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735155-6890-DB86-6D53-EEF978FA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137E8-6DD0-23DA-0C76-E4A9E57A9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5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67786D-E9E2-948E-7601-0A359E41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E8EDA-0155-A53E-593A-61C60F5DE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5E4F2-301C-AF07-3AEA-87947646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1E583-4398-8AB5-AD3D-41E852986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0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07D02-21EA-9DA6-3A03-90982784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46F14-C69E-0C93-4A42-D65B94DCE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3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0B0CCE-9CB0-F0F9-97C9-03496A13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</a:t>
            </a:r>
            <a:br>
              <a:rPr lang="en-US"/>
            </a:br>
            <a:r>
              <a:rPr lang="en-US" i="1"/>
              <a:t>35-Year-Old Black Woman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D0FAB-4999-9DE4-CAC2-91F521CD3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8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2D4A93-0417-3974-A16B-66EF389C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From Minority Ethnic Groups Have More Impaired Cognitive Function Compared With White Persons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CC7CA-D6ED-8D6B-932C-03DA5F569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4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624F8-9707-C880-7825-EE7396EA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From Minority Ethnic Groups Have More Impaired Cognitive Function Compared With White Persons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A9735-DC08-1B28-3482-67DFCB299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1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F68F9E-1A74-5A32-C555-E58B8CFC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0C9FD-FE00-8F50-DF21-4C992D9AB6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7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0CF8CF-3658-563D-BDB8-071DF609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1FAC6-9B73-2E86-183F-751780E82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6F5636-7768-D99B-EFF3-7291E08B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Racial/Ethnic Disparities in Mortality in Multiple Sclerosis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835A3-6D45-94C1-3E9F-82CF82E42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765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F76D16-AA3E-18F8-7E8E-8089DC7C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Illness Perception Is an Important Determinant of </a:t>
            </a:r>
            <a:br>
              <a:rPr lang="en-US"/>
            </a:br>
            <a:r>
              <a:rPr lang="en-US"/>
              <a:t>Multiple Sclerosis-Related Well-Being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168A7-CE55-6424-3FCA-7B7F8772B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71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5EC88-578B-5B49-F461-61A9E4CC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Illness Perception Is an Important Determinant of </a:t>
            </a:r>
            <a:br>
              <a:rPr lang="en-US"/>
            </a:br>
            <a:r>
              <a:rPr lang="en-US"/>
              <a:t>Multiple Sclerosis-Related Well-Being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51904-7311-D4E4-75A0-4C7C2AA68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3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C7751-8A87-4106-D283-29D0F112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The Health Belief Model</a:t>
            </a:r>
            <a:br>
              <a:rPr lang="en-GB"/>
            </a:br>
            <a:r>
              <a:rPr lang="en-GB" i="1"/>
              <a:t>Readiness to Take Action Is Determined by Health Beliefs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3327B-5230-FABA-840D-3F27990C1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3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3B9E9-2AFC-E368-56B1-613AB404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Impact of Sociocultural Perceptions on Multiple Sclerosis</a:t>
            </a:r>
            <a:br>
              <a:rPr lang="en-GB"/>
            </a:br>
            <a:r>
              <a:rPr lang="en-GB" i="1"/>
              <a:t>Black Patients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1071F-C825-0ECC-3B4E-422F57028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32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0F39C-BA13-AC49-868F-0EBE84FB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Impact of Sociocultural Perceptions on Multiple Sclerosis</a:t>
            </a:r>
            <a:br>
              <a:rPr lang="en-GB" i="1"/>
            </a:br>
            <a:r>
              <a:rPr lang="en-GB" i="1"/>
              <a:t>Black Patients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39CEA-1FCC-528C-38E5-CDA04403D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4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0E14C-24E3-32C5-9604-F8FFD46C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Impact of Sociocultural Perceptions on Multiple Sclerosis</a:t>
            </a:r>
            <a:br>
              <a:rPr lang="en-GB"/>
            </a:br>
            <a:r>
              <a:rPr lang="en-GB"/>
              <a:t>Black Patients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39754-5F60-8425-BAEC-05D0A5D58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9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DB3BB-6E92-CDBA-0BEF-1E7CECBD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Impact of Sociocultural Perceptions on Multiple Sclerosis</a:t>
            </a:r>
            <a:br>
              <a:rPr lang="en-GB" sz="4000"/>
            </a:br>
            <a:r>
              <a:rPr lang="en-GB" i="1"/>
              <a:t>Hispanic Patients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487C2-37A0-8BCC-C979-F49BB7F1C0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3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B8C36-EEA4-AA40-E942-6F7030CA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Impact of Sociocultural Perceptions on Multiple Sclerosis</a:t>
            </a:r>
            <a:br>
              <a:rPr lang="en-GB"/>
            </a:br>
            <a:r>
              <a:rPr lang="en-GB" i="1"/>
              <a:t>Hispanic Patients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5E4FD-9358-AAD0-2F63-A64BCD091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8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A84473-8A25-51F2-1D3F-0FEF3693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9731B-D6CA-8E22-9341-C728B65A4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81A2EF-AF49-EB7F-C045-23086CF7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Minority Populations Experience a More Severe Disease Course Compared With White Persons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B1ECE-2993-5555-0DF5-F2A14884C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76C1A-CD7A-5201-9C5E-23A95BFD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Markers of Accelerated Disease Progression in </a:t>
            </a:r>
            <a:br>
              <a:rPr lang="en-US"/>
            </a:br>
            <a:r>
              <a:rPr lang="en-US"/>
              <a:t>Black and Hispanic Americans vs White Americans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AD445-D50D-2D5E-2157-6425F3882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628DD2-D75C-F559-DE09-C2DAE6FD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Markers of Accelerated Disease Progression in </a:t>
            </a:r>
            <a:br>
              <a:rPr lang="en-US"/>
            </a:br>
            <a:r>
              <a:rPr lang="en-US"/>
              <a:t>Black and Hispanic Americans vs White Americans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E3140-A5C5-1376-6FE4-B419F52640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7725F0-3354-4CA7-9DEB-FA0DE5A29DE8}"/>
</file>

<file path=customXml/itemProps2.xml><?xml version="1.0" encoding="utf-8"?>
<ds:datastoreItem xmlns:ds="http://schemas.openxmlformats.org/officeDocument/2006/customXml" ds:itemID="{D1F9D1E4-1DEC-4787-8652-9F114CF9345C}"/>
</file>

<file path=customXml/itemProps3.xml><?xml version="1.0" encoding="utf-8"?>
<ds:datastoreItem xmlns:ds="http://schemas.openxmlformats.org/officeDocument/2006/customXml" ds:itemID="{A0F5FD92-7976-4EF3-ABD5-6344B78273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Widescreen</PresentationFormat>
  <Paragraphs>62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Multiple Sclerosis Is Not Just a White Disease</vt:lpstr>
      <vt:lpstr>Racial/Ethnic Disparities in Mortality in Multiple Sclerosis</vt:lpstr>
      <vt:lpstr>Racial/Ethnic Disparities in Mortality in Multiple Sclerosis</vt:lpstr>
      <vt:lpstr>US Minority Populations Experience a More Severe Disease Course Compared With White Persons</vt:lpstr>
      <vt:lpstr>Differential Markers of Accelerated Disease Progression in  Black and Hispanic Americans vs White Americans</vt:lpstr>
      <vt:lpstr>Differential Markers of Accelerated Disease Progression in  Black and Hispanic Americans vs White Americans</vt:lpstr>
      <vt:lpstr>Differential Markers of Accelerated Disease Progression in  Black and Hispanic Americans vs White Americans</vt:lpstr>
      <vt:lpstr>PowerPoint Presentation</vt:lpstr>
      <vt:lpstr>Case 1 Clinical Aspects</vt:lpstr>
      <vt:lpstr>Case 1 Clinical Aspects</vt:lpstr>
      <vt:lpstr>Case 1 Clinical Aspects</vt:lpstr>
      <vt:lpstr>Case 1 Natural History of Multiple Sclerosis in Hispanic Persons</vt:lpstr>
      <vt:lpstr>Case 1 Natural History of Multiple Sclerosis in Hispanic Persons</vt:lpstr>
      <vt:lpstr>Case 1 Natural History of Multiple Sclerosis in Hispanic Persons</vt:lpstr>
      <vt:lpstr>Case 1 Natural History of MS in Hispanics</vt:lpstr>
      <vt:lpstr>Patient and System Barriers</vt:lpstr>
      <vt:lpstr>Patient and System Barriers</vt:lpstr>
      <vt:lpstr>Case 1 Social Aspects</vt:lpstr>
      <vt:lpstr>Case 1 Social Aspects</vt:lpstr>
      <vt:lpstr>Patient vs the System</vt:lpstr>
      <vt:lpstr>Patient vs the System</vt:lpstr>
      <vt:lpstr>Patient vs the System</vt:lpstr>
      <vt:lpstr>Conclusions Closing the Gap to Advance Health Equity</vt:lpstr>
      <vt:lpstr>Environmental Factors Associated With Higher Risks for  Multiple Sclerosis in Black and Hispanic Americans</vt:lpstr>
      <vt:lpstr>Environmental Factors Associated With Higher Risks for  Multiple Sclerosis in Black and Hispanic Americans</vt:lpstr>
      <vt:lpstr>Environmental Factors Associated With Higher Risks for  Multiple Sclerosis in Black and Hispanic Americans</vt:lpstr>
      <vt:lpstr>Social Determinants Influencing Inequities in Multiple Sclerosis Care and Outcomes</vt:lpstr>
      <vt:lpstr>Social Determinants Influencing Inequities in Multiple Sclerosis Care and Outcomes</vt:lpstr>
      <vt:lpstr>Real-World Disparities in Multiple Sclerosis Treatment</vt:lpstr>
      <vt:lpstr>Real-World Disparities in Multiple Sclerosis Treatment</vt:lpstr>
      <vt:lpstr>Conclusions</vt:lpstr>
      <vt:lpstr>Conclusions</vt:lpstr>
      <vt:lpstr>Conclusions</vt:lpstr>
      <vt:lpstr>Conclusions</vt:lpstr>
      <vt:lpstr>PowerPoint Presentation</vt:lpstr>
      <vt:lpstr>Multiple Sclerosis Is Not Just a White Disease</vt:lpstr>
      <vt:lpstr>Case Study 35-Year-Old Black Woman</vt:lpstr>
      <vt:lpstr>Case Study 35-Year-Old Black Woman</vt:lpstr>
      <vt:lpstr>Case Study 35-Year-Old African American Woman</vt:lpstr>
      <vt:lpstr>Paying Attention to the Red Flags Might Be Complicated</vt:lpstr>
      <vt:lpstr>Paying Attention to the Red Flags Might Be Complicated</vt:lpstr>
      <vt:lpstr>Racial Disparities in Neurologic Healthcare Access and Use  May Delay the Diagnosis of Multiple Sclerosis</vt:lpstr>
      <vt:lpstr>Racial Disparities in Neurologic Healthcare Access and Use  May Delay the Diagnosis of Multiple Sclerosis</vt:lpstr>
      <vt:lpstr>Racial Disparities in Neurologic Healthcare Access and Use  May Delay the Diagnosis of Multiple Sclerosis</vt:lpstr>
      <vt:lpstr>Case Study 35-Year-Old Black Woman</vt:lpstr>
      <vt:lpstr>Case Study 35-Year-Old Black Woman</vt:lpstr>
      <vt:lpstr>Case Study 35-Year-Old Black Woman</vt:lpstr>
      <vt:lpstr>Case Study 35-Year-Old Black Woman</vt:lpstr>
      <vt:lpstr>Case Study 35-Year-Old Black Woman</vt:lpstr>
      <vt:lpstr>Case Study 35-Year-Old Black Woman</vt:lpstr>
      <vt:lpstr>Case Study 35-Year-Old Black Woman</vt:lpstr>
      <vt:lpstr>Case Study 35-Year-Old Black Woman</vt:lpstr>
      <vt:lpstr>Patients From Minority Ethnic Groups Have More Impaired Cognitive Function Compared With White Persons</vt:lpstr>
      <vt:lpstr>Patients From Minority Ethnic Groups Have More Impaired Cognitive Function Compared With White Persons</vt:lpstr>
      <vt:lpstr>Conclusion</vt:lpstr>
      <vt:lpstr>PowerPoint Presentation</vt:lpstr>
      <vt:lpstr>Illness Perception Is an Important Determinant of  Multiple Sclerosis-Related Well-Being</vt:lpstr>
      <vt:lpstr>Illness Perception Is an Important Determinant of  Multiple Sclerosis-Related Well-Being</vt:lpstr>
      <vt:lpstr>The Health Belief Model Readiness to Take Action Is Determined by Health Beliefs</vt:lpstr>
      <vt:lpstr>Impact of Sociocultural Perceptions on Multiple Sclerosis Black Patients</vt:lpstr>
      <vt:lpstr>Impact of Sociocultural Perceptions on Multiple Sclerosis Black Patients</vt:lpstr>
      <vt:lpstr>Impact of Sociocultural Perceptions on Multiple Sclerosis Black Patients</vt:lpstr>
      <vt:lpstr>Impact of Sociocultural Perceptions on Multiple Sclerosis Hispanic Patients</vt:lpstr>
      <vt:lpstr>Impact of Sociocultural Perceptions on Multiple Sclerosis Hispanic Patients</vt:lpstr>
      <vt:lpstr>Conclusions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McKinney, Susan</cp:lastModifiedBy>
  <cp:revision>1</cp:revision>
  <dcterms:created xsi:type="dcterms:W3CDTF">2022-12-14T20:55:27Z</dcterms:created>
  <dcterms:modified xsi:type="dcterms:W3CDTF">2022-12-14T20:55:27Z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