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CCE45-B6B9-4732-9316-EBA6CF228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03B71E-C10C-425A-819D-CD878EF58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D480-35A9-4B8A-8EAD-F279D363327A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D3062B-163F-4CF3-B039-D9A754FD3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222845-77D1-4C04-99E5-1DCF2FE55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45D7-7460-472B-BE2C-0649E91CA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52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DCDDD6-BC22-42AC-885E-D59DC7E23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42F5F-6BCA-41B3-9E22-A268AE810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CC826-CD51-45DA-9773-819B331589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6D480-35A9-4B8A-8EAD-F279D363327A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0ECDC-707F-48DC-9630-A98CC8E98C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BC8B5-8FB1-45B5-84C3-1E49CD94A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D45D7-7460-472B-BE2C-0649E91CA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6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AC8B88-51B5-4378-B837-EA3E012B3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05C275-6F28-4C50-B8AB-12E15EBB5A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43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C40A92-D37F-426A-B4B7-1003ED483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Questions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F05EE5-C267-4503-B3CF-2203817746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53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D796CA-90A6-45C0-AB55-945B6756C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Suspicion of Joint Infection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4BB770-96B0-43CB-8058-C57B24DE0A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49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85ACEF-CD66-4978-8B79-5DBCF74FE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Differential Diagnosis of Prosthetic Joint Infections 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9514F7-1282-41D8-B2F3-23A7E988AA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04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4AF90B-9B62-498C-B548-F3C52DF2A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Many Cases of Aseptic Loosening Are Actually PJIs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79AE4B-3BEC-4D5E-B655-357EF135F9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09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5735AD-02C1-49D2-B7DE-BBB597039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Diagnosing Chronic vs Acute PJIs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1F2EBF-4FFD-4B4B-A3AA-6CBD2DAF7F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99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EBA5CD-D5DE-4968-8D99-7C9A1EF6B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Diagnosing Chronic vs Acute PJIs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0B9D9E-60D6-4728-930F-AB5E7FAD2B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71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85D605-5FF6-4DDA-9091-D5859F81D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Summarizing Acute vs Chronic PJIs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5C27AC-5CC5-41D7-9656-E25A1610BA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75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BD5170-0F53-4E5F-AF59-BB42BD997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Takeaways on PJI Diagnosis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AC1CA2-CABC-4139-AA50-E454579E32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55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635C09-D3D4-4D4B-9CD5-D2B4753AA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Diagnostic Techniques for PJIs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411058-754F-405D-82C9-63319B12AB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33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06ECA0-3431-4F06-937A-0F0791709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Conventional Tests for Joint Infections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361231-1DB4-4226-9A45-7F387946AD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18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F110AC-23D8-4901-BFA0-58D7C3BC0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442B2A-12E4-4B3C-AEB8-7DA96B36A2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33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FDD1C5-ED91-4B9E-A938-5E54724FB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Techniques to Improve the Yield of Standard Cultures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F8910F-0482-49EB-8480-27E6FEC852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87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CDEE39-C450-449F-BA9B-D62176EEF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Techniques to Improve the Yield of Standard Cultures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E02E69-5BF5-42DC-9019-64ED0A415A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33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769763-D8A3-440A-B896-A4F5B3728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Considerations for Culture Processing</a:t>
            </a:r>
            <a:br>
              <a:rPr lang="en-GB"/>
            </a:br>
            <a:r>
              <a:rPr lang="en-GB" sz="3100" i="1"/>
              <a:t>Expert Opinion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8F1263-AD1B-48A3-B4BC-2EF757FADB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00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475112-CD3C-428A-B5A1-16E2A5B2A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Is It So Important to Identify the Causative Pathogen?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27A374-40D2-43F0-99A1-9C4A504F9D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93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FFA87B-ECA9-43AC-A1FA-00325092E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Is It So Important to Identify the Causative Pathogen?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54B95D-745D-4138-891B-D551BE9C5A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38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E2CCDA-2572-46A9-8EEE-525B337DC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Is It So Important to Identify the Causative Pathogen?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203D95-6951-482D-AED7-6225967DF7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6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F52569-94F6-4BF9-AB24-0A4C38EB2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Is It So Important to Identify the Causative Pathogen?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16FC3F-E9D8-4610-810B-71F57BA224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22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F6D656-13FB-4EB8-BA42-8339830E1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Microbial Causes of PJIs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79862E-9F33-4271-A732-92DFBBBA5E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37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FE2FCB-0CF3-4014-B56C-FFE2A9CE9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Diagnostic Limitations of Cultures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BB43CF-E822-4351-8392-E11845B489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98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6EB9E7-AEF1-4C52-8BE6-9A0590C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Diagnostic Limitations of Cultures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7D1E2B-D60B-420F-AAF1-2DAB38F581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75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F2BB1F-34DF-4FA3-BB93-8B45E1FBA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Burden of Joint Infections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451867-FD61-4DF6-A74E-6EEB950D98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536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8EE0A9-A017-4F69-A82D-CA2F1B4A9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Diagnostic Limitations of Cultures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F4376B-2AFA-495D-AC11-0107E00947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09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515635-A165-4818-8E5A-6643809BF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Molecular Diagnostic Tests for PJIs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235F9E-D39C-4951-A871-F9049FCBF0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449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C972D2-9227-4DE6-AFB9-C10798CB8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Targeted NGS Improves the Pathogen-Specific Diagnosis of PJI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2B5C64-D9AB-4967-A433-B31CB85752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758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7533F8-E4D5-41D7-9D82-44AEDFCCA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Targeted NGS Improves the Pathogen-Specific Diagnosis</a:t>
            </a:r>
            <a:br>
              <a:rPr lang="en-US" sz="3200"/>
            </a:br>
            <a:r>
              <a:rPr lang="en-US" sz="3200"/>
              <a:t>of PJI (cont)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4A00ED-6F4F-450C-B7CE-B3841924C7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50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CA1C74-225F-4FED-BD90-C3862C32A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Molecular Tests to Diagnose PJI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D9F3D9-F3C0-4BD3-8449-4FC310D993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909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02FDFD-EFA9-431A-95E7-1C330A693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BioFire Multiplex Joint Infection Panel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5CACA9-7730-4AE9-8B43-01BBD16C05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00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450B3D-86E5-4A4F-BED7-544FA513C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of Joint Infection Panel With Synovial Fluid Culture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5AD267-9032-4BE3-9ABE-5CBF28215C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072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E19847-D549-4E98-A607-C723CA0B7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Comparison of Conventional Culture and Syndromic PCR</a:t>
            </a:r>
            <a:br>
              <a:rPr lang="en-US" sz="3200"/>
            </a:br>
            <a:r>
              <a:rPr lang="en-US" sz="2800" i="1"/>
              <a:t>IDWeek 2022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AC214E-D191-423C-940A-40ED0B5770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650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843410-81FF-4233-B6E5-1431CB7CA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Unyvero Multiplex PCR for Diagnosis of PJIs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110FFC-C77B-49B8-A025-ECE143950F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809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6CAE51-EA72-4170-AF9A-ACFF1542C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Concluding Remarks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AFE366-8D10-495F-9843-DFD9F846F4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04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47C2D3-34DC-4F68-ADBA-94F0487BC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PJI-Associated Mortality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A4F577-B3F0-4335-B217-A99F6DDAAE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218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4DAE25-543B-4494-9781-09540AB0D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B547F5-756A-4FFF-A817-71901FB736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06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CFC3FB-895C-4AFC-9165-CFD5FB2BA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Joint Infections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11A5EF-918C-4DCA-9B69-21F413CDB9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72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4DC6EE-0A62-46D0-92F0-1EDD1F95E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Surgical Site Infections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C96EAD-AB56-48E4-8AF9-1DC6F34F3F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28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77D89F-33E2-4E89-A54A-83C470A3C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Septic Arthritis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D1D56C-3972-41DD-8322-9818ECC7B4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86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485150-7CEA-462F-9AAF-D8556EF5E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Subclinical Infections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A6E97D-8A92-46C0-8006-279FD5B5CB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0DD03E-73C2-491D-9B6A-D5E6C0033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Differential Diagnosis of PJIs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3F57C1-7AA3-4C6F-8AFE-DA4DA00C64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20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20762B52908948BE4BE68592D4DCF4" ma:contentTypeVersion="17" ma:contentTypeDescription="Create a new document." ma:contentTypeScope="" ma:versionID="132769ae9c10d8d266c715ef57be49f9">
  <xsd:schema xmlns:xsd="http://www.w3.org/2001/XMLSchema" xmlns:xs="http://www.w3.org/2001/XMLSchema" xmlns:p="http://schemas.microsoft.com/office/2006/metadata/properties" xmlns:ns2="9afdf12d-75ef-42f2-a1ef-97cf7983f7a8" xmlns:ns3="e93acf5f-f59b-46bb-8c22-2b43a486ab2c" targetNamespace="http://schemas.microsoft.com/office/2006/metadata/properties" ma:root="true" ma:fieldsID="f42ea98a7d62e9dfba9ca05971225d36" ns2:_="" ns3:_="">
    <xsd:import namespace="9afdf12d-75ef-42f2-a1ef-97cf7983f7a8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additionalcolum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fdf12d-75ef-42f2-a1ef-97cf7983f7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dditionalcolumn" ma:index="17" nillable="true" ma:displayName="additional column" ma:format="Hyperlink" ma:internalName="additionalcolum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additionalcolumn xmlns="9afdf12d-75ef-42f2-a1ef-97cf7983f7a8">
      <Url xsi:nil="true"/>
      <Description xsi:nil="true"/>
    </additionalcolumn>
    <lcf76f155ced4ddcb4097134ff3c332f xmlns="9afdf12d-75ef-42f2-a1ef-97cf7983f7a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B59200D-C352-4851-90E8-BD835D4D01B9}"/>
</file>

<file path=customXml/itemProps2.xml><?xml version="1.0" encoding="utf-8"?>
<ds:datastoreItem xmlns:ds="http://schemas.openxmlformats.org/officeDocument/2006/customXml" ds:itemID="{244C99C3-97D6-4D4A-80FA-946746B27121}"/>
</file>

<file path=customXml/itemProps3.xml><?xml version="1.0" encoding="utf-8"?>
<ds:datastoreItem xmlns:ds="http://schemas.openxmlformats.org/officeDocument/2006/customXml" ds:itemID="{F54111D3-031D-4DBF-94DC-F1C0507B923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Microsoft Office PowerPoint</Application>
  <PresentationFormat>Widescreen</PresentationFormat>
  <Paragraphs>37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Clinical Burden of Joint Infections</vt:lpstr>
      <vt:lpstr>PJI-Associated Mortality</vt:lpstr>
      <vt:lpstr>Types of Joint Infections</vt:lpstr>
      <vt:lpstr>Surgical Site Infections</vt:lpstr>
      <vt:lpstr>Septic Arthritis</vt:lpstr>
      <vt:lpstr>Subclinical Infections</vt:lpstr>
      <vt:lpstr>Differential Diagnosis of PJIs</vt:lpstr>
      <vt:lpstr>Clinical Questions</vt:lpstr>
      <vt:lpstr>Clinical Suspicion of Joint Infection</vt:lpstr>
      <vt:lpstr>Differential Diagnosis of Prosthetic Joint Infections </vt:lpstr>
      <vt:lpstr>Many Cases of Aseptic Loosening Are Actually PJIs</vt:lpstr>
      <vt:lpstr>Diagnosing Chronic vs Acute PJIs</vt:lpstr>
      <vt:lpstr>Diagnosing Chronic vs Acute PJIs</vt:lpstr>
      <vt:lpstr>Summarizing Acute vs Chronic PJIs</vt:lpstr>
      <vt:lpstr>Key Takeaways on PJI Diagnosis</vt:lpstr>
      <vt:lpstr>Diagnostic Techniques for PJIs</vt:lpstr>
      <vt:lpstr>Conventional Tests for Joint Infections</vt:lpstr>
      <vt:lpstr>Techniques to Improve the Yield of Standard Cultures</vt:lpstr>
      <vt:lpstr>Techniques to Improve the Yield of Standard Cultures</vt:lpstr>
      <vt:lpstr>Considerations for Culture Processing Expert Opinion</vt:lpstr>
      <vt:lpstr>Why Is It So Important to Identify the Causative Pathogen?</vt:lpstr>
      <vt:lpstr>Why Is It So Important to Identify the Causative Pathogen?</vt:lpstr>
      <vt:lpstr>Why Is It So Important to Identify the Causative Pathogen?</vt:lpstr>
      <vt:lpstr>Why Is It So Important to Identify the Causative Pathogen?</vt:lpstr>
      <vt:lpstr>Common Microbial Causes of PJIs</vt:lpstr>
      <vt:lpstr>Diagnostic Limitations of Cultures</vt:lpstr>
      <vt:lpstr>Diagnostic Limitations of Cultures</vt:lpstr>
      <vt:lpstr>Diagnostic Limitations of Cultures</vt:lpstr>
      <vt:lpstr>Molecular Diagnostic Tests for PJIs</vt:lpstr>
      <vt:lpstr>Targeted NGS Improves the Pathogen-Specific Diagnosis of PJI</vt:lpstr>
      <vt:lpstr>Targeted NGS Improves the Pathogen-Specific Diagnosis of PJI (cont)</vt:lpstr>
      <vt:lpstr>Molecular Tests to Diagnose PJI</vt:lpstr>
      <vt:lpstr>BioFire Multiplex Joint Infection Panel </vt:lpstr>
      <vt:lpstr>Comparison of Joint Infection Panel With Synovial Fluid Culture</vt:lpstr>
      <vt:lpstr>Comparison of Conventional Culture and Syndromic PCR IDWeek 2022</vt:lpstr>
      <vt:lpstr>Unyvero Multiplex PCR for Diagnosis of PJIs</vt:lpstr>
      <vt:lpstr>Concluding Remarks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Fernandez Doble, Paula S.</dc:creator>
  <cp:lastModifiedBy>Fernandez Doble, Paula S.</cp:lastModifiedBy>
  <cp:revision>1</cp:revision>
  <dcterms:created xsi:type="dcterms:W3CDTF">2022-12-15T15:34:39Z</dcterms:created>
  <dcterms:modified xsi:type="dcterms:W3CDTF">2022-12-15T15:34:39Z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0x0101004020762B52908948BE4BE68592D4DCF4</vt:lpwstr>
  </property>
</Properties>
</file>