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82FFB-81BC-78C4-43BC-C9453527F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8E4DC6-2897-9783-2B41-F9AABA423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85BB6-AC7B-49DB-9383-080B2448318E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6E1BA8-328A-2867-57CA-C2FEBB2B5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E63B2D-7258-E653-27AE-318ADC346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BBB48-654F-476D-9A56-F0CC079CB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713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99A669-6B79-0184-5C8B-E676C7E72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F6A407-B50A-67EB-57D0-F71AAE80B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0D928-D16F-47EC-F397-AD9B100AC9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85BB6-AC7B-49DB-9383-080B2448318E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A34BF-9865-30C8-AB53-867BFC4C9E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958CEE-7F6C-99A5-62FA-2F456C357D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BBB48-654F-476D-9A56-F0CC079CB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583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E16211E-ED14-8DD7-CCC4-6FEB0A680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A47124-37BC-FB51-984B-52A237951B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94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5DD9CF3-FFC4-6B0E-9101-45075CD2F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Bimekizumab*</a:t>
            </a:r>
            <a:br>
              <a:rPr lang="en-US"/>
            </a:br>
            <a:r>
              <a:rPr lang="en-US" sz="3100" i="1"/>
              <a:t>IL-17A and IL-17F Inhibitor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6D81D0-BE37-BCF5-31DA-F9675DB9BB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90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C8D0EA0-2183-B244-EB6E-1FC1A7524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Bimekizumab</a:t>
            </a:r>
            <a:br>
              <a:rPr lang="en-US"/>
            </a:br>
            <a:r>
              <a:rPr lang="en-US" sz="3100" i="1"/>
              <a:t>52-Week Results 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4764E5-1190-4048-06CE-1763FD68B6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549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022CF59-A5B4-8949-3D2A-9CFF23EF2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Izokibep*</a:t>
            </a:r>
            <a:br>
              <a:rPr lang="en-US"/>
            </a:br>
            <a:r>
              <a:rPr lang="en-US" sz="3100" i="1"/>
              <a:t>A Small Molecule IL-17A Inhibitor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284B23-F24C-76A8-F47C-874E31518C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222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D62D582-8879-B189-1B2D-D8811B79D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Treatment Targets in the IL-12/-23 Pathway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45EDEC-E3F3-10F8-A627-069D732D27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247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120ECF-211D-0AF7-21C4-5052D3F25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Risankizumab  </a:t>
            </a:r>
            <a:br>
              <a:rPr lang="en-US"/>
            </a:br>
            <a:r>
              <a:rPr lang="en-US" sz="3100" i="1"/>
              <a:t>An IL-23 Inhibitor</a:t>
            </a:r>
            <a:r>
              <a:rPr lang="en-US"/>
              <a:t>	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28130C-F89F-5E5A-E55D-09516A075F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820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CE56459-3DD0-28B6-57C7-36FBE382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Risankizumab  </a:t>
            </a:r>
            <a:br>
              <a:rPr lang="en-US"/>
            </a:br>
            <a:r>
              <a:rPr lang="en-US" sz="3100" i="1"/>
              <a:t>An IL-23 Inhibitor</a:t>
            </a:r>
            <a:r>
              <a:rPr lang="en-US"/>
              <a:t>	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1A2BB7-5E0B-60DB-9166-04B26C4F51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9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04F510-C8E8-0F0E-685F-819EAB370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Guselkumab</a:t>
            </a:r>
            <a:br>
              <a:rPr lang="en-US"/>
            </a:br>
            <a:r>
              <a:rPr lang="en-US" sz="3100" i="1"/>
              <a:t>An IL-23 Inhibitor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119877-6E90-F363-796F-2D9E1E75B7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374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69D44B0-99AF-E7AD-3319-C5A534E5F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Guselkumab in Axial PsA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C7C4A1-1605-5445-62CF-5FE1CEF884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014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D2A5160-665B-41A8-C5EC-E820F1A7F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Biologic Combination Therapy in PsA</a:t>
            </a:r>
            <a:br>
              <a:rPr lang="en-US"/>
            </a:br>
            <a:r>
              <a:rPr lang="en-US" sz="3100" i="1"/>
              <a:t>Phase 2 Trial Underway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5FBE33-6B7F-C3CE-8A42-AC49F9BBE5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749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67C0555-15D0-2AB4-A942-25817971A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Concluding Remarks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69F320-823D-517F-F314-A574B5C2EB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509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0655A23-5DAC-015D-E31C-CA35491E6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601DA0-F05D-AD3F-D8E9-D9D81784F6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2703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365FD7E-EA55-0692-76EE-65B8E834E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802C47-CD67-5CD9-1234-A682EDCB63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253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1775E55-11AD-DD81-792D-549BAD4A8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Psoriatic Arthritis</a:t>
            </a:r>
            <a:br>
              <a:rPr lang="en-US"/>
            </a:br>
            <a:r>
              <a:rPr lang="en-US" sz="3100" i="1"/>
              <a:t>Pathogenesis and Pharmacologic Targets  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90C375-CF35-F32C-F162-2E486A110E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705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210633D-3F65-0E75-48CE-5EFF29B6E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JAK-STAT Pathway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FAEA48-A08D-5F6F-40C8-BB57E80488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061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13D3852-9C85-74F1-7AB1-4424C07B1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Upadacitinib</a:t>
            </a:r>
            <a:br>
              <a:rPr lang="en-US"/>
            </a:br>
            <a:r>
              <a:rPr lang="en-US" sz="3100" i="1"/>
              <a:t>SELECT-PsA 2 Phase 3 Trial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1E6527-FA38-5DBA-4BB4-893CA10E05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4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F07EA23-AA37-85E1-9E6C-5F00E2B14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Upadacitinib</a:t>
            </a:r>
            <a:br>
              <a:rPr lang="en-US"/>
            </a:br>
            <a:r>
              <a:rPr lang="en-US" sz="3100" i="1"/>
              <a:t>Post-Hoc Analysis of SELECT PsA 1 Trial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37EE24-8825-6557-F4D7-3D9FF4AE7F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890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59CB48C-C375-364E-3B96-E3419E36E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Deucravacitinib</a:t>
            </a:r>
            <a:br>
              <a:rPr lang="en-US"/>
            </a:br>
            <a:r>
              <a:rPr lang="en-US" sz="3100" i="1"/>
              <a:t>Selective TYK2 Inhibitor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892889-7326-0A6A-1AAA-5AAFC9E6F6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3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C016096-25EC-0F41-D266-181186ED9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Deucravacitinib</a:t>
            </a:r>
            <a:br>
              <a:rPr lang="en-US"/>
            </a:br>
            <a:r>
              <a:rPr lang="en-US" sz="3100" i="1"/>
              <a:t>52-Week Results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5DBD98-3294-2ADE-96C0-FF2D49EC22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21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35BA562-8491-6D85-DCF1-885E72722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Treatment Targets in the IL-17 Pathway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384975-B173-6BAB-B13F-23CDBE15FC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143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3CB61F11895B4F8D15CE49D1F3B181" ma:contentTypeVersion="16" ma:contentTypeDescription="Create a new document." ma:contentTypeScope="" ma:versionID="d88e35e0e999b7b90828b816d81ea364">
  <xsd:schema xmlns:xsd="http://www.w3.org/2001/XMLSchema" xmlns:xs="http://www.w3.org/2001/XMLSchema" xmlns:p="http://schemas.microsoft.com/office/2006/metadata/properties" xmlns:ns2="9664bd94-0ea9-4f14-b1ea-90ec187d6049" xmlns:ns3="e93acf5f-f59b-46bb-8c22-2b43a486ab2c" targetNamespace="http://schemas.microsoft.com/office/2006/metadata/properties" ma:root="true" ma:fieldsID="f07a6da94a72771ea75fc961df5d4ed5" ns2:_="" ns3:_="">
    <xsd:import namespace="9664bd94-0ea9-4f14-b1ea-90ec187d6049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4bd94-0ea9-4f14-b1ea-90ec187d60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acf5f-f59b-46bb-8c22-2b43a486ab2c" xsi:nil="true"/>
    <lcf76f155ced4ddcb4097134ff3c332f xmlns="9664bd94-0ea9-4f14-b1ea-90ec187d604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0C493D6-8890-4089-9C17-D4EF5891940E}"/>
</file>

<file path=customXml/itemProps2.xml><?xml version="1.0" encoding="utf-8"?>
<ds:datastoreItem xmlns:ds="http://schemas.openxmlformats.org/officeDocument/2006/customXml" ds:itemID="{A7AC6B00-9D3D-4CED-9CDB-31E475D355B1}"/>
</file>

<file path=customXml/itemProps3.xml><?xml version="1.0" encoding="utf-8"?>
<ds:datastoreItem xmlns:ds="http://schemas.openxmlformats.org/officeDocument/2006/customXml" ds:itemID="{427740E6-8FF0-4D5A-AED6-E6E8B69E907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</Words>
  <Application>Microsoft Office PowerPoint</Application>
  <PresentationFormat>Widescreen</PresentationFormat>
  <Paragraphs>18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Introduction</vt:lpstr>
      <vt:lpstr>Psoriatic Arthritis Pathogenesis and Pharmacologic Targets  </vt:lpstr>
      <vt:lpstr>JAK-STAT Pathway </vt:lpstr>
      <vt:lpstr>Upadacitinib SELECT-PsA 2 Phase 3 Trial</vt:lpstr>
      <vt:lpstr>Upadacitinib Post-Hoc Analysis of SELECT PsA 1 Trial</vt:lpstr>
      <vt:lpstr>Deucravacitinib Selective TYK2 Inhibitor</vt:lpstr>
      <vt:lpstr>Deucravacitinib 52-Week Results</vt:lpstr>
      <vt:lpstr>Treatment Targets in the IL-17 Pathway </vt:lpstr>
      <vt:lpstr>Bimekizumab* IL-17A and IL-17F Inhibitor</vt:lpstr>
      <vt:lpstr>Bimekizumab 52-Week Results </vt:lpstr>
      <vt:lpstr>Izokibep* A Small Molecule IL-17A Inhibitor</vt:lpstr>
      <vt:lpstr>Treatment Targets in the IL-12/-23 Pathway </vt:lpstr>
      <vt:lpstr>Risankizumab   An IL-23 Inhibitor </vt:lpstr>
      <vt:lpstr>Risankizumab   An IL-23 Inhibitor </vt:lpstr>
      <vt:lpstr>Guselkumab An IL-23 Inhibitor</vt:lpstr>
      <vt:lpstr>Guselkumab in Axial PsA</vt:lpstr>
      <vt:lpstr>Biologic Combination Therapy in PsA Phase 2 Trial Underway</vt:lpstr>
      <vt:lpstr>Concluding Remarks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Doscher, Phoebe</dc:creator>
  <cp:lastModifiedBy>Doscher, Phoebe</cp:lastModifiedBy>
  <cp:revision>1</cp:revision>
  <dcterms:created xsi:type="dcterms:W3CDTF">2022-12-15T17:00:11Z</dcterms:created>
  <dcterms:modified xsi:type="dcterms:W3CDTF">2022-12-15T17:00:11Z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0x010100673CB61F11895B4F8D15CE49D1F3B181</vt:lpwstr>
  </property>
</Properties>
</file>