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customXml" Target="../customXml/item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customXml" Target="../customXml/item2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customXml" Target="../customXml/item3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A74D0-4CEA-DA80-B3CB-6EBBD49E2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59A93F-E5D5-0D21-C697-930289AD0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5A58-0A0E-495F-9EF6-48C56D4DE2C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0FCE1-6E00-C33E-2128-FF3D3DD8C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106D5-F8E9-9682-54C9-EEA14D66B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538DD-3E4E-4AE7-8544-C05FC2CED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6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EC6E4-D2A9-89C3-B390-8E34A94F8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FCEF8-0E40-FCF5-B0F2-9D965C9E6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71C1C-14E3-AFDF-D496-68EEA607C2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A5A58-0A0E-495F-9EF6-48C56D4DE2C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31B89-D1B6-DB99-5E2D-3AEB0DCA9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D05F6-D11E-626A-6FF0-A40DB1C34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538DD-3E4E-4AE7-8544-C05FC2CED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1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CEFC76-048A-F147-F4E8-C93B42BF5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A416A6-2D87-1ECC-459F-A8A6C74C2C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71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C695FE-F493-2980-ABE8-F69A060C0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Continually Improving Baseline Risk Stratification Helping to Identify Cure Fraction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1BF25-52EE-142A-36BE-99A137D6CB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102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361432-CAE1-04DE-5247-34B6C6F05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Faculty Roundtable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16B857-4CF7-BD15-C69B-F4F16DB072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719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49380D-7733-594C-BA54-8C67D6CF6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Faculty Roundtable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37BB07-F5BC-CAAD-2857-E0E00E896D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490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F1663A-3351-C4C3-D664-5F2C0A445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Faculty Roundtable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00D39-302F-8D47-946D-6DEA704EA1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170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F267B3-5EA8-4F71-2B5B-D7326C18E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 Patel: Case Continues to Next Line of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525D1B-9B57-EF76-75C7-CE0982CAA6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4489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0E4FB3-3533-8EAE-B956-62AAA7A3C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Faculty Roundtable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3689F-E53E-8FAA-AE46-168EF81461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607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83C6EB-16BD-FC92-C327-17515AA98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Faculty Roundtable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4C6DE5-5708-2126-CC57-94C779BAE7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59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7F65D7-1CA6-785A-048E-B97097596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 Patel: Case Continues to Next Line of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20DD23-2091-4B1E-D887-79B88FF052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9513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75B344-D1EE-BC09-FF8B-CED2AD476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Faculty Roundtable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8C40E1-4454-3909-4C7A-46E289A8A7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819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9C1CBE-D776-07A8-6931-EED2717D7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Faculty Roundtable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3DAF8E-E926-5ECE-3F6A-74C1738C91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0572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F9081B-F91E-08AB-0163-DE1DD81C0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Faculty Roundtable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7B7923-8606-DFB8-BEE8-2339C6B9B4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47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66C970-FA80-A35A-D22F-BAC21B570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Continually Improving Baseline Risk Stratification Helping to Identify Cure Fraction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66D8C-4A87-3894-067C-3D192F1361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3057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C848FF-A4B1-76B7-D939-E4F7D19E3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DB4E3-93C8-3E62-1646-EE9AC56A9A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4974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C6B297-FE59-CF8C-E13C-10BCF1DB1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Applying Current Myeloma Data in the Clinic</a:t>
            </a:r>
            <a:br>
              <a:rPr lang="en-US"/>
            </a:br>
            <a:r>
              <a:rPr lang="en-US" i="1"/>
              <a:t>Expert Perspectives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C311E5-1668-0A34-1BEA-D79D929A37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4037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7F2C17-E224-3B10-F034-A9888C4DC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Applying Current Myeloma Data in the Clinic</a:t>
            </a:r>
            <a:br>
              <a:rPr lang="en-US"/>
            </a:br>
            <a:r>
              <a:rPr lang="en-US" i="1"/>
              <a:t>Expert Perspectives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5BE09-4769-675D-2B67-9F7D2060A3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2468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268E18-C770-A0D2-FF16-54C40ECE2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3E1E30-7660-A363-4BB9-9F9A31563F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39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E1227F-ED73-886F-EE1D-58FA41971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 of MRD Across MM Patient Subgroups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0D18B-2C1F-A77B-D81E-311DCD9961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93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2D8E05-1B53-1F70-9B79-3810C3061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Response Criteria: IMWG 2016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C50A1-7BBB-FAB7-A504-E432FF7B1B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50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B5C919-34A6-65BE-1730-5BD7EAD5E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Initial Treatment Is Historically Best Chance for Deep </a:t>
            </a:r>
            <a:br>
              <a:rPr lang="en-US"/>
            </a:br>
            <a:r>
              <a:rPr lang="en-US"/>
              <a:t>and Durable Remission/Cure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98ECB-1510-DF65-04A5-2426372125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68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7B4BBD-D42F-26FB-4FAB-F2DB4E76D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Available Anti-Myeloma Agents When I Began Fellowship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7016E0-7AF8-77AB-7FE9-D97E5DBB16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48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6019F6-35B2-D941-32D5-6EA3B4139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Currently Available Anti-Myeloma Agents in 2022</a:t>
            </a:r>
            <a:br>
              <a:rPr lang="en-US"/>
            </a:br>
            <a:r>
              <a:rPr lang="en-US" i="1"/>
              <a:t>Innumerable Combinations and Sequences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AA00B6-90C8-EE46-8EE4-D91DC5A287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8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A317AE-075E-5DB2-C585-BF9BBB7BA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Overall Survival With Stem Cell Transplant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C34AC-6394-6831-1482-8821D2B53F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77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CB94EA-E7BE-7C33-D505-B33B570C8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Median PFS and OS Not Reached for D-RVd or RVd (GRIFFIN)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19C1C-7C3B-A7B9-67FE-26B9CAEBC2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6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6FEEC1-8634-ED1A-FEBE-8E539CAB4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NCI SEER-9 Data: Overall Survival 1973 to 2009 by 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BA981C-05F1-7325-A4D8-547496C974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59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48980A-AAEC-0C1A-CDA8-FE68D21EE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F031AD-FCFB-CA67-C062-149B8AC47C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55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AF420D-FC3C-1FB3-AA72-48F6B99CD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to Move Forward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00949D-02A0-B1AC-8FE6-4C9C8BD0ED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7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455511-875F-AEFB-F525-22F7D282B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Pomalidomide/Carfilzomib Backbone Randomized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B1926B-CD82-51F4-5140-A3379A568D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54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0A64AE-C424-3DF3-88E3-7A5E036F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Therapies for Triple Class Refractory MM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0A4D3B-7B27-C09A-2E22-66BCC3AC76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42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6C4510-F4F0-CC79-D5C1-688BCDF7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PFS and DOR Delta of Recently Approved RRMM Therapies</a:t>
            </a:r>
            <a:r>
              <a:rPr lang="en-US" baseline="30000"/>
              <a:t>*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45B99E-28D2-F16C-81D9-37D6E9D4FE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96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90F02B-FF65-E241-82E1-9586C14FC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Delta Between Expected and Observed Overall Survival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96ED83-A2F3-4C33-E8A7-9CB380A199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83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D4E2A3-B74A-F8D6-ABB4-885E8B0C2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5FCDC3-EB99-BA9B-6984-1AC0FB6D32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06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28921D-FF0B-E6C7-F7DE-A939211F5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Epidemiology of Myeloma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3E1FB-5B6E-D65D-2422-ADB1CF6004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04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F63328-AB89-7781-3DF7-B2ECBE3F2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MM Treatment Paradigm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5F28A-D1E9-DB72-4ABD-92BCCB2304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37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F71CD3-07C8-3867-9981-BA6365FE7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IFM-2009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FF654A-9113-5244-19AE-68CF15F138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67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605D9B-116D-EBCA-6FCF-F93155897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DETERMINATION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0BB283-DFAA-401D-F976-433DE94FD1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21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DC0F17-D7AA-9D62-57DB-F5DD5C08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B7021-F456-D2FC-1D39-3AAE2CF92B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53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90CCA2-FEBF-E944-7ED3-AFA8EB5FF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RVD Induction Therapy (N = 1000 Patients)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C472D8-A259-CD29-4475-E25113A387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80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8FC7A6-0F6B-B8AB-441A-F8F0F284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E22D76-E414-199B-521E-EBB949EE00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2850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1821B6-27FB-D1D8-08AC-38184D9E1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FORTE: After R1 PFS Benefit With KRd/ASCT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DE6F82-EBCD-1F98-8269-5AFD435007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97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EEAEA1-F21D-F6EB-DA1E-B4523BF7A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FORTE: After R2 PFS Benefit With KR Maintenance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EB829D-C6D6-2AC2-C1E2-608E6BEBA8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26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0B8564-92EA-1D19-43C9-B1F44A31D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GRIFFIN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45199-5746-114A-968D-0934ABBA45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6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358B0D-7617-FD56-AEEF-7DAB1B228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GRIFFIN: Deepening Responses Over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9870B9-1710-CF82-EE3D-AAD3898BA7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86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F46C33-B0CE-16BC-0E1F-6C8C8384A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GRIFFIN: PFS in the ITT Population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1F1614-0A77-E2B9-77F5-DB17B2ECDF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65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3E3113-0AC5-EA23-98FC-04ED6AF4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CASSIOPEIA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301325-5FAA-80C8-6006-2E96B906D0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66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B88729-F744-C298-8D03-FE4DBC661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CASSIOPEIA: PFS and 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0D477D-F985-F0F3-DF14-05090626FA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804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B1B0E8-6003-7814-304E-8D78FA898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4628F4-0714-1E3F-9517-6AA99E95BB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46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82AEE3-0079-4435-1404-F039AF0FE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0EFA58-8720-0D0F-6510-02D6F69442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231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8289CF-D091-C865-3516-A0FE44314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MASTER: Best MRD Response by Phase of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BEF13-CBA1-8647-7A61-7D53237C06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22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D01953-B570-DFCC-74E6-5CBC6690C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MASTER: PFS and 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4B9FDC-FF30-2526-354D-925C0D1436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455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2DB0AA-0492-3FBD-3936-3250C92F2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GMMG-HD7 Phase 3 Trial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BA15A-5AE5-9793-BC4C-3D55456707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05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8451E8-361A-56CE-7BA9-9E8048E51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GMMG-HD7: MRD Negativity Primary Endpoint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3A9027-75E0-1C6C-A34C-1454D02269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228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04D6B6-5E94-D649-E530-62692321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Overview: NDMM With Transplant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195F79-9E2A-C44A-CB27-9342D87EF0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36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24C5EB-94B2-E5D9-3B73-5611CB4A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Optimal Management of Transplant-Ineligible Patients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3BF82B-0C5E-1DDE-BF80-F5C55AA911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41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3C8D61-3017-EF3C-E9CD-828FE44BF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Overall Survival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99B8CA-94E4-0BE6-4BDD-24CA9EDDB4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271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020884-1964-4063-6903-712BE16C2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Algorithm for Elderly MM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21128C-C296-247D-DAA8-7A1F2DD251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77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BE2487-1350-3F73-00B8-CC718AA5E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SWOG S0777 (RVd vs Rd)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038F7-6F43-9237-0905-AEE4309CBF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858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007EC3-28EB-5AE9-6BFA-D1CA4DA3B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MAIA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31C2D0-0D78-E794-A9BB-6EC2D0DC92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82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9022E2-71EE-6561-3A1E-28F5A0360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Challenges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E7CDAC-84D6-73B8-F151-20D9ACCB26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464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89D16C-BE86-27DF-0421-1780AAF71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MAIA: PFS and OS Benefit With DRd vs 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BCC6B-1C93-3DD6-94DB-271FCE5BF0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207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DAE925-3ABE-BAF1-19A5-A79F03C3E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ALCYONE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C8BE96-876C-E3A1-629B-243EB86F4B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834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FB9E9D-6ADF-74DA-A4FE-E41F4524E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ALCYONE: Overall Survival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74414-5637-597C-58E8-4C01B3B940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214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74DD2E-0BFA-FAB9-0557-A62CA207F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Overview: NDMM Without Transplant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88D0FC-9B88-9D5C-4157-CC9B67B4BF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022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E983DE-486F-F05F-BC54-2FCFA0FF2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Meta-Analysis of Non-Transplant Trials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CC32E8-CD2B-16A7-FD0F-1D132DD984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545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86084F-A01C-783C-B8FC-4A03BEBF2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Association of Efficacy With Toxicity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E8E1F6-A712-2513-3A44-A6B29FF7D8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130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165548-18F9-2056-1716-C6D330224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Emory Algorithm for Newly Diagnosed Patients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5F0725-F6FE-A330-573A-18DF31E0F4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34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90AB4B-70E5-F9B7-C093-787E4F1B8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Conclusions: Frontline Therapy in NDMM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E048AA-FEC4-F92F-94D1-ACA5E8C4C0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594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BE16D3-2884-18B0-8BA3-A3F4DDB95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Challenges in NDMM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349FC3-944B-8FCD-85AF-8C2473847C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851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F9AC21-2A3D-FFDE-E6CD-80DBD2892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 Nooka: Case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904FBF-6CBD-70CE-2A44-9A861025AE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87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CE0810-8915-1DFF-D828-4037C47D0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Lymphoma Envy: Expected vs Observed Overall Survival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B96DCC-8FA0-5F9F-68BA-D3280D32B5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210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00EFBB-7018-E462-CA82-EFEAFA231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Faculty Roundtable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A5B41A-164F-C9E1-8611-ADDEC6A01D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951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1A8EBE-92EC-B99A-988E-F7E318B6C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Faculty Roundtable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7ECC16-9B72-E853-5720-DF805AC1C4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162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56896D-141D-AC69-525E-6101C5FB3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Faculty Roundtable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5567C-F56A-3D08-4CA4-D3B9491627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574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AF3127-9AED-6964-E5EB-BDFD47773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 Nooka: Case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F2592-721D-CDB5-F0E3-218A0662A3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158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950C6B-D087-5808-9499-D26FA41B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Faculty Roundtable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E5D5CB-17A8-FAA3-93E4-9115E41D93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91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650907-5615-D491-B032-CEA46ABE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Faculty Roundtable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F71BEB-0919-540B-1CF5-10263EA9E3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11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482B46-DC9C-17EB-4767-BC3B6DA2C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Faculty Roundtable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2AF450-8019-595F-A56A-B9062CCA57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220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242295-9FEB-F497-46B9-DCDDA0052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E3D93E-C05E-B73F-83D1-164C795B4C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510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0724D8-AAE6-4168-D6A9-7FA5B886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NCCN Guidelines for Management of Relapsed MM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1DA688-1794-4F3F-88FF-3C88383E94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469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1BF923-C800-91B1-5E86-53B68CB9A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NCCN Guidelines for Management of Relapsed MM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B17DA4-26DC-3DBF-17EC-94F3E9125E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51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0D2A22-6563-0C24-746E-3A55D145C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Ever Increasing Factors to Consider in Treatment Selection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5A7439-443A-2DD7-F64E-520A3F3F84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675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32C331-A5DC-1A1B-1717-32D684193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NCCN Guidelines for Management of Relapsed MM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47AF29-8DB6-2A3B-52DF-241AB2FB88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345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D204F8-36CE-01BC-BEC9-101B9B9D9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Natural History in Multiple Myeloma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57AD75-5B68-0667-2172-94ECF42398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903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434E0E-F391-4B82-6E16-B58A68609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Early Relapses (Lines 2 – 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007323-E6D1-57B6-8739-E63239D2B6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82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01625D-D25A-721B-7D6C-E2AE9CA48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Randomized Studies With Pom/Dex or Car/Dex as Control Arms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ACAEA4-8FBD-E61E-FCEF-A62C41CC8C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152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2C58CE-B2AC-58F5-06F7-98E5A19AA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Randomized Studies With Bortezomib/Dex Control Arms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E8DB03-7F0D-5D87-E9DC-0C54A76823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807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E620E3-1B8C-8F1A-D779-ECCFBE380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 + IMiD + Dex Triplet Efficacy in RRMM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6408F-9E93-1700-A349-3B20955DCA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53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041B93-6EE6-98BB-09D9-C54543BD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Randomized Studies With Lenalidomide/Dex Control Arms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0346EE-C394-0002-6180-C2385C8545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829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9D5196-7C41-0471-1B61-818D4799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Venetoclax</a:t>
            </a:r>
            <a:r>
              <a:rPr lang="en-US" baseline="30000"/>
              <a:t>*</a:t>
            </a:r>
            <a:r>
              <a:rPr lang="en-US"/>
              <a:t>: Precision Medicine in RRMM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9DE9B8-2F14-14C5-BEBE-BDA4CEB943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889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1762CB-768F-2BA1-55DF-4F0C3B5CB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Later Relapse (Lines 4+)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85D505-9E6D-6F5C-6D80-751427F215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570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3B5CC1-8A29-6942-ED62-861B0CFDD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Selinexor-Based Regimens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8A6069-E818-0F61-53FE-933A65F5FD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88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76994D-1194-105E-7C27-D4443EF3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 Probability of Cures: </a:t>
            </a:r>
            <a:r>
              <a:rPr lang="en-US">
                <a:solidFill>
                  <a:schemeClr val="accent6"/>
                </a:solidFill>
              </a:rPr>
              <a:t>Unmet Needs in MM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57A47-C59F-9B6B-61E3-192465F237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93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FE2EEB-688A-F0A4-3DE6-AFF818DE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Gastrointestinal Toxicities With Selinexor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3395C8-2382-6641-1A55-49CAAB4DCD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271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0B22C3-8E0D-F624-3021-FB290F6EC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BCMA-Directed Therapies Recommended After 4+ Prior 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39DA58-E26E-7BF9-0BA6-6E582EE320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102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631F55-8F9E-310A-7EF2-BD3FD009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 With Belantamab Compassionate 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AA4B4F-4342-7AB6-6CC0-167E5CD928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247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100C69-D35B-9DFC-F120-82670A520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BCMA CAR T Cell Characteristics and Efficacy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F2C99F-7BA6-13C8-E4D1-AE4A587F31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166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859BB2-7DBE-DB68-BF34-BD39DBE6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BCMA CAR T Cell Safety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A6F688-C672-A0B3-AF80-DCFE290A7E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309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CD69B0-F039-1BE5-6F99-71D4A25A5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Management of Immune-Related Toxicities</a:t>
            </a:r>
            <a:br>
              <a:rPr lang="en-US"/>
            </a:br>
            <a:r>
              <a:rPr lang="en-US" i="1"/>
              <a:t>ASCO Guidelines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541EC0-4179-2D69-6018-007E4CB308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77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888FBE-BC76-FEC4-2C47-157352BC4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BCMA CAR T Infectious Complications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346323-AE00-0A1B-9292-3F6D7E5FE1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067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52EC5A-4A5E-A345-1CF3-6DCA45003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BCMA-Directed Bispecifics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65248F-5B1C-918D-279B-1AC82B9FE9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49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BDC6D4-B63C-3518-3E4E-1C0B7521A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BCMA Bispecifics in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33CCED-45FD-2853-EFE3-2EBABA3735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181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3FE7DF-8DD4-EFE0-6AEF-39C10A551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Immunodeficiency and Infection With Bispecifics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AA8838-4BB1-0EB8-133A-77D100BE20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45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F2634C-21F1-AF24-28DB-B5DFB762D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Continually Improving Baseline Risk Stratification Helping to Identify Cure Fraction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CE7C5-2950-6CDF-FEC1-7B7E82504D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405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0E717C-4619-5025-37D3-6F3AE28B7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Sequencing BCMA-Directed Therapies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8C6D00-ECCE-2B65-2241-B418DA9448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471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1F3BCF-0198-6354-EFA9-3DC259F91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Ide-Cel After Prior BCMA: PFS by MOA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5704EF-ED72-E81E-5F9E-BBCCBD4206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801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AEA337-F599-4E84-FDDC-28DCAD645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Ide-Cel: Connecting Manufacturing Clusters to Clinical Efficacy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E08E9B-BBC1-7DB8-B326-0040C41B15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3979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98C457-4FC4-869C-C3DD-790770416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Cilta-Cel After Prior BCMA (CARTITUDE-2)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13E3D-D79A-486C-ABEE-0200B97250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316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DA0C73-2719-4637-28C6-93F2941BB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Outcomes After BCMA CAR T Relapse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8E897-3983-1FDA-9108-5A1C738BD8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881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721B39-B9FF-8F43-3104-B41A9BAFF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BCMA Bispecifics After Prior BCMA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4ADDA-32F4-2FD0-7FFE-2AB1D72993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138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872B3F-4FF2-E808-92D3-816FFA7B4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Teclistamab After Prior BCMA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D0EFE-2115-ADE9-B636-E77E6709AE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269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9D7403-160A-3E60-5CDD-3A6364DB5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Conclusions: Treating RRMM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9FCA9D-6516-8123-0E03-C00C72FED0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42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67D50F-4609-B22A-E94B-24C3A9A3D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Challenges in RRMM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2C0292-7F73-3C92-B094-1F670C607F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01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E57A5F-6160-DCCB-3EA6-7EA7C29FA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 Patel: Case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F21B49-3D85-2F22-EABE-1766EC9449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23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17" ma:contentTypeDescription="Create a new document." ma:contentTypeScope="" ma:versionID="8a11b0400542e313059abda2066d5074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d232688f3954c7332d0fc71bff66819d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174144a6-14cb-4f4b-ada6-445a4558a380">
      <Terms xmlns="http://schemas.microsoft.com/office/infopath/2007/PartnerControls"/>
    </lcf76f155ced4ddcb4097134ff3c332f>
    <_Flow_SignoffStatus xmlns="174144a6-14cb-4f4b-ada6-445a4558a380" xsi:nil="true"/>
  </documentManagement>
</p:properties>
</file>

<file path=customXml/itemProps1.xml><?xml version="1.0" encoding="utf-8"?>
<ds:datastoreItem xmlns:ds="http://schemas.openxmlformats.org/officeDocument/2006/customXml" ds:itemID="{3E542B62-0D80-4370-AC99-6C0B484EBB03}"/>
</file>

<file path=customXml/itemProps2.xml><?xml version="1.0" encoding="utf-8"?>
<ds:datastoreItem xmlns:ds="http://schemas.openxmlformats.org/officeDocument/2006/customXml" ds:itemID="{CE55FC2A-A21B-4F7F-BDAF-8DA9B24B0D06}"/>
</file>

<file path=customXml/itemProps3.xml><?xml version="1.0" encoding="utf-8"?>
<ds:datastoreItem xmlns:ds="http://schemas.openxmlformats.org/officeDocument/2006/customXml" ds:itemID="{10BBB689-72B0-4552-A25E-11A8443A3BD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604</Words>
  <Application>Microsoft Office PowerPoint</Application>
  <PresentationFormat>Widescreen</PresentationFormat>
  <Paragraphs>106</Paragraphs>
  <Slides>113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Agenda</vt:lpstr>
      <vt:lpstr>Current Challenges</vt:lpstr>
      <vt:lpstr>Lymphoma Envy: Expected vs Observed Overall Survival</vt:lpstr>
      <vt:lpstr>Ever Increasing Factors to Consider in Treatment Selection</vt:lpstr>
      <vt:lpstr>Low Probability of Cures: Unmet Needs in MM</vt:lpstr>
      <vt:lpstr>Continually Improving Baseline Risk Stratification Helping to Identify Cure Fraction</vt:lpstr>
      <vt:lpstr>Continually Improving Baseline Risk Stratification Helping to Identify Cure Fraction</vt:lpstr>
      <vt:lpstr>Continually Improving Baseline Risk Stratification Helping to Identify Cure Fraction</vt:lpstr>
      <vt:lpstr>Impact of MRD Across MM Patient Subgroups</vt:lpstr>
      <vt:lpstr>New Response Criteria: IMWG 2016</vt:lpstr>
      <vt:lpstr>Initial Treatment Is Historically Best Chance for Deep  and Durable Remission/Cure</vt:lpstr>
      <vt:lpstr>Available Anti-Myeloma Agents When I Began Fellowship</vt:lpstr>
      <vt:lpstr>Currently Available Anti-Myeloma Agents in 2022 Innumerable Combinations and Sequences</vt:lpstr>
      <vt:lpstr>Overall Survival With Stem Cell Transplant</vt:lpstr>
      <vt:lpstr>Median PFS and OS Not Reached for D-RVd or RVd (GRIFFIN)</vt:lpstr>
      <vt:lpstr>NCI SEER-9 Data: Overall Survival 1973 to 2009 by Age</vt:lpstr>
      <vt:lpstr>Questions to Move Forward</vt:lpstr>
      <vt:lpstr>Pomalidomide/Carfilzomib Backbone Randomized Studies</vt:lpstr>
      <vt:lpstr>Therapies for Triple Class Refractory MM</vt:lpstr>
      <vt:lpstr>PFS and DOR Delta of Recently Approved RRMM Therapies*</vt:lpstr>
      <vt:lpstr>The Delta Between Expected and Observed Overall Survival</vt:lpstr>
      <vt:lpstr>PowerPoint Presentation</vt:lpstr>
      <vt:lpstr>Epidemiology of Myeloma</vt:lpstr>
      <vt:lpstr>MM Treatment Paradigm</vt:lpstr>
      <vt:lpstr>IFM-2009</vt:lpstr>
      <vt:lpstr>DETERMINATION</vt:lpstr>
      <vt:lpstr>RVD Induction Therapy (N = 1000 Patients)</vt:lpstr>
      <vt:lpstr>FORTE</vt:lpstr>
      <vt:lpstr>FORTE: After R1 PFS Benefit With KRd/ASCT</vt:lpstr>
      <vt:lpstr>FORTE: After R2 PFS Benefit With KR Maintenance</vt:lpstr>
      <vt:lpstr>GRIFFIN</vt:lpstr>
      <vt:lpstr>GRIFFIN: Deepening Responses Over Time</vt:lpstr>
      <vt:lpstr>GRIFFIN: PFS in the ITT Population</vt:lpstr>
      <vt:lpstr>CASSIOPEIA</vt:lpstr>
      <vt:lpstr>CASSIOPEIA: PFS and OS</vt:lpstr>
      <vt:lpstr>MASTER</vt:lpstr>
      <vt:lpstr>MASTER: Best MRD Response by Phase of Therapy</vt:lpstr>
      <vt:lpstr>MASTER: PFS and OS</vt:lpstr>
      <vt:lpstr>GMMG-HD7 Phase 3 Trial</vt:lpstr>
      <vt:lpstr>GMMG-HD7: MRD Negativity Primary Endpoint</vt:lpstr>
      <vt:lpstr>Overview: NDMM With Transplant</vt:lpstr>
      <vt:lpstr>Optimal Management of Transplant-Ineligible Patients</vt:lpstr>
      <vt:lpstr>Overall Survival</vt:lpstr>
      <vt:lpstr>Treatment Algorithm for Elderly MM</vt:lpstr>
      <vt:lpstr>SWOG S0777 (RVd vs Rd)</vt:lpstr>
      <vt:lpstr>MAIA</vt:lpstr>
      <vt:lpstr>MAIA: PFS and OS Benefit With DRd vs Rd</vt:lpstr>
      <vt:lpstr>ALCYONE</vt:lpstr>
      <vt:lpstr>ALCYONE: Overall Survival</vt:lpstr>
      <vt:lpstr>Overview: NDMM Without Transplant</vt:lpstr>
      <vt:lpstr>Meta-Analysis of Non-Transplant Trials</vt:lpstr>
      <vt:lpstr>Association of Efficacy With Toxicity</vt:lpstr>
      <vt:lpstr>Emory Algorithm for Newly Diagnosed Patients</vt:lpstr>
      <vt:lpstr>Conclusions: Frontline Therapy in NDMM</vt:lpstr>
      <vt:lpstr>Case Challenges in NDMM</vt:lpstr>
      <vt:lpstr>Dr Nooka: Case 1</vt:lpstr>
      <vt:lpstr>Faculty Roundtable Discussion</vt:lpstr>
      <vt:lpstr>Faculty Roundtable Discussion</vt:lpstr>
      <vt:lpstr>Faculty Roundtable Discussion</vt:lpstr>
      <vt:lpstr>Dr Nooka: Case 2</vt:lpstr>
      <vt:lpstr>Faculty Roundtable Discussion</vt:lpstr>
      <vt:lpstr>Faculty Roundtable Discussion</vt:lpstr>
      <vt:lpstr>Faculty Roundtable Discussion</vt:lpstr>
      <vt:lpstr>PowerPoint Presentation</vt:lpstr>
      <vt:lpstr>NCCN Guidelines for Management of Relapsed MM</vt:lpstr>
      <vt:lpstr>NCCN Guidelines for Management of Relapsed MM</vt:lpstr>
      <vt:lpstr>NCCN Guidelines for Management of Relapsed MM</vt:lpstr>
      <vt:lpstr>Natural History in Multiple Myeloma</vt:lpstr>
      <vt:lpstr>Early Relapses (Lines 2 – 4)</vt:lpstr>
      <vt:lpstr>Randomized Studies With Pom/Dex or Car/Dex as Control Arms</vt:lpstr>
      <vt:lpstr>Randomized Studies With Bortezomib/Dex Control Arms</vt:lpstr>
      <vt:lpstr>PI + IMiD + Dex Triplet Efficacy in RRMM</vt:lpstr>
      <vt:lpstr>Randomized Studies With Lenalidomide/Dex Control Arms</vt:lpstr>
      <vt:lpstr>Venetoclax*: Precision Medicine in RRMM</vt:lpstr>
      <vt:lpstr>Later Relapse (Lines 4+)</vt:lpstr>
      <vt:lpstr>Selinexor-Based Regimens</vt:lpstr>
      <vt:lpstr>Managing Gastrointestinal Toxicities With Selinexor</vt:lpstr>
      <vt:lpstr>BCMA-Directed Therapies Recommended After 4+ Prior Lines</vt:lpstr>
      <vt:lpstr>Safety With Belantamab Compassionate Use</vt:lpstr>
      <vt:lpstr>BCMA CAR T Cell Characteristics and Efficacy</vt:lpstr>
      <vt:lpstr>BCMA CAR T Cell Safety</vt:lpstr>
      <vt:lpstr>Management of Immune-Related Toxicities ASCO Guidelines</vt:lpstr>
      <vt:lpstr>BCMA CAR T Infectious Complications</vt:lpstr>
      <vt:lpstr>BCMA-Directed Bispecifics</vt:lpstr>
      <vt:lpstr>BCMA Bispecifics in Development</vt:lpstr>
      <vt:lpstr>Immunodeficiency and Infection With Bispecifics</vt:lpstr>
      <vt:lpstr>Sequencing BCMA-Directed Therapies</vt:lpstr>
      <vt:lpstr>Ide-Cel After Prior BCMA: PFS by MOA</vt:lpstr>
      <vt:lpstr>Ide-Cel: Connecting Manufacturing Clusters to Clinical Efficacy</vt:lpstr>
      <vt:lpstr>Cilta-Cel After Prior BCMA (CARTITUDE-2)</vt:lpstr>
      <vt:lpstr>Outcomes After BCMA CAR T Relapse</vt:lpstr>
      <vt:lpstr>BCMA Bispecifics After Prior BCMA</vt:lpstr>
      <vt:lpstr>Teclistamab After Prior BCMA</vt:lpstr>
      <vt:lpstr>Conclusions: Treating RRMM</vt:lpstr>
      <vt:lpstr>Case Challenges in RRMM</vt:lpstr>
      <vt:lpstr>Dr Patel: Case Study</vt:lpstr>
      <vt:lpstr>Faculty Roundtable Discussion</vt:lpstr>
      <vt:lpstr>Faculty Roundtable Discussion</vt:lpstr>
      <vt:lpstr>Faculty Roundtable Discussion</vt:lpstr>
      <vt:lpstr>Dr Patel: Case Continues to Next Line of Therapy</vt:lpstr>
      <vt:lpstr>Faculty Roundtable Discussion</vt:lpstr>
      <vt:lpstr>Faculty Roundtable Discussion</vt:lpstr>
      <vt:lpstr>Dr Patel: Case Continues to Next Line of Therapy</vt:lpstr>
      <vt:lpstr>Faculty Roundtable Discussion</vt:lpstr>
      <vt:lpstr>Faculty Roundtable Discussion</vt:lpstr>
      <vt:lpstr>Faculty Roundtable Discussion</vt:lpstr>
      <vt:lpstr>PowerPoint Presentation</vt:lpstr>
      <vt:lpstr>Applying Current Myeloma Data in the Clinic Expert Perspectives</vt:lpstr>
      <vt:lpstr>Applying Current Myeloma Data in the Clinic Expert Perspectives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Doscher, Phoebe</dc:creator>
  <cp:lastModifiedBy>Doscher, Phoebe</cp:lastModifiedBy>
  <cp:revision>1</cp:revision>
  <dcterms:created xsi:type="dcterms:W3CDTF">2022-12-22T15:03:41Z</dcterms:created>
  <dcterms:modified xsi:type="dcterms:W3CDTF">2022-12-22T15:03:41Z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0x010100AED8ACA6B475A54D83F3B6349FA9701E</vt:lpwstr>
  </property>
</Properties>
</file>