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7C8-CE9E-46DF-82D6-C959CD34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C9174-2F59-4BD3-B42E-457761CC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BF85-D175-482E-8CCD-789C008D7EE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11A92-80C6-446D-9E3A-6A6E7BE2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3DBEB-1218-4FE3-B1F8-B5E1B13C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CE7D-0CEB-4BFA-AD73-1183D790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BDB67-488D-48AD-90E5-83DAF6AA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4A73-BA52-4AE4-9654-78B65ED1B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25978-0B65-4E39-88DF-6F0242F7E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BF85-D175-482E-8CCD-789C008D7EE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7F4E-FD7E-40D0-AFBF-1DF8C72B3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D6186-8929-4B5E-8F00-A505B9729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CE7D-0CEB-4BFA-AD73-1183D790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EBB91E-20F0-425B-A464-9EB2C78A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D275C-ED9D-44C2-B225-FB53DB546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28538-4E2B-4BC3-A08D-FEB3CCDB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Acalabrutinib vs Ibrutinib in Previously Treated CLL</a:t>
            </a:r>
            <a:br>
              <a:rPr lang="en-US"/>
            </a:br>
            <a:r>
              <a:rPr lang="en-US" i="1"/>
              <a:t>ELEVATE-RR: Burden of AEs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36CEC-55F4-44D7-BA6A-85B835BC3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8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5114C1-B580-4D4B-BF1A-E3C02604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Zanubrutinib vs Ibrutinib in R/R CLL/SLL</a:t>
            </a:r>
            <a:br>
              <a:rPr lang="en-US"/>
            </a:br>
            <a:r>
              <a:rPr lang="en-US" i="1"/>
              <a:t>ALPINE: ORR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E9BF3-EB57-44D2-8F51-2F26E593A1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2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5CBA0-6BDA-4B85-B746-22B7284D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Zanubrutinib vs Ibrutinib in R/R CLL/SLL</a:t>
            </a:r>
            <a:br>
              <a:rPr lang="en-US"/>
            </a:br>
            <a:r>
              <a:rPr lang="en-US" i="1"/>
              <a:t>ALPINE: PFS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1868C-5E74-4A35-88A7-D6931952F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0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99CE79-412A-41B3-8966-A8C75BA4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Zanubrutinib vs Ibrutinib in R/R CLL/SLL</a:t>
            </a:r>
            <a:br>
              <a:rPr lang="en-US"/>
            </a:br>
            <a:r>
              <a:rPr lang="en-US" i="1"/>
              <a:t>ALPINE: PFS (Subgroups)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B219D-3C69-4100-B795-0E382D829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AF12F-894E-4698-AF0B-6ECF2479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Noncovalent BTK Inhibitors in CLL/SLL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67E26-9CF4-491E-8A1E-840F99416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FEE42-E71F-4D78-9EB6-CCEDF40A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 Inhibitor Pretreated R/R CLL/SLL</a:t>
            </a:r>
            <a:br>
              <a:rPr lang="en-US"/>
            </a:br>
            <a:r>
              <a:rPr lang="en-US" i="1"/>
              <a:t>BRUIN: PFS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9F238-4376-4439-85BA-CAD49C702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4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42D15E-2A7F-459A-8D9D-1CC2997B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 Inhibitor Pretreated R/R CLL/SLL</a:t>
            </a:r>
            <a:br>
              <a:rPr lang="en-US"/>
            </a:br>
            <a:r>
              <a:rPr lang="en-US" i="1"/>
              <a:t>BRUIN: PFS (Subgroups)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FE86F-69D0-41D2-80D1-8D953AA8C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79C4D0-2C2B-4230-8423-F9DAF4E2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 Inhibitor Pretreated R/R CLL/SLL</a:t>
            </a:r>
            <a:br>
              <a:rPr lang="en-US"/>
            </a:br>
            <a:r>
              <a:rPr lang="en-US" i="1"/>
              <a:t>BRUIN: Safety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D9886-71BB-4F9A-80DE-3C71313C3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197A3B-BE96-43A3-9324-E25799B2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BTKi-Intolerant B-Cell Malignancies</a:t>
            </a:r>
            <a:br>
              <a:rPr lang="en-US"/>
            </a:br>
            <a:r>
              <a:rPr lang="en-US" i="1"/>
              <a:t>BRUIN: TEAEs Recurring in the Same Patient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32809-88FA-4A57-8098-4578B7667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8A0FD-3B86-4DEF-8883-CCF52DAD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BTKi-Intolerant B-Cell Malignancies</a:t>
            </a:r>
            <a:br>
              <a:rPr lang="en-US"/>
            </a:br>
            <a:r>
              <a:rPr lang="en-US" i="1"/>
              <a:t>BRUIN: PFS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FBE22-B305-4AAB-9166-E0E6B55D8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FD16B-FA64-4F1B-A301-C4D65314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B59DD-93D9-40BD-BB80-076C6B62F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2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0399B1-577A-4549-8453-A374AAB1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Richter Transformation</a:t>
            </a:r>
            <a:br>
              <a:rPr lang="en-US"/>
            </a:br>
            <a:r>
              <a:rPr lang="en-US" i="1"/>
              <a:t>BRUIN: Efficacy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6088E-42E5-4D0A-BEB9-0379CD170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2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B81C80-BD23-4163-AD5D-ACFCDFA0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Richter Transformation</a:t>
            </a:r>
            <a:br>
              <a:rPr lang="en-US"/>
            </a:br>
            <a:r>
              <a:rPr lang="en-US" i="1"/>
              <a:t>BRUIN: OS, DoR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1DC8A-E969-4F49-A0A4-9559216F7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D38FA1-43DB-4EAB-B7A2-35DD0B1A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Richter Transformation</a:t>
            </a:r>
            <a:br>
              <a:rPr lang="en-US"/>
            </a:br>
            <a:r>
              <a:rPr lang="en-US" i="1"/>
              <a:t>BRUIN: Safety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A4A8F-92E6-43D2-8D09-11F57B1490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FC919-3102-4343-A8E7-1BFF4E84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Nemtabrutinib in Pretreated B-Cell Malignancies</a:t>
            </a:r>
            <a:br>
              <a:rPr lang="en-US"/>
            </a:br>
            <a:r>
              <a:rPr lang="en-US" i="1"/>
              <a:t>Bellwave-001: ORR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028E0-A983-44D4-81D2-3D80850EC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27959-A79E-4EF8-B982-789B9922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Nemtabrutinib in Pretreated B-Cell Malignancies</a:t>
            </a:r>
            <a:br>
              <a:rPr lang="en-US"/>
            </a:br>
            <a:r>
              <a:rPr lang="en-US" i="1"/>
              <a:t>Bellwave-001: Safety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0EAC4-4ABD-4C13-BFCB-6766D1C63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9D7269-91C0-40E5-A682-BEF37B57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BTK Inhibitors in MCL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97EC2-77A6-4A8D-8A48-5BD4C005D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750D70-0535-4446-899F-FD3543C5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Time-Limited Ibrutinib and Tisagenlecleucel in R/R MCL </a:t>
            </a:r>
            <a:br>
              <a:rPr lang="en-US"/>
            </a:br>
            <a:r>
              <a:rPr lang="en-US" i="1"/>
              <a:t>TARMAC: CR at 4 Months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F2377-2247-4C52-ACBD-37648F512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BE656-FBC2-4658-9157-579AC28C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Time-Limited Ibrutinib and Tisagenlecleucel in R/R MCL </a:t>
            </a:r>
            <a:br>
              <a:rPr lang="en-US"/>
            </a:br>
            <a:r>
              <a:rPr lang="en-US" i="1"/>
              <a:t>TARMAC: CR at 4 Months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E324E-1DEC-4FCD-8F4D-E95C9DC76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18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3725EE-CE93-441F-A3D8-928C2DC5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Time-Limited Ibrutinib and Tisagenlecleucel in R/R MCL </a:t>
            </a:r>
            <a:br>
              <a:rPr lang="en-US"/>
            </a:br>
            <a:r>
              <a:rPr lang="en-US" i="1"/>
              <a:t>TARMAC: CAR-T Cellular Kinetics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E283C-55B7-4838-BB38-4C1F56091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8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3F8FD-68C6-462C-ABE5-0F94B603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Zilovertamab and Ibrutinib in MCL/CLL/MZL</a:t>
            </a:r>
            <a:br>
              <a:rPr lang="en-GB"/>
            </a:br>
            <a:r>
              <a:rPr lang="en-GB" i="1"/>
              <a:t>TEAEs ≥ 20%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42DED-0CD4-4967-A718-2131811B8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031209-5D25-47ED-A0C4-F7493338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021FA-0C89-42CB-94B9-CE1395FE23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73519C-9E15-4658-9CD5-A6D77CC1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Zilovertamab and Ibrutinib in MCL/CLL/MZL</a:t>
            </a:r>
            <a:br>
              <a:rPr lang="en-GB"/>
            </a:br>
            <a:r>
              <a:rPr lang="en-GB" i="1"/>
              <a:t>Efficacy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556AE-60B0-4066-9F77-C193FE36EF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5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866AD-CE56-445D-B41D-A9C40A2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Noncovalent BTK Inhibitors in MCL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038B7-05C5-4DB1-90FC-7DD814E8C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557D9-1BA1-4A9E-8075-5D070061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BTKi-Pretreated R/R MCL</a:t>
            </a:r>
            <a:br>
              <a:rPr lang="en-US"/>
            </a:br>
            <a:r>
              <a:rPr lang="en-US" i="1"/>
              <a:t>BRUIN: Efficacy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1E13D-5A77-4DE8-B031-D785C48C5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90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BF15A7-ECEC-40B2-8876-6D8BD5D8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BTKi-Pretreated R/R MCL</a:t>
            </a:r>
            <a:br>
              <a:rPr lang="en-US"/>
            </a:br>
            <a:r>
              <a:rPr lang="en-US" i="1"/>
              <a:t>BRUIN: DoR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FC6C6-BFAC-40AE-A086-05F279A4E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9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FBB87-9AD6-4039-A7F9-0833FFF8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Pirtobrutinib in Covalent BTKi-Pretreated R/R MCL</a:t>
            </a:r>
            <a:br>
              <a:rPr lang="en-US"/>
            </a:br>
            <a:r>
              <a:rPr lang="en-US" i="1"/>
              <a:t>BRUIN: Safety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33A03-CDF9-43A4-BB9D-906B60CDB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06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A58C2-0048-4638-8B6C-9894B690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Implications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F8387-BC4A-4F0B-99C1-C4361BB91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44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F78E1-9E22-4E5E-9968-15B6007F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BTK Inhibitors for CLL/SLL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A4901-C378-4475-B9FD-0D13F2DE6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35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61C6B-7638-4D2D-925E-4C90E648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BTK Inhibitors for CLL/SLL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2178C-79C0-4B0C-9BD1-7115A4D1D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F7F590-B65D-417D-9C77-7E96D843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BTK Inhibitors for CLL/SLL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CA700-D2F3-4137-859B-5AB0BB4BA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1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0561E-7E9B-49B7-8BA3-F57EBE74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BTK Inhibitors for MCL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8C31-4D21-46B6-8A7A-8460DE088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2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447610-4F0F-4594-A60B-76DD8A6B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Covalent vs</a:t>
            </a:r>
            <a:r>
              <a:rPr lang="en-US" sz="3600" i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oncovalent BTK Inhibitors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3B655-5F67-4D78-8AD2-0AD7DBAFD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3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5FB11-A93E-4BCC-A5C3-6678D543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BTK Inhibitors for MCL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44AAC-96C5-4E47-A883-F1A79F0B9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7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2FA76E-E24D-4CE3-8313-B55A659F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Right BTK inhibitors for MCL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F9E2-838D-48A1-8A89-59B8226B2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3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5671D-AC54-4CE4-884F-3D8AD2CD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ALPINE: PFS Benefits With Zanubrutinib Over Ibrutinib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C1E77-4438-4D43-B15D-749E225CA2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8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B198F-8D5D-4AE2-AA12-C8FCF743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the Side Effects of BTK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0F05F-E80C-48EA-A53F-8307958FC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4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B7214E-99EE-4166-B533-7FBB68F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the Side Effects of BTK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6B085-5400-4D5D-A470-79070EF14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0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EA19F7-E7FE-4780-89FB-56D6C7CB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the Side Effects of BTK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668D4-3E7F-467B-815D-0401FC2B1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7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91E6E4-1651-4B64-A0D0-35161A81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the Side Effects of BTK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DB901-86D7-4852-A034-F7BD977655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9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362B13-9FDA-4CE4-B734-05F1B796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Noncovalent BTK Inhibitors: Evolving Treatment Paradigm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FFC6C-5F9F-4D00-B00F-7102B2BE9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1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213B3-8AB9-4037-ADC2-70F92DB3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Noncovalent BTK Inhibitors: Evolving Treatment Paradigm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9C66B-37A2-41EE-A2BF-195CD46AF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3C7D2A-A1E6-4A8B-B6CD-EC0C8E7E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Noncovalent BTK Inhibitors: Evolving Treatment Paradigm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0D1AA-87E2-48A1-9FA7-D8B12F836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0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D0B6E7-3933-427D-9F0E-605AA310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Selected Covalent and </a:t>
            </a:r>
            <a:r>
              <a:rPr lang="en-US" sz="360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oncovalent BTK Inhibitors for Treatment of CLL/SLL and MCL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7C406-95A2-4DDE-9730-680E9D7CC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4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9E6819-E66B-40C6-A53C-4F064084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132E3-D882-48B8-8BEE-EC4C9081E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EFD127-9BA3-478E-A506-00FC7D5A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Covalent BTK Inhibitors in CLL/SLL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A8CF7-CD87-4BFD-BDAD-31EE73BEE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7DA4C6-0043-4177-B70F-70185D93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Acalabrutinib Monotherapy in R/R CLL</a:t>
            </a:r>
            <a:br>
              <a:rPr lang="en-US"/>
            </a:br>
            <a:r>
              <a:rPr lang="en-US" i="1"/>
              <a:t>ACE-CL-001: PFS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9388F-1281-4450-A6B9-7C81E182D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1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C5115B-7BEF-4D15-9AC8-34183139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Acalabrutinib Monotherapy in R/R CLL</a:t>
            </a:r>
            <a:br>
              <a:rPr lang="en-US"/>
            </a:br>
            <a:r>
              <a:rPr lang="en-US" i="1"/>
              <a:t>ACE-CL-001: Safety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30074-4698-4624-A2F5-E295AA576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6A2B93-889B-4C0F-9B40-6AFA16F4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Acalabrutinib vs Ibrutinib in Previously Treated CLL</a:t>
            </a:r>
            <a:br>
              <a:rPr lang="en-US"/>
            </a:br>
            <a:r>
              <a:rPr lang="en-US" i="1"/>
              <a:t>ELEVATE-RR: Burden of AEs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1141C-682E-4980-ABF3-7EA730D3F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113951F8-B968-400E-9113-8710914F7D9F}"/>
</file>

<file path=customXml/itemProps2.xml><?xml version="1.0" encoding="utf-8"?>
<ds:datastoreItem xmlns:ds="http://schemas.openxmlformats.org/officeDocument/2006/customXml" ds:itemID="{814321DF-3A0D-45F2-A267-80275D09B3D9}"/>
</file>

<file path=customXml/itemProps3.xml><?xml version="1.0" encoding="utf-8"?>
<ds:datastoreItem xmlns:ds="http://schemas.openxmlformats.org/officeDocument/2006/customXml" ds:itemID="{79B6D59E-96B5-4CF5-9848-2DD56BE408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Widescreen</PresentationFormat>
  <Paragraphs>47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Program Overview</vt:lpstr>
      <vt:lpstr>Covalent vs Noncovalent BTK Inhibitors</vt:lpstr>
      <vt:lpstr>Selected Covalent and Noncovalent BTK Inhibitors for Treatment of CLL/SLL and MCL</vt:lpstr>
      <vt:lpstr>Covalent BTK Inhibitors in CLL/SLL</vt:lpstr>
      <vt:lpstr>Acalabrutinib Monotherapy in R/R CLL ACE-CL-001: PFS</vt:lpstr>
      <vt:lpstr>Acalabrutinib Monotherapy in R/R CLL ACE-CL-001: Safety</vt:lpstr>
      <vt:lpstr>Acalabrutinib vs Ibrutinib in Previously Treated CLL ELEVATE-RR: Burden of AEs</vt:lpstr>
      <vt:lpstr>Acalabrutinib vs Ibrutinib in Previously Treated CLL ELEVATE-RR: Burden of AEs</vt:lpstr>
      <vt:lpstr>Zanubrutinib vs Ibrutinib in R/R CLL/SLL ALPINE: ORR</vt:lpstr>
      <vt:lpstr>Zanubrutinib vs Ibrutinib in R/R CLL/SLL ALPINE: PFS</vt:lpstr>
      <vt:lpstr>Zanubrutinib vs Ibrutinib in R/R CLL/SLL ALPINE: PFS (Subgroups)</vt:lpstr>
      <vt:lpstr>Noncovalent BTK Inhibitors in CLL/SLL</vt:lpstr>
      <vt:lpstr>Pirtobrutinib in Covalent BTK Inhibitor Pretreated R/R CLL/SLL BRUIN: PFS</vt:lpstr>
      <vt:lpstr>Pirtobrutinib in Covalent BTK Inhibitor Pretreated R/R CLL/SLL BRUIN: PFS (Subgroups)</vt:lpstr>
      <vt:lpstr>Pirtobrutinib in Covalent BTK Inhibitor Pretreated R/R CLL/SLL BRUIN: Safety</vt:lpstr>
      <vt:lpstr>Pirtobrutinib in Covalent BTKi-Intolerant B-Cell Malignancies BRUIN: TEAEs Recurring in the Same Patient</vt:lpstr>
      <vt:lpstr>Pirtobrutinib in Covalent BTKi-Intolerant B-Cell Malignancies BRUIN: PFS</vt:lpstr>
      <vt:lpstr>Pirtobrutinib in Richter Transformation BRUIN: Efficacy</vt:lpstr>
      <vt:lpstr>Pirtobrutinib in Richter Transformation BRUIN: OS, DoR</vt:lpstr>
      <vt:lpstr>Pirtobrutinib in Richter Transformation BRUIN: Safety</vt:lpstr>
      <vt:lpstr>Nemtabrutinib in Pretreated B-Cell Malignancies Bellwave-001: ORR</vt:lpstr>
      <vt:lpstr>Nemtabrutinib in Pretreated B-Cell Malignancies Bellwave-001: Safety</vt:lpstr>
      <vt:lpstr>Covalent BTK Inhibitors in MCL</vt:lpstr>
      <vt:lpstr>Time-Limited Ibrutinib and Tisagenlecleucel in R/R MCL  TARMAC: CR at 4 Months</vt:lpstr>
      <vt:lpstr>Time-Limited Ibrutinib and Tisagenlecleucel in R/R MCL  TARMAC: CR at 4 Months</vt:lpstr>
      <vt:lpstr>Time-Limited Ibrutinib and Tisagenlecleucel in R/R MCL  TARMAC: CAR-T Cellular Kinetics</vt:lpstr>
      <vt:lpstr>Zilovertamab and Ibrutinib in MCL/CLL/MZL TEAEs ≥ 20%</vt:lpstr>
      <vt:lpstr>Zilovertamab and Ibrutinib in MCL/CLL/MZL Efficacy</vt:lpstr>
      <vt:lpstr>Noncovalent BTK Inhibitors in MCL</vt:lpstr>
      <vt:lpstr>Pirtobrutinib in Covalent BTKi-Pretreated R/R MCL BRUIN: Efficacy</vt:lpstr>
      <vt:lpstr>Pirtobrutinib in Covalent BTKi-Pretreated R/R MCL BRUIN: DoR</vt:lpstr>
      <vt:lpstr>Pirtobrutinib in Covalent BTKi-Pretreated R/R MCL BRUIN: Safety</vt:lpstr>
      <vt:lpstr>Clinical Implications</vt:lpstr>
      <vt:lpstr>Choosing the Right BTK Inhibitors for CLL/SLL</vt:lpstr>
      <vt:lpstr>Choosing the Right BTK Inhibitors for CLL/SLL</vt:lpstr>
      <vt:lpstr>Choosing the Right BTK Inhibitors for CLL/SLL</vt:lpstr>
      <vt:lpstr>Choosing the Right BTK Inhibitors for MCL</vt:lpstr>
      <vt:lpstr>Choosing the Right BTK Inhibitors for MCL</vt:lpstr>
      <vt:lpstr>Choosing the Right BTK inhibitors for MCL</vt:lpstr>
      <vt:lpstr>ALPINE: PFS Benefits With Zanubrutinib Over Ibrutinib</vt:lpstr>
      <vt:lpstr>Managing the Side Effects of BTK Inhibitors</vt:lpstr>
      <vt:lpstr>Managing the Side Effects of BTK Inhibitors</vt:lpstr>
      <vt:lpstr>Managing the Side Effects of BTK Inhibitors</vt:lpstr>
      <vt:lpstr>Managing the Side Effects of BTK Inhibitors</vt:lpstr>
      <vt:lpstr>Noncovalent BTK Inhibitors: Evolving Treatment Paradigm</vt:lpstr>
      <vt:lpstr>Noncovalent BTK Inhibitors: Evolving Treatment Paradigm</vt:lpstr>
      <vt:lpstr>Noncovalent BTK Inhibitors: Evolving Treatment Paradigm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2022-12-23T15:16:51Z</dcterms:created>
  <dcterms:modified xsi:type="dcterms:W3CDTF">2022-12-23T15:16:51Z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