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1FD9-9AB1-23F9-4017-06CD1E49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DD1FD-F0BE-40A7-F2A7-CD2AD0C7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F4E3-C52A-434A-8E54-425CDD183BF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985D9-92C1-D29E-6DE8-024D9FA5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6C40C-FB7B-3AAE-676F-C3EB9BAF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797C3-2634-48CB-9D3E-09E1BD677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AE1C8-E394-BBFC-DDA0-476B2110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BF845-85A9-9273-119A-04535A1D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005E7-13F1-A647-E89D-FF6869E03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F4E3-C52A-434A-8E54-425CDD183BFC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C648F-A883-0CB6-46F6-84BD1FF85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56FEB-13D0-3FB4-93B1-7B122D120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97C3-2634-48CB-9D3E-09E1BD677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9A8F5B-4709-F163-B5C2-159E6AF5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6089C-9AAC-FC09-D232-FCD9F1F67E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5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853C7F-D11C-4E2E-9CF0-1BF83EEC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Prevalence of NAFLD </a:t>
            </a:r>
            <a:br>
              <a:rPr lang="en-US"/>
            </a:br>
            <a:r>
              <a:rPr lang="en-US" sz="3100" i="1"/>
              <a:t>Variable and Correlates With Caloric Intake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FA4EA-4C4A-400A-762E-0B75BB0ACC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2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AF52FC-B02B-89A5-5411-A4FFC79A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Prevalence of NAFLD </a:t>
            </a:r>
            <a:br>
              <a:rPr lang="en-US"/>
            </a:br>
            <a:r>
              <a:rPr lang="en-US" sz="3100" i="1"/>
              <a:t>Variable and Correlates With Caloric Intake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E70BF-1A06-0580-1264-0707DD1557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8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CC102A-0FE9-DE04-597E-F7163D8D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F579E-5CDA-CE15-B5B5-1371075BC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74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2EAD6-F1F5-4563-E782-9E84C497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51809-F5E0-F5DF-CA94-EC0EA8453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63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B7E897-29C1-41FE-B895-775057AB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NAFLD: A Multisystem </a:t>
            </a:r>
            <a:r>
              <a:rPr lang="en-US"/>
              <a:t>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E3C4D-93F0-5E5D-DFEF-F7A6869E3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3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BA740-7F2D-4DB5-ADBC-B1801105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NAFLD Affects Extrahepatic Organs and Regulatory Pathways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6ACD2-19E9-61CB-FE59-F7797EAD09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AA12D-EBEA-3C65-6320-2BBCB7D7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F93B8-463F-F5CC-9857-B4C6B2446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DFC44E-3F5F-24D8-D80F-5D794253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914BC-7B52-448D-3867-B4803859B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C0320-EF94-A846-7896-60A6D607D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015C1-4323-99B8-DD96-DDA0583EA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88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661F4-EBDB-5425-6B72-29435248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C4EC4-392A-C648-CBDC-EE3C783B3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66A73-D7A6-095F-D2E2-2E69F13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07AE6-8559-6DFE-9592-0BE992F2C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3258C1-7836-AB3F-30E2-9F4D1169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History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1913D-D0A9-9B46-C75F-BB80B730E2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78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03BB73-6CF3-05FB-F125-FD900255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Fibrosis Is Associated With Long-Term Outcomes in Patients With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19CCEB-8132-8D10-42C3-464E605F0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1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17FE78-745F-44B0-8D09-4BDC4A18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Fibrosis Is Associated With Long-Term Outcomes in Patients With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5C746-16EB-9820-BE8E-AFDD41E82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5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E29D1B-5468-8300-7A5A-5172D7AC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Fibrosis Is Associated With Long-Term Outcomes in Patients With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6BF98-0978-301F-3772-14F8F63E8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4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C73ED-9319-BB99-6267-FD471236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Fibrosis Is Associated With Long-Term Outcomes in Patients With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A43CE-C178-C8BA-F2F0-8A9853290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3BE0B-38EA-41EE-6C47-11B85A76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Fibrosis Stage Predicts Adverse Disease Outcomes in NAFLD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721C0-E760-B6B8-6F4C-4B94E70299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8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2610D-227C-0F92-BABC-E541E68A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Fibrosis Stage Predicts Adverse Disease Outcomes in NAFLD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95DCD-B6B5-31E2-3709-5761C0E913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BA7728-E9FB-EBE0-9CB1-CD8A6E3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and Decompensation in NAFLD Through the Stages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6E925F-D42F-C2BE-435A-2724127396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38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B69CF6-D6AE-ECFD-760F-2F4F4ED2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Noninvasive Tests for Liver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5FFB4-88E9-A2F5-8117-C08EE025B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41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CC5040-E44D-AEDA-D8E4-1ED4A8C9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</a:t>
            </a:r>
            <a:r>
              <a:rPr lang="en-US">
                <a:cs typeface="Arial" panose="020B0604020202020204" pitchFamily="34" charset="0"/>
              </a:rPr>
              <a:t>F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ibrosis Screening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0DBDA-FEE3-6141-3ADC-4AF986697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3FCB79-BA37-D061-780A-EB36BCFF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EFD54-FEE3-1329-C52F-378372F76F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67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3F603E-5813-F38F-8CDD-469D0DAD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</a:t>
            </a:r>
            <a:r>
              <a:rPr lang="en-US">
                <a:cs typeface="Arial" panose="020B0604020202020204" pitchFamily="34" charset="0"/>
              </a:rPr>
              <a:t>F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ibrosis Screening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10CA9-5D4C-1F44-E523-5E8CC5B03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02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F61D1C-A7DB-7602-8B5C-77D451AA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for Liver Fibrosis</a:t>
            </a:r>
            <a:br>
              <a:rPr lang="en-US"/>
            </a:br>
            <a:r>
              <a:rPr lang="en-US" i="1"/>
              <a:t>Guidance for Using Noninvasive Tests (NITs)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8205F-A88C-E31D-5C5A-AC8AD6BFE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2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FE7126-A4B0-C362-4A59-18F8BC9A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for Liver Fibrosis</a:t>
            </a:r>
            <a:br>
              <a:rPr lang="en-US"/>
            </a:br>
            <a:r>
              <a:rPr lang="en-US" i="1"/>
              <a:t>Guidance for Using Noninvasive Tests (NITs)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572A4-BF0B-703B-B6FF-EEC57B0F5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01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389126-7039-6A66-A59A-617B09A9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for Liver Fibrosis</a:t>
            </a:r>
            <a:br>
              <a:rPr lang="en-US"/>
            </a:br>
            <a:r>
              <a:rPr lang="en-US" i="1"/>
              <a:t>Guidance for Using Noninvasive Tests (NITs)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BAE71-F2CB-3EC0-D335-0FECBCF44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2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26CF1-A619-C75C-BEF3-7468C3EC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Invasive Tool for Staging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0ED8F-18C3-0C4F-094C-4825B2D2CC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5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B04F14-A1EE-7E3C-E35C-8BA5D391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Invasive Tool for Staging Fibrosis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2D9C67-DE88-8785-000A-1091691A93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5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6D3085-7AE3-2D55-9437-6B71C06D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Noninvasive Tests for Staging Fibrosis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A41B0-B525-A63E-BCF9-B3B97F6A5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47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A85DA7-6F1F-8A93-FE5B-50E25E0E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FIB-4 Score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B8B89-0D19-9F45-6744-0138FCA4F5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4D6668-682F-E596-DE7E-5F49B83C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FIB-4 Score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4696E-54D4-2985-3EB0-CA838FE03F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4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3A922A-753B-A056-3F47-8B2CFF20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FIB-4 Score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5FA3C-D66B-DC2F-C89D-474746E22F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4D8B6-2302-98AF-BAE7-96964F49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Nonalcoholic Fatty Liver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71546-776F-5219-0B6D-BD538FA8B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0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CC3F27-2E74-38C9-1A63-C0E8D4F2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FIB-4 Score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1D50B-3F90-9881-0FF7-6B8519A96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39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6C08E-8846-F000-65AE-5441FFE9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FIB-4 Score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FBAA9-5A8C-5B6F-2F06-D1920BF48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2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CD6B9C-95D7-B808-9702-BE7B5E2A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Enhanced Liver Fibrosis (ELF) Test</a:t>
            </a:r>
            <a:endParaRPr lang="en-GB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514E6E-19C8-E820-43D3-14D51EB57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83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D5E18A-761A-276F-EE19-99C6E88D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Enhanced Liver Fibrosis (ELF) Test</a:t>
            </a:r>
            <a:endParaRPr lang="en-GB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859B2-6289-AC6A-06E4-894B29895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9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B2B073-4381-16E3-4EF2-91CE66FC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Enhanced Liver Fibrosis (ELF) Test</a:t>
            </a:r>
            <a:endParaRPr lang="en-GB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2CCA8-AE53-2A12-3E0F-93A0BF12DC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67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ED48A0-7983-384F-198A-51D8EB867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/>
              <a:t>Enhanced Liver Fibrosis (ELF) Test</a:t>
            </a:r>
            <a:endParaRPr lang="en-GB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82188-2FA2-77EF-9D9F-6823630F3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0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DABD85-DD68-8D04-96C4-34272205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ELF Predicts Progression More Accurately Than Biopsy</a:t>
            </a:r>
            <a:br>
              <a:rPr lang="en-US" altLang="en-US"/>
            </a:br>
            <a:r>
              <a:rPr lang="en-US" altLang="en-US" sz="3100" i="1"/>
              <a:t>Phase 2 Simtuzumab in NASH and Advanced Fibrosis</a:t>
            </a:r>
            <a:endParaRPr lang="en-US" alt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B319F-8AD0-8DDA-E27C-5E84C27A38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60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B839DD-41CC-F63F-27AF-3BF2AEF7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FIB-4 Predicts Long-Term Outcomes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E4AEC-EBF9-E89B-A7A3-5609BF144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7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70B828-2ECF-7323-1A1E-76424C61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Vibration-Controlled Transient Elastography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EB30E-CA86-5DC6-0101-BFDEE4B07A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87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304E79-95BD-08D7-70AE-1F6BB17B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Vibration-Controlled Transient Elastography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754370-4102-9345-31B3-9B46474038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5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35B13B-008B-B3AB-031E-9915A510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Nonalcoholic Fatty Liver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8F86E-9EBF-46FC-B5A7-3846D54414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6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11900-87C5-FD80-FB7B-1DBB202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Vibration-Controlled Transient Elastography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DBD0F-38ED-ADB5-E368-E1D00F685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839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686E81-D9C8-7103-4F92-C656AB89E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Machine Learning Model for Early Prediction</a:t>
            </a:r>
            <a:br>
              <a:rPr lang="en-US"/>
            </a:br>
            <a:r>
              <a:rPr lang="en-US"/>
              <a:t>of NASH Patients Using Noninvasive Clinical Parameters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B26D4-38C6-B767-CD4A-148CCF4DA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49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4ADB0-BC5D-9E5B-F292-75978529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Guidance From Professional Societies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033F2-6A3C-5D30-892D-78186BCF8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33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774380-9FDD-33D1-AA57-DADE71161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Noninvasive Evaluation of Fibrosis and Follow-Up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844FE0-694A-62F1-6FB4-C7A40EF08D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7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999843-DD9F-37AE-3E15-A40CF1D3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9E39E-7937-CCD7-B02B-AF98D2A40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8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F2E2C-9B48-3B85-487D-A6EAE39F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ECFE7-DE69-0DA2-D05F-1486694FE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2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D551E8-998C-A6C9-FD44-DCC07345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295B2-43C2-16A4-6406-9F527D30C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7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E5AC73-3A51-DE10-ADCC-1762AB39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484F9-E6CD-4358-511A-613F5FE9E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72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68284-5E59-9414-F834-A62C268F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51709-E4C5-6987-C61D-735C702B8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520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4EE65-2AC6-A022-2D8A-404C3526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DA82F-14F6-9C34-354D-44FCADC67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0A2DB-5DB8-C96D-D08D-A4231AC2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Nonalcoholic Fatty Liver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59C31-7C9E-1FDE-351E-2A4A4169A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9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011ED-0819-43A9-8326-C6456976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FED1F-6FCB-E4DA-8C89-3F5C0CD8A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04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DD651-8178-EED8-013F-228129E3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Risk of Progression in Patients With NAFLD Facilitates Appropriate, Timely Referral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8E14D-CFDE-5286-25A5-C50BA837B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55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5087A-F470-3E98-E489-DDC94AD8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2-Step Pathway for NAFLD: FIB-4 Followed by ELF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A4A0B-9DE3-16F9-C744-2C5603B0B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4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04F99F-80DA-EFDA-240B-825AD3EE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2022 AASLD Updates for NAFLD in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45109-A02F-D367-4C58-8222BCAD6C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6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AAFDC4-B11C-17F5-E2AC-08CE68ED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24E48-F7D0-6765-7456-3F34D3650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463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0FDA54-2DBC-7666-3DF8-1DB55CB2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8297D-C6AC-7D52-8D43-6320585BA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4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DB0A0-2D30-7051-8E8C-18152726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Nonalcoholic Fatty Liver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98C19-7B77-47E9-7CC1-F9DF08A249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3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633F5-30E2-B0E9-5D85-94302228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Increasing Prevalence of NAFLD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F4A4B-C760-71D8-3B08-0DAB75B54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3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76087-FA93-F6F8-EEEE-AC467909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Prevalence of NAFLD </a:t>
            </a:r>
            <a:br>
              <a:rPr lang="en-US"/>
            </a:br>
            <a:r>
              <a:rPr lang="en-US" sz="3100" i="1"/>
              <a:t>Variable and Correlates With Caloric Intake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8C250-43C6-64BB-CF33-D6DDBC79F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Props1.xml><?xml version="1.0" encoding="utf-8"?>
<ds:datastoreItem xmlns:ds="http://schemas.openxmlformats.org/officeDocument/2006/customXml" ds:itemID="{4713325A-B97E-4D64-9B6C-6986515CA18A}"/>
</file>

<file path=customXml/itemProps2.xml><?xml version="1.0" encoding="utf-8"?>
<ds:datastoreItem xmlns:ds="http://schemas.openxmlformats.org/officeDocument/2006/customXml" ds:itemID="{055222B7-BD2D-4341-9B26-CDB6C0915135}"/>
</file>

<file path=customXml/itemProps3.xml><?xml version="1.0" encoding="utf-8"?>
<ds:datastoreItem xmlns:ds="http://schemas.openxmlformats.org/officeDocument/2006/customXml" ds:itemID="{BDE20946-284A-4A6E-BAE8-A2C817D6A9D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Widescreen</PresentationFormat>
  <Paragraphs>62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</vt:lpstr>
      <vt:lpstr>Nonalcoholic Fatty Liver Disease</vt:lpstr>
      <vt:lpstr>Nonalcoholic Fatty Liver Disease</vt:lpstr>
      <vt:lpstr>Nonalcoholic Fatty Liver Disease</vt:lpstr>
      <vt:lpstr>Nonalcoholic Fatty Liver Disease</vt:lpstr>
      <vt:lpstr>Increasing Prevalence of NAFLD</vt:lpstr>
      <vt:lpstr>Global Prevalence of NAFLD  Variable and Correlates With Caloric Intake</vt:lpstr>
      <vt:lpstr>Global Prevalence of NAFLD  Variable and Correlates With Caloric Intake</vt:lpstr>
      <vt:lpstr>Global Prevalence of NAFLD  Variable and Correlates With Caloric Intake</vt:lpstr>
      <vt:lpstr>Risk Factors for NAFLD</vt:lpstr>
      <vt:lpstr>Risk Factors for NAFLD</vt:lpstr>
      <vt:lpstr>NAFLD: A Multisystem Disease</vt:lpstr>
      <vt:lpstr>NAFLD Affects Extrahepatic Organs and Regulatory Pathways</vt:lpstr>
      <vt:lpstr>Natural History of NAFLD</vt:lpstr>
      <vt:lpstr>Natural History of NAFLD</vt:lpstr>
      <vt:lpstr>Natural History of NAFLD</vt:lpstr>
      <vt:lpstr>Natural History of NAFLD</vt:lpstr>
      <vt:lpstr>Natural History of NAFLD</vt:lpstr>
      <vt:lpstr>Liver Fibrosis Is Associated With Long-Term Outcomes in Patients With NAFLD</vt:lpstr>
      <vt:lpstr>Liver Fibrosis Is Associated With Long-Term Outcomes in Patients With NAFLD</vt:lpstr>
      <vt:lpstr>Liver Fibrosis Is Associated With Long-Term Outcomes in Patients With NAFLD</vt:lpstr>
      <vt:lpstr>Liver Fibrosis Is Associated With Long-Term Outcomes in Patients With NAFLD</vt:lpstr>
      <vt:lpstr>Fibrosis Stage Predicts Adverse Disease Outcomes in NAFLD</vt:lpstr>
      <vt:lpstr>Fibrosis Stage Predicts Adverse Disease Outcomes in NAFLD</vt:lpstr>
      <vt:lpstr>Death and Decompensation in NAFLD Through the Stages</vt:lpstr>
      <vt:lpstr>Noninvasive Tests for Liver Fibrosis</vt:lpstr>
      <vt:lpstr>Importance of Fibrosis Screening</vt:lpstr>
      <vt:lpstr>Importance of Fibrosis Screening</vt:lpstr>
      <vt:lpstr>Evaluation for Liver Fibrosis Guidance for Using Noninvasive Tests (NITs)</vt:lpstr>
      <vt:lpstr>Evaluation for Liver Fibrosis Guidance for Using Noninvasive Tests (NITs)</vt:lpstr>
      <vt:lpstr>Evaluation for Liver Fibrosis Guidance for Using Noninvasive Tests (NITs)</vt:lpstr>
      <vt:lpstr>Invasive Tool for Staging Fibrosis</vt:lpstr>
      <vt:lpstr>Invasive Tool for Staging Fibrosis</vt:lpstr>
      <vt:lpstr>Noninvasive Tests for Staging Fibrosis</vt:lpstr>
      <vt:lpstr>FIB-4 Score</vt:lpstr>
      <vt:lpstr>FIB-4 Score</vt:lpstr>
      <vt:lpstr>FIB-4 Score</vt:lpstr>
      <vt:lpstr>FIB-4 Score</vt:lpstr>
      <vt:lpstr>FIB-4 Score</vt:lpstr>
      <vt:lpstr>Enhanced Liver Fibrosis (ELF) Test</vt:lpstr>
      <vt:lpstr>Enhanced Liver Fibrosis (ELF) Test</vt:lpstr>
      <vt:lpstr>Enhanced Liver Fibrosis (ELF) Test</vt:lpstr>
      <vt:lpstr>Enhanced Liver Fibrosis (ELF) Test</vt:lpstr>
      <vt:lpstr>ELF Predicts Progression More Accurately Than Biopsy Phase 2 Simtuzumab in NASH and Advanced Fibrosis</vt:lpstr>
      <vt:lpstr>FIB-4 Predicts Long-Term Outcomes</vt:lpstr>
      <vt:lpstr>Vibration-Controlled Transient Elastography</vt:lpstr>
      <vt:lpstr>Vibration-Controlled Transient Elastography</vt:lpstr>
      <vt:lpstr>Vibration-Controlled Transient Elastography</vt:lpstr>
      <vt:lpstr>Machine Learning Model for Early Prediction of NASH Patients Using Noninvasive Clinical Parameters</vt:lpstr>
      <vt:lpstr>Guidance From Professional Societies</vt:lpstr>
      <vt:lpstr>Noninvasive Evaluation of Fibrosis and Follow-Up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Determining the Risk of Progression in Patients With NAFLD Facilitates Appropriate, Timely Referral</vt:lpstr>
      <vt:lpstr>2-Step Pathway for NAFLD: FIB-4 Followed by ELF</vt:lpstr>
      <vt:lpstr>2022 AASLD Updates for NAFLD in Adults</vt:lpstr>
      <vt:lpstr>Close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2022-12-30T17:01:54Z</dcterms:created>
  <dcterms:modified xsi:type="dcterms:W3CDTF">2022-12-30T17:01:54Z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</Properties>
</file>