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FEE9-5BD8-52FC-43E8-32E15976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6C5718-A61C-87E7-8410-485E7C5D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887A-2E05-4A65-837B-4A34390FE132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BA44E-D692-7322-914D-A98F5F29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373D2-1E90-8695-307E-B79FA444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F254-8E9F-459B-AF5E-C389C56A0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72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6C36C-FE58-9A17-3FD3-2294E183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1248D-C2A9-F989-2950-ED62B8BE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E876-8F5F-2D96-0727-810A9E874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887A-2E05-4A65-837B-4A34390FE132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BC5E3-53EF-5CAE-93A3-CBE5C87E1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8609-B99C-3598-DAFD-91DEFB51F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5F254-8E9F-459B-AF5E-C389C56A0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5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ADCDC6-2A51-192D-2C0F-877B02C6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8B30A-9629-4015-50CE-437CB7014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5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598213-25E7-3E5B-D197-7AA40061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latin typeface="+mj-lt"/>
              </a:rPr>
              <a:t>STOP-IgAN</a:t>
            </a:r>
            <a:br>
              <a:rPr lang="pt-PT">
                <a:latin typeface="+mj-lt"/>
              </a:rPr>
            </a:br>
            <a:r>
              <a:rPr lang="pt-PT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Study Design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FC4BA-29BB-7D69-3E37-EA75A377F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0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914345-C5A4-2797-B469-85E93C25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latin typeface="+mj-lt"/>
              </a:rPr>
              <a:t>STOP-IgAN</a:t>
            </a:r>
            <a:br>
              <a:rPr lang="pt-PT">
                <a:latin typeface="+mj-lt"/>
              </a:rPr>
            </a:br>
            <a:r>
              <a:rPr lang="pt-PT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285F1-2D61-C1CE-6924-D287B8DA12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6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0E65D3-701C-E125-F083-9C5F444D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latin typeface="+mj-lt"/>
              </a:rPr>
              <a:t>STOP-IgAN</a:t>
            </a:r>
            <a:br>
              <a:rPr lang="pt-PT">
                <a:latin typeface="+mj-lt"/>
              </a:rPr>
            </a:br>
            <a:r>
              <a:rPr lang="pt-PT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D63E9-B521-4727-1775-9D5C9036B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56A787-5BD8-0AFD-4C10-3C02B27C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latin typeface="+mj-lt"/>
              </a:rPr>
              <a:t>STOP-IgAN</a:t>
            </a:r>
            <a:br>
              <a:rPr lang="pt-PT">
                <a:latin typeface="+mj-lt"/>
              </a:rPr>
            </a:br>
            <a:r>
              <a:rPr lang="pt-PT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D2058-B97F-24FF-5430-60AD0CCD86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5676E3-C20D-189F-5967-ABCB15BA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latin typeface="+mj-lt"/>
              </a:rPr>
              <a:t>STOP-IgAN</a:t>
            </a:r>
            <a:br>
              <a:rPr lang="pt-PT">
                <a:latin typeface="+mj-lt"/>
              </a:rPr>
            </a:br>
            <a:r>
              <a:rPr lang="pt-PT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04744-C7B2-7F92-29C2-2363F38A3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4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79BD8C-4FF0-A10F-2F4D-A8FEBFBD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TESTING I</a:t>
            </a:r>
            <a:br>
              <a:rPr lang="en-US" sz="4000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Study Design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15073-2789-D328-F674-3CE7FF64C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9DE4B4-8CC7-15D2-17DC-417F1EBA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latin typeface="+mj-lt"/>
              </a:rPr>
              <a:t>TESTING I</a:t>
            </a:r>
            <a:br>
              <a:rPr lang="pt-PT">
                <a:latin typeface="+mj-lt"/>
              </a:rPr>
            </a:br>
            <a:r>
              <a:rPr lang="pt-PT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Study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580A5-398B-3D7D-84BA-098EDB20A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7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735E4-08E2-F5A9-D28B-11A34ECC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j-lt"/>
              </a:rPr>
              <a:t>TESTING II</a:t>
            </a:r>
            <a:br>
              <a:rPr lang="en-US" sz="4000">
                <a:latin typeface="+mj-lt"/>
              </a:rPr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Study Design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CBA31-953E-53AF-8D78-C4137146C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64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3B224C-9757-C62A-7C08-88CFBB812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>
                <a:latin typeface="+mj-lt"/>
              </a:rPr>
              <a:t>TESTING II</a:t>
            </a:r>
            <a:br>
              <a:rPr lang="pt-PT">
                <a:latin typeface="+mj-lt"/>
              </a:rPr>
            </a:br>
            <a:r>
              <a:rPr lang="pt-PT" sz="3100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Efficacy and Safety Results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C4BB9-268F-4EED-C0D4-30E3135635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0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8A53F1-E13E-9607-663A-4B722FD1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Patients With IgAN Who Remain at High Risk </a:t>
            </a:r>
            <a:br>
              <a:rPr lang="en-US"/>
            </a:br>
            <a:r>
              <a:rPr lang="en-US"/>
              <a:t>for Progression After Maximal Supportive Care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89067-D326-55E3-4F22-D456338B3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6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853EA2-FFCE-F082-8EF6-4442085F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IgA Nephropathy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55A3AD-3DC6-8401-6D4D-4BB15FA0A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9962F0-1CEB-B205-59A0-B2FEB186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Disease-specific Treatments for IgAN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Novel and Repurposed Therapeutic Strategies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E4A75-1418-2AC9-EDA0-ED857AC2CF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A92467-5979-91A3-C616-956CCF18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Disease-specific Treatments for IgAN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Novel and Repurposed Therapeutic Strategies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CD857-AA5F-5B6B-1556-90756E522A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ED899E-2889-4D93-BFB4-8D706D1A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Hydroxychloroquine Phase 2 Trial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Study Design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A12C4-6E5D-39F3-83CD-EDA32D722A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8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FFCD5-5D76-2B22-771D-A645B8A0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Hydroxychloroquine Phase 2 Trial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A1367-1515-096F-3418-1FB33FB6A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11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87E555-480E-12B8-4A3B-A9D49387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Hydroxychloroquine Phase 2 Trial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A312C-790C-8D47-9C51-5CEB55CBC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4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FF506D-8831-AA8B-7E3A-5A5BD7AA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Hydroxychloroquine Phase 2 Trial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5B1228-D68F-413D-7524-8D9B997180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2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1ADC76-73D8-911C-2B2A-79C56883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Hydroxychloroquine Phase 2 Trial</a:t>
            </a:r>
            <a:br>
              <a:rPr lang="en-US"/>
            </a:br>
            <a:r>
              <a:rPr lang="en-US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Efficacy and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56133-0EBF-7A29-1DE7-8C3FE2DF1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3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E76DDA-CA57-B1CB-58ED-B126CA18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About Localized Corticosteroids?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D0301-371C-CBC0-DA42-9E973CDA37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F4B86C-7944-1B27-D40E-3576B5FC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About Localized Corticosteroids?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AE957-049E-E71C-7454-ED19D7C29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F245EF-EAC3-1EC6-05B4-EFCA914A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Targeted-Release Budesonide</a:t>
            </a:r>
            <a:br>
              <a:rPr lang="en-US"/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</a:rPr>
              <a:t>How Does It Work?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DA8CF-159C-D5E1-C181-8AE7F1EDE6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5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581F8B-1683-0705-BF15-5572F782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Diagnosis of IgAN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90F27-46BE-0354-9E21-675D125E5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5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0D463F-7CF4-3369-38FE-90771252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Targeted-Release Budesonide</a:t>
            </a:r>
            <a:br>
              <a:rPr lang="en-US"/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</a:rPr>
              <a:t>How Does It Work?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69314-AF5E-F3D7-6B4C-225A5568FF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9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EB1F27-3AC2-6B98-C70E-8965465C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Targeted-Release Budesonide</a:t>
            </a:r>
            <a:br>
              <a:rPr lang="en-US"/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</a:rPr>
              <a:t>How Does It Work?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F6128-F596-5CA5-C38A-5F4A3DB4E8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89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77AF85-986B-6928-FA58-CAD690C4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Targeted-Release Budesonide</a:t>
            </a:r>
            <a:br>
              <a:rPr lang="en-US"/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</a:rPr>
              <a:t>How Does It Work?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12653-BA59-9FF6-2B16-55108FD78F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9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5ADFD9-843A-B066-E314-56F06DB5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Targeted-Release Budesonide</a:t>
            </a:r>
            <a:br>
              <a:rPr lang="en-US"/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</a:rPr>
              <a:t>Summary of MOA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95A14-78F9-136F-9C54-A84614FE1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01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CEE9F-9F90-E12E-3CBD-AE31EE93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Targeted-Release Budesonide</a:t>
            </a:r>
            <a:br>
              <a:rPr lang="en-US"/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</a:rPr>
              <a:t>Summary of MOA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D145C-B240-93EB-3563-CEE94A722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25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63E1E-9F72-0B90-2695-D3DC9B22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Targeted-Release Budesonide</a:t>
            </a:r>
            <a:br>
              <a:rPr lang="en-US"/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</a:rPr>
              <a:t>Summary of MOA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28F533-9EE6-B65D-21A4-DB3CE7F57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477DF8-B711-462E-A424-82695A4A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 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NefIgArd Study Design</a:t>
            </a:r>
            <a:endParaRPr lang="en-US" sz="3100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E1BCD-62F1-15D0-8258-7CD0D443E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1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D2BE8D-CAEF-35D8-F575-6810B424F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</a:t>
            </a:r>
            <a:r>
              <a:rPr lang="en-GB"/>
              <a:t> 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NefIgArd Study Design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018B9-1740-472E-7210-483E208C70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10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C55C54-C66F-78FD-58D4-BFF1EFD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 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NefIgArd Study Design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1BFE8-6BA6-1A93-052F-3BBF388EC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50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FEC7CB-5A78-B7EA-F5B9-78073DC2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 </a:t>
            </a:r>
            <a:br>
              <a:rPr lang="en-GB"/>
            </a:br>
            <a:r>
              <a:rPr kumimoji="0" lang="en-GB" sz="3100" b="0" i="1" u="none" strike="noStrike" kern="1200" cap="none" spc="0" normalizeH="0" baseline="0" noProof="0">
                <a:ln>
                  <a:noFill/>
                </a:ln>
                <a:solidFill>
                  <a:srgbClr val="0F3853">
                    <a:lumMod val="10000"/>
                    <a:lumOff val="9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+mj-ea"/>
                <a:cs typeface="+mj-cs"/>
              </a:rPr>
              <a:t>NefIgArd Study </a:t>
            </a: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Part A: Baseline Characteristics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B81E6-FB84-5D20-F699-EED1F2F695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9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C9EECF-7636-57B8-E70E-15835349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Mucosal-Related Genes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34117-5B17-0D29-231B-C03C7C0D0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68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23E02A-0447-2EF9-AA10-D8DDA912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 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NefIgArd Study Part A: Results at 12 Months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AE8A4-CED2-C5EB-939B-101CD5E5B2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5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6B105-5764-7722-D652-F1152BFB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 </a:t>
            </a:r>
            <a:br>
              <a:rPr lang="en-GB"/>
            </a:br>
            <a:r>
              <a:rPr kumimoji="0" lang="en-GB" sz="3100" b="0" i="1" u="none" strike="noStrike" kern="1200" cap="none" spc="0" normalizeH="0" baseline="0" noProof="0">
                <a:ln>
                  <a:noFill/>
                </a:ln>
                <a:solidFill>
                  <a:srgbClr val="0F3853">
                    <a:lumMod val="10000"/>
                    <a:lumOff val="90000"/>
                  </a:srgbClr>
                </a:solidFill>
                <a:effectLst/>
                <a:uLnTx/>
                <a:uFillTx/>
                <a:latin typeface="Roboto Condensed" panose="02000000000000000000" pitchFamily="2" charset="0"/>
                <a:ea typeface="+mj-ea"/>
                <a:cs typeface="+mj-cs"/>
              </a:rPr>
              <a:t>NefIgArd Study Part A</a:t>
            </a: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: Results at 12 Months (cont)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7BDC9-7419-5B0F-0962-0DEB4CDC99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1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4116CA-55D9-A322-4378-464E9603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 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NefIgArd Study Part A: Safety Results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8F9EA-78EC-3A09-E659-328FC6E4C9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32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DFB079-3CBA-66FF-96D1-B4936D30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 Phase 3 Trial 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NefIgArd Study Part A: Limitations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66A2D-E21B-48D1-2D47-36CE94DC5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37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275BA0-DB61-A58D-F8FF-D8F6E14E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Targeted-Release Budesonide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</a:rPr>
              <a:t>What Is Next?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AF51C-C56E-EF16-0300-F6B5FBC67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53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E84FC3-4779-F802-90C1-93D2029C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Roboto Condensed"/>
                <a:ea typeface="Roboto Condensed"/>
                <a:cs typeface="Roboto Condensed"/>
              </a:rPr>
              <a:t>Targeted-Release Budesonide</a:t>
            </a:r>
            <a:br>
              <a:rPr lang="en-GB"/>
            </a:br>
            <a:r>
              <a:rPr lang="en-GB" sz="3100" i="1">
                <a:solidFill>
                  <a:schemeClr val="tx2">
                    <a:lumMod val="10000"/>
                    <a:lumOff val="90000"/>
                  </a:schemeClr>
                </a:solidFill>
                <a:latin typeface="Roboto Condensed"/>
                <a:ea typeface="Roboto Condensed"/>
                <a:cs typeface="Roboto Condensed"/>
              </a:rPr>
              <a:t>What Is Next?</a:t>
            </a:r>
            <a:endParaRPr lang="en-GB" i="1" dirty="0">
              <a:solidFill>
                <a:schemeClr val="tx2">
                  <a:lumMod val="10000"/>
                  <a:lumOff val="90000"/>
                </a:schemeClr>
              </a:solidFill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8A8C1-34E0-D4F1-8969-B59342149C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6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235275-D138-64D7-4799-D2529353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Conclusion</a:t>
            </a:r>
            <a:endParaRPr lang="en-US" sz="4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DDEC7-6137-7030-C6A7-A46032297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73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9CD9E6-D8E0-FD28-4C66-D57EA3EC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Conclusion</a:t>
            </a:r>
            <a:endParaRPr lang="en-US" sz="4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FF21C-AC4D-DADB-1E3B-4312F6318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7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01DCC5-E4BA-7038-5F6E-7833B2BA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46DFE-BD01-76FE-92C2-6D98251C4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080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2BBD9-32D5-3A12-7B80-0D391743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28C53-F616-C9F7-C540-534A718836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0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4432BA-8626-2E1F-32F7-CFCF3BC6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Gut-Kidney Axis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A4659-5AC3-3B6C-BE8B-42F3A03FB0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7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321C2C-D64F-C753-8A38-3E026FD0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80DFE-95BE-2665-3EDA-D754BBE05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E8D37-629A-43FE-4FBB-93C43041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j-lt"/>
              </a:rPr>
              <a:t>Risk of Disease Progression </a:t>
            </a:r>
            <a:br>
              <a:rPr lang="en-US">
                <a:latin typeface="+mj-lt"/>
              </a:rPr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Need for Treatment Escalation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912E4-9473-AD0F-9649-A10979533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5DEADB-C2C1-A597-9B21-F9B374B2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j-lt"/>
              </a:rPr>
              <a:t>Risk of Disease Progression </a:t>
            </a:r>
            <a:b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Need for Treatment Escalation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33BFD-8FD3-937D-5506-54CA44795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94951-C3CE-51AF-A067-B67E6D02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j-lt"/>
              </a:rPr>
              <a:t>Risk of Disease Progression </a:t>
            </a:r>
            <a:br>
              <a:rPr lang="en-US">
                <a:latin typeface="+mj-lt"/>
              </a:rPr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Need for Treatment Escalation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0BF6F-EE0A-10DA-CDA4-4DD7A1C7CA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8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A88029-CD3E-655D-D7CD-71C9663F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+mj-lt"/>
              </a:rPr>
              <a:t>Risk of Disease Progression</a:t>
            </a:r>
            <a:br>
              <a:rPr lang="en-US">
                <a:latin typeface="+mj-lt"/>
              </a:rPr>
            </a:br>
            <a:r>
              <a:rPr lang="en-US" i="1">
                <a:solidFill>
                  <a:schemeClr val="tx2">
                    <a:lumMod val="10000"/>
                    <a:lumOff val="90000"/>
                  </a:schemeClr>
                </a:solidFill>
                <a:latin typeface="+mj-lt"/>
              </a:rPr>
              <a:t>Need for Treatment Escalation</a:t>
            </a:r>
            <a:endParaRPr lang="en-US" i="1" dirty="0">
              <a:solidFill>
                <a:schemeClr val="tx2">
                  <a:lumMod val="10000"/>
                  <a:lumOff val="9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31C58-BD81-0F1A-AD9B-AC10475BD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f804b179-0660-4c2f-ab29-c11d32565d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7BD4B29C991438B7570355EA9B552" ma:contentTypeVersion="16" ma:contentTypeDescription="Create a new document." ma:contentTypeScope="" ma:versionID="a3de21a4bc583bf6e92eed392ad89ca0">
  <xsd:schema xmlns:xsd="http://www.w3.org/2001/XMLSchema" xmlns:xs="http://www.w3.org/2001/XMLSchema" xmlns:p="http://schemas.microsoft.com/office/2006/metadata/properties" xmlns:ns2="f804b179-0660-4c2f-ab29-c11d32565d81" xmlns:ns3="e93acf5f-f59b-46bb-8c22-2b43a486ab2c" targetNamespace="http://schemas.microsoft.com/office/2006/metadata/properties" ma:root="true" ma:fieldsID="a65f26f25f8a07e4beb288771bdd1cc7" ns2:_="" ns3:_="">
    <xsd:import namespace="f804b179-0660-4c2f-ab29-c11d32565d8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4b179-0660-4c2f-ab29-c11d32565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BE8C1-E9D4-4285-82A3-C19FCA2EC9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0653D-C69F-4483-BB24-966D8D21E5AE}">
  <ds:schemaRefs>
    <ds:schemaRef ds:uri="http://www.w3.org/XML/1998/namespace"/>
    <ds:schemaRef ds:uri="http://purl.org/dc/dcmitype/"/>
    <ds:schemaRef ds:uri="http://schemas.microsoft.com/office/2006/documentManagement/types"/>
    <ds:schemaRef ds:uri="e93acf5f-f59b-46bb-8c22-2b43a486ab2c"/>
    <ds:schemaRef ds:uri="http://purl.org/dc/elements/1.1/"/>
    <ds:schemaRef ds:uri="http://schemas.openxmlformats.org/package/2006/metadata/core-properties"/>
    <ds:schemaRef ds:uri="http://purl.org/dc/terms/"/>
    <ds:schemaRef ds:uri="f804b179-0660-4c2f-ab29-c11d32565d81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2A46F2F-10ED-4809-9EB8-5B3B0F92D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4b179-0660-4c2f-ab29-c11d32565d8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Widescreen</PresentationFormat>
  <Paragraphs>48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IgA Nephropathy</vt:lpstr>
      <vt:lpstr>Diagnosis of IgAN</vt:lpstr>
      <vt:lpstr>Mucosal-Related Genes</vt:lpstr>
      <vt:lpstr>The Gut-Kidney Axis</vt:lpstr>
      <vt:lpstr>Risk of Disease Progression  Need for Treatment Escalation</vt:lpstr>
      <vt:lpstr>Risk of Disease Progression  Need for Treatment Escalation</vt:lpstr>
      <vt:lpstr>Risk of Disease Progression  Need for Treatment Escalation</vt:lpstr>
      <vt:lpstr>Risk of Disease Progression Need for Treatment Escalation</vt:lpstr>
      <vt:lpstr>STOP-IgAN Study Design</vt:lpstr>
      <vt:lpstr>STOP-IgAN Efficacy and Safety Results</vt:lpstr>
      <vt:lpstr>STOP-IgAN Efficacy and Safety Results</vt:lpstr>
      <vt:lpstr>STOP-IgAN Efficacy and Safety Results</vt:lpstr>
      <vt:lpstr>STOP-IgAN Efficacy and Safety Results</vt:lpstr>
      <vt:lpstr>TESTING I Study Design</vt:lpstr>
      <vt:lpstr>TESTING I Study Results</vt:lpstr>
      <vt:lpstr>TESTING II Study Design</vt:lpstr>
      <vt:lpstr>TESTING II Efficacy and Safety Results</vt:lpstr>
      <vt:lpstr>Management of Patients With IgAN Who Remain at High Risk  for Progression After Maximal Supportive Care</vt:lpstr>
      <vt:lpstr>Disease-specific Treatments for IgAN Novel and Repurposed Therapeutic Strategies</vt:lpstr>
      <vt:lpstr>Disease-specific Treatments for IgAN Novel and Repurposed Therapeutic Strategies</vt:lpstr>
      <vt:lpstr>Hydroxychloroquine Phase 2 Trial Study Design</vt:lpstr>
      <vt:lpstr>Hydroxychloroquine Phase 2 Trial Efficacy and Safety Results</vt:lpstr>
      <vt:lpstr>Hydroxychloroquine Phase 2 Trial Efficacy and Safety Results</vt:lpstr>
      <vt:lpstr>Hydroxychloroquine Phase 2 Trial Efficacy and Safety Results</vt:lpstr>
      <vt:lpstr>Hydroxychloroquine Phase 2 Trial Efficacy and Safety Results</vt:lpstr>
      <vt:lpstr>What About Localized Corticosteroids?</vt:lpstr>
      <vt:lpstr>What About Localized Corticosteroids?</vt:lpstr>
      <vt:lpstr>Targeted-Release Budesonide How Does It Work?</vt:lpstr>
      <vt:lpstr>Targeted-Release Budesonide How Does It Work?</vt:lpstr>
      <vt:lpstr>Targeted-Release Budesonide How Does It Work?</vt:lpstr>
      <vt:lpstr>Targeted-Release Budesonide How Does It Work?</vt:lpstr>
      <vt:lpstr>Targeted-Release Budesonide Summary of MOA</vt:lpstr>
      <vt:lpstr>Targeted-Release Budesonide Summary of MOA</vt:lpstr>
      <vt:lpstr>Targeted-Release Budesonide Summary of MOA</vt:lpstr>
      <vt:lpstr>Targeted-Release Budesonide Phase 3 Trial  NefIgArd Study Design</vt:lpstr>
      <vt:lpstr>Targeted-Release Budesonide Phase 3 Trial  NefIgArd Study Design</vt:lpstr>
      <vt:lpstr>Targeted-Release Budesonide Phase 3 Trial  NefIgArd Study Design</vt:lpstr>
      <vt:lpstr>Targeted-Release Budesonide Phase 3 Trial  NefIgArd Study Part A: Baseline Characteristics</vt:lpstr>
      <vt:lpstr>Targeted-Release Budesonide Phase 3 Trial  NefIgArd Study Part A: Results at 12 Months</vt:lpstr>
      <vt:lpstr>Targeted-Release Budesonide Phase 3 Trial  NefIgArd Study Part A: Results at 12 Months (cont)</vt:lpstr>
      <vt:lpstr>Targeted-Release Budesonide Phase 3 Trial  NefIgArd Study Part A: Safety Results</vt:lpstr>
      <vt:lpstr>Targeted-Release Budesonide Phase 3 Trial  NefIgArd Study Part A: Limitations</vt:lpstr>
      <vt:lpstr>Targeted-Release Budesonide What Is Next?</vt:lpstr>
      <vt:lpstr>Targeted-Release Budesonide What Is Next?</vt:lpstr>
      <vt:lpstr>Conclusion</vt:lpstr>
      <vt:lpstr>Conclusion</vt:lpstr>
      <vt:lpstr>Conclusion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Parsuram, Pranay</dc:creator>
  <cp:lastModifiedBy>Parsuram, Pranay</cp:lastModifiedBy>
  <cp:revision>2</cp:revision>
  <dcterms:created xsi:type="dcterms:W3CDTF">2023-01-10T09:42:28Z</dcterms:created>
  <dcterms:modified xsi:type="dcterms:W3CDTF">2023-01-10T13:52:34Z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0x010100FC47BD4B29C991438B7570355EA9B552</vt:lpwstr>
  </property>
  <property fmtid="{D5CDD505-2E9C-101B-9397-08002B2CF9AE}" pid="3" name="MediaServiceImageTags">
    <vt:lpwstr/>
  </property>
</Properties>
</file>