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93E8-CDF4-9661-94BF-2758C128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02A2F-6F28-473B-060A-DAB544AB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0D85-6309-4DEA-882C-B6B78616FA36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A715D-AA4D-8957-9DF3-1B7F0122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F185B-2D84-8FD4-23A6-5FB248A8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DE28-9726-4BA0-A11F-67612B19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C0E387-008E-A585-F4D0-DDF4E4418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413EC-6DCE-800B-474F-132EE1545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94E82-8865-7232-277B-C1AEED3D0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C0D85-6309-4DEA-882C-B6B78616FA36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E71A-0A25-910A-1BF2-2933AF522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F93B0-B6FC-5D43-90FE-CBBA8B228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DE28-9726-4BA0-A11F-67612B19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2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EDA38A-9945-830C-748F-67EC5409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8B582-A96B-1685-F6A0-9461B1B1ED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1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C70B8C-2F35-CD25-5718-717E64D4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Prognosis of CKD by GFR and Albuminuria Categories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6D94E-9F26-6403-38C4-8685240CE7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4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72B7FE-83CC-9454-87A9-78325E64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Kidney Failure Risk Calculation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092BF4-9928-EE25-7195-3BC499E32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0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EC8D2E-4B67-1F3B-E29C-C42722FF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 to Frequency of Monitoring (Times per Year) by GFR and Albuminuria Category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14E58-00A8-99B6-BAD6-6ABC9E9FE9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8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0763DB-AE65-834B-CBA9-EEB74715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Joint ADA-KDIGO Consensus Report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F8BDE-4E58-8DCB-EF53-D53BFFC7AA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C20F8D-26F4-DAF6-A1E5-65542802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55339-5F0F-D603-643A-BF4255AEE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5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C2C41A-96D5-9D08-0CB0-BE37F956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Diabetes, Heart Failure, and CKD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9EE8A-4CAD-5F4A-EBF3-AB5F1D8D2C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7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2081B3-5C43-8270-B3AD-3C6698E7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With T2D Alone, Comorbid CKD Increases CV Mortality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69E94-E1C4-922B-9A9E-DCA18DF73D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0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150C4A-D07F-419E-BA4C-FE31F8DD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Patients With CKD Have a High Risk of Hospitalization for HF </a:t>
            </a:r>
            <a:br>
              <a:rPr lang="en-US"/>
            </a:br>
            <a:r>
              <a:rPr lang="en-US"/>
              <a:t>and CV Death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8BF5C-F60A-0852-BABA-E1873EC2A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58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E7FCA5-A889-95A6-8FDF-D4DE660A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 the Majority of Patients With Diabetes, Albuminuria Is Elevated Before eGFR Declines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A4DEF-C4B4-C345-70D9-2C7C4D21D3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D7BD78-4CDE-DB77-42CD-E6DF9B09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Joint ADA-KDIGO Consensus Report</a:t>
            </a:r>
            <a:br>
              <a:rPr lang="en-US" sz="3200"/>
            </a:br>
            <a:r>
              <a:rPr lang="en-US" sz="2800" i="1">
                <a:solidFill>
                  <a:schemeClr val="tx2">
                    <a:lumMod val="10000"/>
                    <a:lumOff val="90000"/>
                  </a:schemeClr>
                </a:solidFill>
              </a:rPr>
              <a:t>Individualized Management Recommendations</a:t>
            </a:r>
            <a:endParaRPr lang="en-US" sz="3200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CB6FB-8915-6C76-95A5-97182A2E1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4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570AF5-1B60-6BB4-A126-FCBC41FF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7C15D-9854-E007-B9BB-2DA56A555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08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CCC55F-B5B1-CDF8-E2EA-7C719953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Patients With CKD</a:t>
            </a:r>
            <a:br>
              <a:rPr lang="en-US" sz="4000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No Effect on Mortality With RAASi but Substantial Reductions With SGLT2i</a:t>
            </a:r>
            <a:endParaRPr lang="en-US" sz="3100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AB75F-BE44-656E-AE87-02C4B324CD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09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E6FBFA-93F7-B655-0387-F40503D2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D9B98-76B2-D3E2-2665-C75320C261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52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4DB5BB-09D8-209D-78E0-B12A2520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ACEis or ARBs for the Treatment of CKD in T2D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B0AB1-385D-2B72-1C2F-D77B56E0D0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7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1CD4D4-0B06-AD92-9BA2-F7477B7D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SGLT2is in Diabetic and Nondiabetic CKD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DB03F-5059-71B4-2D65-831C6227A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6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C8E499-6C20-BADD-6222-CE961C63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Selective Nonsteroidal MRAs Inhibit Inflammation and Fibrosis, Decreasing Progression of CKD</a:t>
            </a:r>
            <a:endParaRPr lang="en-GB" sz="3200" i="1" dirty="0">
              <a:solidFill>
                <a:srgbClr val="E9F1F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F523D-58FE-5E19-BAE9-5EE45A25E3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51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85191F-DD28-8705-8ABA-C7412CA2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FIGARO-DKD and FIDELIO-DKD Investigated the Effects of Finerenone on Kidney and CV Outcomes in Over 13,000 Patients With CKD and T2D</a:t>
            </a:r>
            <a:endParaRPr lang="en-US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72797-6930-6B85-BD9F-8E5F2C19EB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8633"/>
    </mc:Choice>
    <mc:Fallback xmlns="">
      <p:transition advTm="118633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E1683A-9ABB-5C70-E03C-A1858D3C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FIDELITY Pooled Analysis</a:t>
            </a:r>
            <a:br>
              <a:rPr lang="pt-PT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Kidney Composite Outcome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B4558-08F2-1147-39A1-2B6680F6DC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94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48448C-486C-15AE-2B98-3C98F5B2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FIDELITY Pooled Analysis</a:t>
            </a:r>
            <a:br>
              <a:rPr lang="pt-PT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Efficacy Outcomes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4F0BC-520D-2448-E49D-FCFAB65F92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22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71BBA6-86C7-5C28-BB53-48523C6D7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FIDELITY Pooled Analysis</a:t>
            </a:r>
            <a:br>
              <a:rPr lang="pt-PT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Efficacy Outcomes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29689-E129-3564-4B22-23EFB6B557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23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DA7C26-146A-B58A-D224-E9AFD0BA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FIDELITY Pooled Analysis</a:t>
            </a:r>
            <a:br>
              <a:rPr lang="pt-PT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All-Cause and CV Mortality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B46AA-613D-267E-8250-8EAC10AB2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1A3909-2146-6F8F-90C3-C79728F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Cardiac, Renal, and Metabolic Systems Are Linked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75125-09DA-0387-579E-D7E7871465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91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948648-89B5-3F28-6831-DB89EC1F1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FIDELITY Pooled Analysis</a:t>
            </a:r>
            <a:br>
              <a:rPr lang="en-GB"/>
            </a:br>
            <a:r>
              <a:rPr lang="en-GB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Consistent CV and Kidney Benefits Irrespective of SGLT2i Use</a:t>
            </a:r>
            <a:endParaRPr lang="en-GB" i="1" baseline="300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3C376-0ADB-0C67-7356-840742D71C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18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39E014-C5EE-41CD-4C93-9F33487C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80474-DD47-2A09-FEC7-CE053CFAC5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2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E701E7-237A-166B-423D-168C0739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Steroidal vs Nonsteroidal MRAs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3C9C6-702B-3E54-03D1-18DA40B080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02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3AB520-CBB4-967A-0F48-D5F842D4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Steroidal vs Nonsteroidal MRAs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D5F62-9EDC-5DA5-C844-1615591A4B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3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476C04-E82E-1188-CFC5-339AA3B0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FIDELITY Pooled Analysis</a:t>
            </a:r>
            <a:br>
              <a:rPr lang="en-US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Safety Outcomes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FA5D5-403A-9428-C0CD-F9A72C99C0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73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D509BF-140A-6A8A-57FE-29E787DC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Hyperkalemia Mitigation Strategies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BD9A3-7339-A176-C992-02C8D9DB4B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60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E560E5-4A72-6535-A833-7C9D0CE4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 I Reduce the Potassium in My Diet?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5A76A-7D94-208A-D683-AAEBE7125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51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BA72C5-0A70-E959-AEA3-CC122617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Educate</a:t>
            </a:r>
            <a:r>
              <a:rPr lang="es-ES"/>
              <a:t> Patients on a </a:t>
            </a:r>
            <a:r>
              <a:rPr lang="en-US"/>
              <a:t>Healthy</a:t>
            </a:r>
            <a:r>
              <a:rPr lang="es-ES"/>
              <a:t>, Low Potassium </a:t>
            </a:r>
            <a:r>
              <a:rPr lang="en-US"/>
              <a:t>Diet</a:t>
            </a:r>
            <a:r>
              <a:rPr lang="es-E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8D89D-58F1-B7FA-B6AF-577E5CDE1D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66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599B57-0266-7E96-C18C-A36583F5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ADA Guideline Updates 2022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EEBF7-AC6D-B3F8-72FE-6F98DA679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00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5CF928-5D6F-86DA-A8AF-1831E352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F3C0FF-E214-7FA6-462C-AC1F1391AB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1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B67C9C-C957-A0B2-C096-ED0FA5B5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Diabetes and Chronic Kidney Disease</a:t>
            </a:r>
            <a:br>
              <a:rPr lang="en-US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The Scale of the Challenge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FA49F-6541-B9EB-4993-C9E9A0D7E9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190E2E-E5C9-EBE7-989E-5644C813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60909-6B7C-21AD-8C78-EDF1998C1D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4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D1C5E7-9E7B-C431-5D93-C820B1CF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Primary Care</a:t>
            </a:r>
            <a:br>
              <a:rPr lang="en-GB"/>
            </a:br>
            <a:r>
              <a:rPr lang="en-GB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Detection of CKD in Patients With Type 2 Diabetes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BAA0D-8696-D0AF-BA68-D039B97BD2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4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44C5BE-A612-9788-FC9C-01D25EF6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Normal eGFR Decline?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C61BD-E3CF-677E-7F2B-BBB7F259F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5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B56C08-19D5-BF2F-0586-DF03FBCD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Rate of Loss of Kidney Function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C9B26-2D1A-A35A-41D1-093206C63B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1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802E7C-5206-BC82-7C1C-1AE382B9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Early Action Is Critical to Slow Progression and to Prevent </a:t>
            </a:r>
            <a:br>
              <a:rPr lang="en-US" sz="3200"/>
            </a:br>
            <a:r>
              <a:rPr lang="en-US" sz="3200"/>
              <a:t>Kidney Failure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CFD01-B96D-3D33-F217-6D20438826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36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47BD4B29C991438B7570355EA9B552" ma:contentTypeVersion="16" ma:contentTypeDescription="Create a new document." ma:contentTypeScope="" ma:versionID="a3de21a4bc583bf6e92eed392ad89ca0">
  <xsd:schema xmlns:xsd="http://www.w3.org/2001/XMLSchema" xmlns:xs="http://www.w3.org/2001/XMLSchema" xmlns:p="http://schemas.microsoft.com/office/2006/metadata/properties" xmlns:ns2="f804b179-0660-4c2f-ab29-c11d32565d81" xmlns:ns3="e93acf5f-f59b-46bb-8c22-2b43a486ab2c" targetNamespace="http://schemas.microsoft.com/office/2006/metadata/properties" ma:root="true" ma:fieldsID="a65f26f25f8a07e4beb288771bdd1cc7" ns2:_="" ns3:_="">
    <xsd:import namespace="f804b179-0660-4c2f-ab29-c11d32565d81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4b179-0660-4c2f-ab29-c11d32565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f804b179-0660-4c2f-ab29-c11d32565d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92F0B7-60AE-4DFA-9732-530F39677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04b179-0660-4c2f-ab29-c11d32565d81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A97E77-1940-4DE3-BD17-4E3B707849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2D2F39-1276-4C8B-82DE-5A7C3328AC5D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93acf5f-f59b-46bb-8c22-2b43a486ab2c"/>
    <ds:schemaRef ds:uri="f804b179-0660-4c2f-ab29-c11d32565d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32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The Cardiac, Renal, and Metabolic Systems Are Linked</vt:lpstr>
      <vt:lpstr>Diabetes and Chronic Kidney Disease The Scale of the Challenge</vt:lpstr>
      <vt:lpstr>PowerPoint Presentation</vt:lpstr>
      <vt:lpstr>Primary Care Detection of CKD in Patients With Type 2 Diabetes</vt:lpstr>
      <vt:lpstr>What Is a Normal eGFR Decline?</vt:lpstr>
      <vt:lpstr>Understanding Rate of Loss of Kidney Function</vt:lpstr>
      <vt:lpstr>Early Action Is Critical to Slow Progression and to Prevent  Kidney Failure</vt:lpstr>
      <vt:lpstr>Prognosis of CKD by GFR and Albuminuria Categories</vt:lpstr>
      <vt:lpstr>Kidney Failure Risk Calculation</vt:lpstr>
      <vt:lpstr>Guide to Frequency of Monitoring (Times per Year) by GFR and Albuminuria Category</vt:lpstr>
      <vt:lpstr>Joint ADA-KDIGO Consensus Report</vt:lpstr>
      <vt:lpstr>PowerPoint Presentation</vt:lpstr>
      <vt:lpstr>Diabetes, Heart Failure, and CKD</vt:lpstr>
      <vt:lpstr>Compared With T2D Alone, Comorbid CKD Increases CV Mortality</vt:lpstr>
      <vt:lpstr>Patients With CKD Have a High Risk of Hospitalization for HF  and CV Death</vt:lpstr>
      <vt:lpstr>In the Majority of Patients With Diabetes, Albuminuria Is Elevated Before eGFR Declines </vt:lpstr>
      <vt:lpstr>Joint ADA-KDIGO Consensus Report Individualized Management Recommendations</vt:lpstr>
      <vt:lpstr>Patients With CKD No Effect on Mortality With RAASi but Substantial Reductions With SGLT2i</vt:lpstr>
      <vt:lpstr>PowerPoint Presentation</vt:lpstr>
      <vt:lpstr>ACEis or ARBs for the Treatment of CKD in T2D</vt:lpstr>
      <vt:lpstr>SGLT2is in Diabetic and Nondiabetic CKD</vt:lpstr>
      <vt:lpstr>Selective Nonsteroidal MRAs Inhibit Inflammation and Fibrosis, Decreasing Progression of CKD</vt:lpstr>
      <vt:lpstr>FIGARO-DKD and FIDELIO-DKD Investigated the Effects of Finerenone on Kidney and CV Outcomes in Over 13,000 Patients With CKD and T2D</vt:lpstr>
      <vt:lpstr>FIDELITY Pooled Analysis Kidney Composite Outcome</vt:lpstr>
      <vt:lpstr>FIDELITY Pooled Analysis Efficacy Outcomes</vt:lpstr>
      <vt:lpstr>FIDELITY Pooled Analysis Efficacy Outcomes</vt:lpstr>
      <vt:lpstr>FIDELITY Pooled Analysis All-Cause and CV Mortality</vt:lpstr>
      <vt:lpstr>FIDELITY Pooled Analysis Consistent CV and Kidney Benefits Irrespective of SGLT2i Use</vt:lpstr>
      <vt:lpstr>PowerPoint Presentation</vt:lpstr>
      <vt:lpstr>Steroidal vs Nonsteroidal MRAs</vt:lpstr>
      <vt:lpstr>Steroidal vs Nonsteroidal MRAs</vt:lpstr>
      <vt:lpstr>FIDELITY Pooled Analysis Safety Outcomes</vt:lpstr>
      <vt:lpstr>Hyperkalemia Mitigation Strategies</vt:lpstr>
      <vt:lpstr>How Do I Reduce the Potassium in My Diet?</vt:lpstr>
      <vt:lpstr>Educate Patients on a Healthy, Low Potassium Diet </vt:lpstr>
      <vt:lpstr>ADA Guideline Updates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Parsuram, Pranay</dc:creator>
  <cp:lastModifiedBy>Parsuram, Pranay</cp:lastModifiedBy>
  <cp:revision>1</cp:revision>
  <dcterms:created xsi:type="dcterms:W3CDTF">2023-01-12T15:58:13Z</dcterms:created>
  <dcterms:modified xsi:type="dcterms:W3CDTF">2023-01-12T15:58:14Z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0x010100FC47BD4B29C991438B7570355EA9B552</vt:lpwstr>
  </property>
  <property fmtid="{D5CDD505-2E9C-101B-9397-08002B2CF9AE}" pid="3" name="MediaServiceImageTags">
    <vt:lpwstr/>
  </property>
</Properties>
</file>