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5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5A8CF-7FCB-4BDB-A619-222D04A1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A1C0E-2A59-4BE6-89BE-DB083BEC5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7D7B-A812-47FF-ACAA-DD99FC94443A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25CD82-19CD-4C54-BD44-DC01AB525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CF4FA-6E67-4340-A6AD-F6FBD0F90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53B2E-83EB-44D0-AED6-8C7FDE3F3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F3250C-F9A3-4532-A642-0159AD1D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D67E4-E5B2-4073-A094-A8AFB8549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60697-FF6D-4864-8898-98761C7059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E7D7B-A812-47FF-ACAA-DD99FC94443A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BEC3B-5BF9-4AB2-BC02-9588CB8380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75D91-0961-44CF-B076-25F75FC35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53B2E-83EB-44D0-AED6-8C7FDE3F3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7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5770B0-0C96-4E18-AC56-455519DC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8CFA0-4829-4619-B0E4-E61A304DB5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60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008766-3A5F-4932-9593-79CF8D88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Integrated Maintenance Treatment Paradigm for Use in Frontline Ovarian Cancer,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0CD90-C687-49AB-A94C-FE6D091D45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28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3862CD-DDED-499C-89A0-906C8CF93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Advanced Ovarian Cancer</a:t>
            </a:r>
            <a:br>
              <a:rPr lang="en-US"/>
            </a:br>
            <a:r>
              <a:rPr lang="en-US" sz="3100" i="1"/>
              <a:t>Options for Maintenance Therapy in </a:t>
            </a:r>
            <a:r>
              <a:rPr lang="en-US" sz="3100"/>
              <a:t>BRCA</a:t>
            </a:r>
            <a:r>
              <a:rPr lang="en-US" sz="3100" i="1"/>
              <a:t>m High-Grade Ovarian Cancer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EAAEB-15CA-4693-BFDD-76F13A5CC3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15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3C3FF6-B0A6-490B-BE35-54DA9744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PAOLA-1</a:t>
            </a:r>
            <a:br>
              <a:rPr lang="en-US"/>
            </a:br>
            <a:r>
              <a:rPr lang="en-US" sz="3100" i="1"/>
              <a:t>PFS by HRD Status and Clinical Risk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A4217-9546-4A65-AD2E-BD01196F72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62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94C61C-BA3B-42A4-8A11-F9F18818E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SOLO-1</a:t>
            </a:r>
            <a:br>
              <a:rPr lang="en-US"/>
            </a:br>
            <a:r>
              <a:rPr lang="en-US" sz="3100" i="1"/>
              <a:t>OS: 7-Year Follow-Up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340BA-49D2-40C0-A943-89E0CE1A49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81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80222E-84E8-4BAA-8FB8-04A2A2E27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PAOLA-1</a:t>
            </a:r>
            <a:br>
              <a:rPr lang="en-US"/>
            </a:br>
            <a:r>
              <a:rPr lang="en-US" sz="3100" i="1"/>
              <a:t>OS: HRD-Positive Subgroup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B83F3-01E0-4E29-90DF-4390BF686A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36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BA9C13-821B-4129-85EF-E06705894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PRIMA/ENGOT-Ov26/GOG-3012 </a:t>
            </a:r>
            <a:br>
              <a:rPr lang="en-US" altLang="en-US"/>
            </a:br>
            <a:r>
              <a:rPr lang="en-US" sz="3100" i="1"/>
              <a:t>INV-Assessed PFS in the HRD and Overall Populations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4FFF7D-3A64-4E84-9EA1-C8661ADF1C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1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A027D6-4C6F-4F89-B542-C97BF76D4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SOLO-1, PAOLA-1, and PRIMA</a:t>
            </a:r>
            <a:br>
              <a:rPr lang="en-US"/>
            </a:br>
            <a:r>
              <a:rPr lang="en-US" sz="3100" i="1"/>
              <a:t>Safety Profiles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1B04F-013F-429A-B89E-DB34F955DC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15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09E370-3A5A-4AD5-945A-46E7B013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Adverse Events and Management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7A7C3-3AF2-4E06-941F-A3B2CDE86A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91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EF86D9-8658-4958-9FC1-6E9A97968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D6005-8F88-4B73-9272-F35E9E89C2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35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62CA8D-0A39-4FC4-A28C-1B274EDF0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49831-0B5E-4670-8FD2-789EBBA6F9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51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189C59-AD3F-4814-8A05-27DD191F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0D78FA-AFE3-44FC-BBF9-E4A2294F9A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07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737258-3963-46F1-A9F9-10025F4D4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br>
              <a:rPr lang="en-US"/>
            </a:br>
            <a:r>
              <a:rPr lang="en-US" sz="3200" i="1"/>
              <a:t>History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A802C-D6CC-4D70-893B-0D718536E9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57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0C75E8-5971-4CB3-B013-823543F08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br>
              <a:rPr lang="en-US"/>
            </a:br>
            <a:r>
              <a:rPr lang="en-US" sz="3200" i="1"/>
              <a:t>Presentation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371BF1-8FEF-4564-A3D9-C8783BB824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47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B6B78D-8079-4099-B5B9-9197A71DB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br>
              <a:rPr lang="en-US"/>
            </a:br>
            <a:r>
              <a:rPr lang="en-US" sz="3100" i="1"/>
              <a:t>Diagnostic Workup and Imaging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6758AC-6267-4CFE-AA8C-C5A913A671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75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EA9312-52C0-4C0F-A186-8696BA801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br>
              <a:rPr lang="en-US"/>
            </a:br>
            <a:r>
              <a:rPr lang="en-US" sz="3100" i="1"/>
              <a:t>Diagnostic Workup and Imaging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A9E39F-953B-47A8-9416-F3A9E964C9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39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0E61EB-AEE4-4EC0-856C-39D4C1BE3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prstClr val="white"/>
                </a:solidFill>
              </a:rPr>
              <a:t>Recurrence Therapy for Platinum-Sensitive Ovarian Cancer</a:t>
            </a:r>
            <a:br>
              <a:rPr lang="en-US">
                <a:solidFill>
                  <a:prstClr val="white"/>
                </a:solidFill>
              </a:rPr>
            </a:br>
            <a:r>
              <a:rPr lang="en-US" sz="3200" i="1">
                <a:solidFill>
                  <a:prstClr val="white"/>
                </a:solidFill>
              </a:rPr>
              <a:t>Secondary Cytoreductive Surgery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E92A4-923D-44EC-8C9D-4B08CEF71D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2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BA4356-C0E6-4C7F-9B10-239E19869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prstClr val="white"/>
                </a:solidFill>
              </a:rPr>
              <a:t>Recurrence Therapy for Platinum-Sensitive Ovarian Cancer</a:t>
            </a:r>
            <a:br>
              <a:rPr lang="en-US">
                <a:solidFill>
                  <a:prstClr val="white"/>
                </a:solidFill>
              </a:rPr>
            </a:br>
            <a:r>
              <a:rPr lang="en-US" sz="3200" i="1">
                <a:solidFill>
                  <a:prstClr val="white"/>
                </a:solidFill>
              </a:rPr>
              <a:t>Secondary Cytoreductive Surgery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A8BD7E-D965-4EA0-A80C-343B5B3EE8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92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FA4545-31DB-4FB2-8CF2-D33DD6A33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prstClr val="white"/>
                </a:solidFill>
              </a:rPr>
              <a:t>Recurrence Therapy for Platinum-Sensitive Ovarian Cancer</a:t>
            </a:r>
            <a:br>
              <a:rPr lang="en-US">
                <a:solidFill>
                  <a:prstClr val="white"/>
                </a:solidFill>
              </a:rPr>
            </a:br>
            <a:r>
              <a:rPr lang="en-US" sz="3200" i="1">
                <a:solidFill>
                  <a:prstClr val="white"/>
                </a:solidFill>
              </a:rPr>
              <a:t>Secondary Cytoreductive Surgery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3F386B-E1D4-4FC6-82B3-E0155E8957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1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EC57F5-85E6-4A33-B3C6-F5EECB68D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prstClr val="white"/>
                </a:solidFill>
              </a:rPr>
              <a:t>Recurrence Therapy for Platinum-Sensitive Ovarian Cancer</a:t>
            </a:r>
            <a:br>
              <a:rPr lang="en-US">
                <a:solidFill>
                  <a:prstClr val="white"/>
                </a:solidFill>
              </a:rPr>
            </a:br>
            <a:r>
              <a:rPr lang="en-US" sz="3100" i="1">
                <a:solidFill>
                  <a:prstClr val="white"/>
                </a:solidFill>
              </a:rPr>
              <a:t>Chemotherapy Options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8DFEE9-4FC1-4C01-A01F-FA12B17011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27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65BF96-CAAA-41CF-BFEC-66A462396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br>
              <a:rPr lang="en-US"/>
            </a:br>
            <a:r>
              <a:rPr lang="en-US" sz="3100" i="1"/>
              <a:t>Second-Line Treatment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E01868-2532-404A-A3BD-3381DC7304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41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25D74D-D65D-4627-B20B-DF4BC981C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Perspectives: Considerations for Incorporating Maintenance Therapy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7FE1A-EC08-45FB-ACE6-AC5E24F923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25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6079B6-4056-433C-9B75-8DB2F180B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A6CB45-E319-42F2-8F91-4202A9A974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81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DD4957-D521-4BCC-8207-77E6C1192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Completed Trials of PARP Inhibitor Maintenance Therapy in Recurrent Platinum-Sensitive Ovarian Cancer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4BDD4-CF4F-4C31-896D-665A6E9788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12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488E53-CBC3-4534-B58D-AEA82C605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Study 19: Phase 2 Study of Maintenance Olaparib in </a:t>
            </a:r>
            <a:br>
              <a:rPr lang="en-US" sz="3200"/>
            </a:br>
            <a:r>
              <a:rPr lang="en-US" sz="3200"/>
              <a:t>Platinum-Sensitive Relapsed Ovarian Cancer</a:t>
            </a:r>
            <a:endParaRPr lang="en-US" sz="3200" cap="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226BB6-9763-421C-8968-CAF7249244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37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FBEAFC-2515-44CB-92EA-BD9F929A3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19</a:t>
            </a:r>
            <a:br>
              <a:rPr lang="en-US"/>
            </a:br>
            <a:r>
              <a:rPr lang="en-US" sz="3100" i="1"/>
              <a:t>Overall Survival and Safety</a:t>
            </a:r>
            <a:endParaRPr lang="en-US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97F38A-E7D2-4551-9766-23E6251E96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99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42ACDA-C34C-4674-AC6B-AA54BDB2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SOLO-2: Phase 3 Study of Olaparib in </a:t>
            </a:r>
            <a:r>
              <a:rPr lang="en-US" sz="3200" i="1"/>
              <a:t>BRCAm</a:t>
            </a:r>
            <a:r>
              <a:rPr lang="en-US" sz="3200"/>
              <a:t> Platinum-Sensitive Relapsed Ovarian Cancer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EFB97-42DB-4E33-B143-343FBC1D71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95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14CDD9-8F72-4700-BCC0-1FB5411C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SOLO-2</a:t>
            </a:r>
            <a:br>
              <a:rPr lang="en-US"/>
            </a:br>
            <a:r>
              <a:rPr lang="en-US" sz="3200" i="1"/>
              <a:t>PFS</a:t>
            </a:r>
            <a:endParaRPr lang="en-US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A0EAE9-84CE-4023-AB80-E8617E80A5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1446EC-3051-45C1-9D0F-906E4E0B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SOLO-2</a:t>
            </a:r>
            <a:br>
              <a:rPr lang="en-US"/>
            </a:br>
            <a:r>
              <a:rPr lang="en-US" sz="3100" i="1"/>
              <a:t>OS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C424F2-78CC-4E1B-A36B-BA0D2E95C0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73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352131-9D3A-4BDA-8831-E6DEBD4D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NOVA: Phase 3 Study of Niraparib Maintenance Therapy </a:t>
            </a:r>
            <a:br>
              <a:rPr lang="en-US" sz="3200"/>
            </a:br>
            <a:r>
              <a:rPr lang="en-US" sz="3200"/>
              <a:t>in Platinum-Sensitive Recurrent Ovarian Cancer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35241B-5B61-4AAC-80F6-C73EFD0DAD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94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90AF64-03C0-4FDF-BFBE-31422CA6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NOVA</a:t>
            </a:r>
            <a:br>
              <a:rPr lang="en-US"/>
            </a:br>
            <a:r>
              <a:rPr lang="en-US" sz="3100" i="1"/>
              <a:t>PFS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BD9E68-069B-4878-99D1-8C8D946A6D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56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B85C32-E25D-4C6C-844F-96C1B7A97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NOVA </a:t>
            </a:r>
            <a:br>
              <a:rPr lang="en-US"/>
            </a:br>
            <a:r>
              <a:rPr lang="en-US" sz="3100" i="1"/>
              <a:t>PFS in Subgroups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99B517-1163-4BC5-9D2A-0E71D4A76E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19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018B39-94B1-4492-B4E6-E1F2AEA5F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Indication for Niraparib Restricted to g</a:t>
            </a:r>
            <a:r>
              <a:rPr lang="en-US" sz="3200" i="1"/>
              <a:t>BRCAm</a:t>
            </a:r>
            <a:r>
              <a:rPr lang="en-US" sz="3200"/>
              <a:t> Ovarian Cancer </a:t>
            </a:r>
            <a:br>
              <a:rPr lang="en-US" sz="3200"/>
            </a:br>
            <a:r>
              <a:rPr lang="en-US" sz="3200"/>
              <a:t>in 2022 Based on Updated OS Data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8E246-5BF3-4178-861C-85E851337A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7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F7EBB5-30FE-48B0-B1A9-B30299AF8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71A5A8-50DE-48FC-A527-58CB6530BF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017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C323BA-AD86-4D77-8244-9E4EED80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95EA4-6C69-4D7E-9734-4A0628F599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88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3580FF-47D6-4BDD-B5CC-15E49317F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ENGOT-OV16/NOVA</a:t>
            </a:r>
            <a:br>
              <a:rPr lang="en-US"/>
            </a:br>
            <a:r>
              <a:rPr lang="en-US" sz="3200" i="1"/>
              <a:t>OS in Non-g</a:t>
            </a:r>
            <a:r>
              <a:rPr lang="en-US" sz="3200"/>
              <a:t>BRCAm</a:t>
            </a:r>
            <a:r>
              <a:rPr lang="en-US" sz="3200" i="1"/>
              <a:t> Cohort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C360B7-0B66-4E9F-A7FA-113F8AC300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21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C246B5-095A-4164-96C1-F55F5F61F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ARIEL3: Phase 3 Study of Rucaparib Following Response </a:t>
            </a:r>
            <a:br>
              <a:rPr lang="en-US" sz="3200"/>
            </a:br>
            <a:r>
              <a:rPr lang="en-US" sz="3200"/>
              <a:t>to Platinum-Based Chemotherapy in Recurrent Ovarian Cancer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96CA2-AE10-4271-A5C7-EFCED5416E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04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B2F9A9-A956-4111-AF7E-752E47ACB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ARIEL3</a:t>
            </a:r>
            <a:br>
              <a:rPr lang="en-US"/>
            </a:br>
            <a:r>
              <a:rPr lang="en-US" sz="3100" i="1"/>
              <a:t>Investigator-Assessed PFS by Subgroup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C3A784-152B-42E8-B14B-7EADC0E078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69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6B6B35-E989-4733-93D5-E9B57E332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ARIEL3</a:t>
            </a:r>
            <a:br>
              <a:rPr lang="en-US"/>
            </a:br>
            <a:r>
              <a:rPr lang="en-US" sz="3100" i="1"/>
              <a:t>Final OS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58071-3F0D-499F-9187-60BB36A2C9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536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0998D7-2EF7-4ACD-B3C7-945F68C8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ARIEL3</a:t>
            </a:r>
            <a:br>
              <a:rPr lang="en-US"/>
            </a:br>
            <a:r>
              <a:rPr lang="en-US" sz="3100" i="1"/>
              <a:t>Final OS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4927A-DCA7-4F92-8DFC-8F1923D925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462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2694FD-72E5-4765-BEB4-982CEA41B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ARIEL3</a:t>
            </a:r>
            <a:br>
              <a:rPr lang="en-US"/>
            </a:br>
            <a:r>
              <a:rPr lang="en-US" sz="3100" i="1"/>
              <a:t>OS in </a:t>
            </a:r>
            <a:r>
              <a:rPr lang="en-US" sz="3100"/>
              <a:t>BRCA</a:t>
            </a:r>
            <a:r>
              <a:rPr lang="en-US" sz="3100" i="1"/>
              <a:t>wt</a:t>
            </a:r>
            <a:endParaRPr lang="en-US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91FDC-C04F-4365-8849-AB7249D3C9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039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D3A094-79EF-4003-B940-2929E59DD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Updated ASCO Guidelines for PARP Inhibitors in the Management of Ovarian Cancer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B4883-96A8-451C-884D-80F7F2E79C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020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5E4F8D-92E4-4B18-AE04-9E4877F52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PARP Inhibitor-Associated Toxicities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0F1531-510D-4C9F-97DF-31BD93E64C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601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73F1F0-4654-4602-99A6-D0201D0B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Expert Opinions</a:t>
            </a:r>
            <a:br>
              <a:rPr lang="en-US"/>
            </a:br>
            <a:r>
              <a:rPr lang="en-US" sz="3100" i="1"/>
              <a:t>Managing PARP Inhibitor Toxicities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D0915-5D17-44D2-B797-6870EE9878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38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D62899-214A-40F1-9433-A7996CAE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5CDD0-32E9-4D1D-A6C4-C7D59D6AEB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308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5A8FD8-5892-41FA-B15C-926EA594B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br>
              <a:rPr lang="en-US"/>
            </a:br>
            <a:r>
              <a:rPr lang="en-US" sz="3100" i="1"/>
              <a:t>Maintenance Therapy Options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C7249-4B4C-4CD7-9CD5-779A4386F9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06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7C3024-003B-47C6-B967-F62137CA6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DC766-162D-49D6-9D63-ADBFB50E0E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40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EB6256-7637-45C2-B3FE-C93C1F89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br>
              <a:rPr lang="en-US"/>
            </a:br>
            <a:r>
              <a:rPr lang="en-US" sz="3100" i="1"/>
              <a:t>History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8752F8-0BC3-419D-B7EA-DFE675B570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18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A6DED4-3AB1-4DEC-862B-DF0EB422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br>
              <a:rPr lang="en-US"/>
            </a:br>
            <a:r>
              <a:rPr lang="en-US" sz="3100" i="1"/>
              <a:t>Testing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944A5-9159-4D58-9E00-160A117048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024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75F76E-25B1-47D9-B1A6-B2231344D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br>
              <a:rPr lang="en-US"/>
            </a:br>
            <a:r>
              <a:rPr lang="en-US" sz="3100" i="1"/>
              <a:t>Treatment Options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131BB-0F97-4E0C-B9BC-4217321C07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47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525FD1-EDF3-4607-BBF4-D08EDF319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ASCO Guidelines for PARP Inhibitor Maintenance in</a:t>
            </a:r>
            <a:br>
              <a:rPr lang="en-US">
                <a:latin typeface="Roboto Condensed"/>
                <a:ea typeface="Roboto Condensed"/>
                <a:cs typeface="Roboto Condensed"/>
              </a:rPr>
            </a:br>
            <a:r>
              <a:rPr lang="en-US">
                <a:latin typeface="Roboto Condensed"/>
                <a:ea typeface="Roboto Condensed"/>
                <a:cs typeface="Roboto Condensed"/>
              </a:rPr>
              <a:t>PARP Inhibitor-Naive Patients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EE325-BA46-43FB-9CE9-981F03E91A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921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B38CC2-15B8-44F5-8081-3FA26AD9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Original Indications for PARP Inhibitor Monotherapy in</a:t>
            </a:r>
            <a:br>
              <a:rPr lang="en-GB">
                <a:latin typeface="Roboto Condensed"/>
                <a:ea typeface="Roboto Condensed"/>
                <a:cs typeface="Roboto Condensed"/>
              </a:rPr>
            </a:br>
            <a:r>
              <a:rPr lang="en-GB">
                <a:latin typeface="Roboto Condensed"/>
                <a:ea typeface="Roboto Condensed"/>
                <a:cs typeface="Roboto Condensed"/>
              </a:rPr>
              <a:t>Ovarian Cancer 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7B2FA-95E1-47F4-8176-B1BDCE7DC9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7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4D9F02-325B-4EB1-98DA-4C3916798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Withdrawal of PARP Inhibitor Monotherapy Indications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FD1C90-AB20-4A78-9F6E-60400C244D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20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CCDF9F-DB0E-4098-A396-6A1B12432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SOLO-3: Phase 3 Trial of Olaparib vs Nonplatinum</a:t>
            </a:r>
            <a:br>
              <a:rPr lang="en-US" sz="3200"/>
            </a:br>
            <a:r>
              <a:rPr lang="en-US" sz="2800" i="1"/>
              <a:t>Chemotherapy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BB010-13DB-4A40-8FF0-30845FED91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757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9E5271-AF48-48D0-90CE-539FC6C00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SOLO-3</a:t>
            </a:r>
            <a:br>
              <a:rPr lang="en-US"/>
            </a:br>
            <a:r>
              <a:rPr lang="en-US" sz="3100" i="1"/>
              <a:t>PFS Improved With Olaparib vs Chemotherapy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57930-7572-48F9-9904-E32D7F0344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52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473B88-44AB-4BEA-86E9-7C66EB78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Integrated Maintenance Treatment Paradigm for Use in Frontline Ovarian Cancer,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2DD9A-0B6E-4D24-88EB-39228E664E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346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EFCB01-F1F7-41F5-BE10-0B613B941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SOLO-3</a:t>
            </a:r>
            <a:br>
              <a:rPr lang="en-US"/>
            </a:br>
            <a:r>
              <a:rPr lang="en-US" sz="3100" i="1"/>
              <a:t>OS Similar Between Olaparib and Chemotherapy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E821E-2EF8-4015-A916-E79C23A031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299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86B5F6-A66A-43ED-BBAD-2762DCF3C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 Hoc Subgroup Analysis of SOLO-3</a:t>
            </a:r>
            <a:br>
              <a:rPr lang="en-US"/>
            </a:br>
            <a:r>
              <a:rPr lang="en-US" sz="3100" i="1"/>
              <a:t>PFS and OS in Patients With 2 Prior Lines of Chemotherapy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49923-D8FF-4414-8DF4-8177E9BF05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508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B964E1-B566-499A-85A7-0020CAE9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 Hoc Subgroup Analysis of SOLO-3</a:t>
            </a:r>
            <a:br>
              <a:rPr lang="en-US"/>
            </a:br>
            <a:r>
              <a:rPr lang="en-US" sz="3100" i="1"/>
              <a:t>PFS and OS in Patients With 3 Prior Lines of Chemotherapy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B3BC1B-DA61-4BC7-A29C-E4C89315EE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57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CAAAF8-227C-4CFF-9FFA-9F4445856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ARIEL4: Phase 3 Study of Rucaparib vs Chemotherapy in </a:t>
            </a:r>
            <a:r>
              <a:rPr lang="en-US" sz="3200" i="1"/>
              <a:t>BRCA</a:t>
            </a:r>
            <a:r>
              <a:rPr lang="en-US" sz="3200"/>
              <a:t>mt Advanced Relapsed Ovarian Cancer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2EA17-0958-43F2-A752-811B454853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021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3C1DA0-5927-4140-86B1-E26869054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ARIEL4: Primary Endpoint</a:t>
            </a:r>
            <a:br>
              <a:rPr lang="en-US"/>
            </a:br>
            <a:r>
              <a:rPr lang="en-US" sz="3100" i="1"/>
              <a:t>PFS in ITT Population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4AA0C6-57F2-4249-AA4D-42DB45410E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16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499F3D-EC46-465D-B7DB-689F038DC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ARIEL4</a:t>
            </a:r>
            <a:br>
              <a:rPr lang="en-US"/>
            </a:br>
            <a:r>
              <a:rPr lang="en-US" sz="3100" i="1"/>
              <a:t>Duration of Response in the ITT Population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E22B85-C6E3-49CA-94F7-D5160E3BCC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841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5F5FA5-6CE6-44CA-B4AA-E65D7577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Updated Data From ARIEL4</a:t>
            </a:r>
            <a:br>
              <a:rPr lang="en-US"/>
            </a:br>
            <a:r>
              <a:rPr lang="en-US" sz="3100" i="1"/>
              <a:t>OS in the ITT Population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69B92-8252-43CC-8D99-DF6F49611A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297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E09C61-D0FC-400E-AF05-7368BBE5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Updated Data From ARIEL4</a:t>
            </a:r>
            <a:br>
              <a:rPr lang="en-US"/>
            </a:br>
            <a:r>
              <a:rPr lang="en-US" sz="3100" i="1"/>
              <a:t>OS by Platinum Status Subgroup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169B2-A5E7-43A5-8BF0-6A163857F0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401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BC75DC-61F1-448E-863F-910D68511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Updated Data From ARIEL4</a:t>
            </a:r>
            <a:br>
              <a:rPr lang="en-US"/>
            </a:br>
            <a:r>
              <a:rPr lang="en-US" sz="3100" i="1"/>
              <a:t>OS by Platinum Status Subgroup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F92626-5B27-4730-81B8-BBCC5158E3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37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965FB4-5D85-465C-B047-7F5B3ECD4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Updated Data From ARIEL4</a:t>
            </a:r>
            <a:br>
              <a:rPr lang="en-US"/>
            </a:br>
            <a:r>
              <a:rPr lang="en-US" sz="3100" i="1"/>
              <a:t>OS by Platinum Status Subgroup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4D8B6-707C-4777-9AAF-37223B4594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68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842929-C257-45B0-A945-C998CDB0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F7643-A4BA-4B40-9424-01E17D3FE3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762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19C001-2A83-4F32-A3EA-779CF6E5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 From Updated ARIEL4 Data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AA476-3C7C-4ED1-A68C-6698911CF1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881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BAC08D-36C8-46D4-ABE8-506EC1B0B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QUADRA: Phase 2 Trial of Niraparib in Ovarian Cancer With </a:t>
            </a:r>
            <a:br>
              <a:rPr lang="en-US" altLang="en-US"/>
            </a:br>
            <a:r>
              <a:rPr lang="en-US" altLang="en-US"/>
              <a:t>≥ 3 Prior Chemotherapy Regimens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73AACA-6190-48F7-A7FF-75B4FF2BD3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96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30F089-5941-4A2D-B012-F8B41D3C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QUADRA</a:t>
            </a:r>
            <a:br>
              <a:rPr lang="en-US"/>
            </a:br>
            <a:r>
              <a:rPr lang="en-US" sz="3100" i="1"/>
              <a:t>ORR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E9175-1857-4628-8A1F-36F0FBA381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702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D8C686-181A-4251-9DA2-79F9B88C3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Predictors of Response to PARP Inhibitor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CAB5DA-E696-47B7-A99D-1346D4E369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857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3CC4C8-376A-4358-8D55-7C5A3A180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PARP Inhibitor-Associated Risk of Secondary Cancers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FB632D-89C8-42E7-AF35-5CA55962D9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641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34F10B-63C8-44E1-ACBD-0D44F2149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Expert Opinions</a:t>
            </a:r>
            <a:br>
              <a:rPr lang="en-GB" sz="3200"/>
            </a:br>
            <a:r>
              <a:rPr lang="en-GB" sz="2800" i="1"/>
              <a:t>Who Is a Candidate for PARP Inhibitor for Recurrent Ovarian Cancer?</a:t>
            </a:r>
            <a:endParaRPr lang="en-US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24FEF-35F7-4D08-8233-D552116F4E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225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9E9C84-A63B-412C-A8E8-60C925225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Expert Opinions</a:t>
            </a:r>
            <a:br>
              <a:rPr lang="en-US"/>
            </a:br>
            <a:r>
              <a:rPr lang="en-US" sz="3100" i="1"/>
              <a:t>Considerations for PARP Inhibitor Treatment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58734-6371-4409-B20F-982FD439E1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691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E2063A-4435-45B8-BB93-24D32F49D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br>
              <a:rPr lang="en-US"/>
            </a:br>
            <a:r>
              <a:rPr lang="en-US" sz="3100" i="1"/>
              <a:t>PARP Inhibitor Treatment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A5194-06F7-4083-8ED8-83D6CFCADB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552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8E7B2E-BD82-45F0-AA2F-0ED83C848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5EBA1-9B78-4EC7-8714-0FDC845FCF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97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5FA9D4-2939-47C3-87D5-FFCB55A7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Integrated Maintenance Treatment Paradigm for Use in Frontline Ovarian Cancer,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A7F42-5865-42C7-A0A5-56A8892970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50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6B32A9-BCCA-462B-BEE8-778E3A84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F269F-2FDF-442E-8C3B-8176104F3A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92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7" ma:contentTypeDescription="Create a new document." ma:contentTypeScope="" ma:versionID="8a11b0400542e313059abda2066d5074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d232688f3954c7332d0fc71bff66819d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174144a6-14cb-4f4b-ada6-445a4558a380">
      <Terms xmlns="http://schemas.microsoft.com/office/infopath/2007/PartnerControls"/>
    </lcf76f155ced4ddcb4097134ff3c332f>
    <_Flow_SignoffStatus xmlns="174144a6-14cb-4f4b-ada6-445a4558a380" xsi:nil="true"/>
  </documentManagement>
</p:properties>
</file>

<file path=customXml/itemProps1.xml><?xml version="1.0" encoding="utf-8"?>
<ds:datastoreItem xmlns:ds="http://schemas.openxmlformats.org/officeDocument/2006/customXml" ds:itemID="{11B8ABE6-BF94-478A-9297-A79FB92782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4144a6-14cb-4f4b-ada6-445a4558a380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67E66D-39D9-4394-9DE4-AC9189FDC7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5B23F5-1C3B-4F45-A13F-8DEFD14F00A0}">
  <ds:schemaRefs>
    <ds:schemaRef ds:uri="http://schemas.microsoft.com/office/2006/metadata/properties"/>
    <ds:schemaRef ds:uri="http://schemas.microsoft.com/office/infopath/2007/PartnerControls"/>
    <ds:schemaRef ds:uri="e93acf5f-f59b-46bb-8c22-2b43a486ab2c"/>
    <ds:schemaRef ds:uri="174144a6-14cb-4f4b-ada6-445a4558a38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598</Words>
  <Application>Microsoft Office PowerPoint</Application>
  <PresentationFormat>Widescreen</PresentationFormat>
  <Paragraphs>73</Paragraphs>
  <Slides>78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PowerPoint Presentation</vt:lpstr>
      <vt:lpstr>Case Study</vt:lpstr>
      <vt:lpstr>Case Study</vt:lpstr>
      <vt:lpstr>Case Study</vt:lpstr>
      <vt:lpstr>Case Study</vt:lpstr>
      <vt:lpstr>Integrated Maintenance Treatment Paradigm for Use in Frontline Ovarian Cancer, 2020</vt:lpstr>
      <vt:lpstr>Case Study</vt:lpstr>
      <vt:lpstr>Integrated Maintenance Treatment Paradigm for Use in Frontline Ovarian Cancer, 2020</vt:lpstr>
      <vt:lpstr>Case Study</vt:lpstr>
      <vt:lpstr>Integrated Maintenance Treatment Paradigm for Use in Frontline Ovarian Cancer, 2020</vt:lpstr>
      <vt:lpstr>Advanced Ovarian Cancer Options for Maintenance Therapy in BRCAm High-Grade Ovarian Cancer</vt:lpstr>
      <vt:lpstr>PAOLA-1 PFS by HRD Status and Clinical Risk</vt:lpstr>
      <vt:lpstr>SOLO-1 OS: 7-Year Follow-Up</vt:lpstr>
      <vt:lpstr>PAOLA-1 OS: HRD-Positive Subgroup</vt:lpstr>
      <vt:lpstr>PRIMA/ENGOT-Ov26/GOG-3012  INV-Assessed PFS in the HRD and Overall Populations</vt:lpstr>
      <vt:lpstr>SOLO-1, PAOLA-1, and PRIMA Safety Profiles</vt:lpstr>
      <vt:lpstr>Adverse Events and Management</vt:lpstr>
      <vt:lpstr>Case Study</vt:lpstr>
      <vt:lpstr>PowerPoint Presentation</vt:lpstr>
      <vt:lpstr>Case Study History</vt:lpstr>
      <vt:lpstr>Case Study Presentation</vt:lpstr>
      <vt:lpstr>Case Study Diagnostic Workup and Imaging</vt:lpstr>
      <vt:lpstr>Case Study Diagnostic Workup and Imaging</vt:lpstr>
      <vt:lpstr>Recurrence Therapy for Platinum-Sensitive Ovarian Cancer Secondary Cytoreductive Surgery</vt:lpstr>
      <vt:lpstr>Recurrence Therapy for Platinum-Sensitive Ovarian Cancer Secondary Cytoreductive Surgery</vt:lpstr>
      <vt:lpstr>Recurrence Therapy for Platinum-Sensitive Ovarian Cancer Secondary Cytoreductive Surgery</vt:lpstr>
      <vt:lpstr>Recurrence Therapy for Platinum-Sensitive Ovarian Cancer Chemotherapy Options</vt:lpstr>
      <vt:lpstr>Case Study Second-Line Treatment</vt:lpstr>
      <vt:lpstr>Faculty Perspectives: Considerations for Incorporating Maintenance Therapy</vt:lpstr>
      <vt:lpstr>Completed Trials of PARP Inhibitor Maintenance Therapy in Recurrent Platinum-Sensitive Ovarian Cancer</vt:lpstr>
      <vt:lpstr>Study 19: Phase 2 Study of Maintenance Olaparib in  Platinum-Sensitive Relapsed Ovarian Cancer</vt:lpstr>
      <vt:lpstr>Study 19 Overall Survival and Safety</vt:lpstr>
      <vt:lpstr>SOLO-2: Phase 3 Study of Olaparib in BRCAm Platinum-Sensitive Relapsed Ovarian Cancer</vt:lpstr>
      <vt:lpstr>SOLO-2 PFS</vt:lpstr>
      <vt:lpstr>SOLO-2 OS</vt:lpstr>
      <vt:lpstr>NOVA: Phase 3 Study of Niraparib Maintenance Therapy  in Platinum-Sensitive Recurrent Ovarian Cancer</vt:lpstr>
      <vt:lpstr>NOVA PFS</vt:lpstr>
      <vt:lpstr>NOVA  PFS in Subgroups</vt:lpstr>
      <vt:lpstr>Indication for Niraparib Restricted to gBRCAm Ovarian Cancer  in 2022 Based on Updated OS Data</vt:lpstr>
      <vt:lpstr>PowerPoint Presentation</vt:lpstr>
      <vt:lpstr>ENGOT-OV16/NOVA OS in Non-gBRCAm Cohort</vt:lpstr>
      <vt:lpstr>ARIEL3: Phase 3 Study of Rucaparib Following Response  to Platinum-Based Chemotherapy in Recurrent Ovarian Cancer</vt:lpstr>
      <vt:lpstr>ARIEL3 Investigator-Assessed PFS by Subgroup</vt:lpstr>
      <vt:lpstr>ARIEL3 Final OS</vt:lpstr>
      <vt:lpstr>ARIEL3 Final OS</vt:lpstr>
      <vt:lpstr>ARIEL3 OS in BRCAwt</vt:lpstr>
      <vt:lpstr>Updated ASCO Guidelines for PARP Inhibitors in the Management of Ovarian Cancer</vt:lpstr>
      <vt:lpstr>PARP Inhibitor-Associated Toxicities</vt:lpstr>
      <vt:lpstr>Expert Opinions Managing PARP Inhibitor Toxicities</vt:lpstr>
      <vt:lpstr>Case Study Maintenance Therapy Options</vt:lpstr>
      <vt:lpstr>PowerPoint Presentation</vt:lpstr>
      <vt:lpstr>Case Study History</vt:lpstr>
      <vt:lpstr>Case Study Testing</vt:lpstr>
      <vt:lpstr>Case Study Treatment Options</vt:lpstr>
      <vt:lpstr>ASCO Guidelines for PARP Inhibitor Maintenance in PARP Inhibitor-Naive Patients</vt:lpstr>
      <vt:lpstr>Original Indications for PARP Inhibitor Monotherapy in Ovarian Cancer </vt:lpstr>
      <vt:lpstr>Withdrawal of PARP Inhibitor Monotherapy Indications</vt:lpstr>
      <vt:lpstr>SOLO-3: Phase 3 Trial of Olaparib vs Nonplatinum Chemotherapy</vt:lpstr>
      <vt:lpstr>SOLO-3 PFS Improved With Olaparib vs Chemotherapy</vt:lpstr>
      <vt:lpstr>SOLO-3 OS Similar Between Olaparib and Chemotherapy</vt:lpstr>
      <vt:lpstr>Post Hoc Subgroup Analysis of SOLO-3 PFS and OS in Patients With 2 Prior Lines of Chemotherapy</vt:lpstr>
      <vt:lpstr>Post Hoc Subgroup Analysis of SOLO-3 PFS and OS in Patients With 3 Prior Lines of Chemotherapy</vt:lpstr>
      <vt:lpstr>ARIEL4: Phase 3 Study of Rucaparib vs Chemotherapy in BRCAmt Advanced Relapsed Ovarian Cancer</vt:lpstr>
      <vt:lpstr>ARIEL4: Primary Endpoint PFS in ITT Population</vt:lpstr>
      <vt:lpstr>ARIEL4 Duration of Response in the ITT Population</vt:lpstr>
      <vt:lpstr>Updated Data From ARIEL4 OS in the ITT Population</vt:lpstr>
      <vt:lpstr>Updated Data From ARIEL4 OS by Platinum Status Subgroup</vt:lpstr>
      <vt:lpstr>Updated Data From ARIEL4 OS by Platinum Status Subgroup (cont)</vt:lpstr>
      <vt:lpstr>Updated Data From ARIEL4 OS by Platinum Status Subgroup (cont)</vt:lpstr>
      <vt:lpstr>Key Takeaways From Updated ARIEL4 Data</vt:lpstr>
      <vt:lpstr>QUADRA: Phase 2 Trial of Niraparib in Ovarian Cancer With  ≥ 3 Prior Chemotherapy Regimens</vt:lpstr>
      <vt:lpstr>QUADRA ORR</vt:lpstr>
      <vt:lpstr>Predictors of Response to PARP Inhibitor</vt:lpstr>
      <vt:lpstr>PARP Inhibitor-Associated Risk of Secondary Cancers </vt:lpstr>
      <vt:lpstr>Expert Opinions Who Is a Candidate for PARP Inhibitor for Recurrent Ovarian Cancer?</vt:lpstr>
      <vt:lpstr>Expert Opinions Considerations for PARP Inhibitor Treatment</vt:lpstr>
      <vt:lpstr>Case Study PARP Inhibitor Treatment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Fernandez Doble, Paula S.</dc:creator>
  <cp:lastModifiedBy>Fernandez Doble, Paula S.</cp:lastModifiedBy>
  <cp:revision>4</cp:revision>
  <dcterms:created xsi:type="dcterms:W3CDTF">2023-01-18T20:15:09Z</dcterms:created>
  <dcterms:modified xsi:type="dcterms:W3CDTF">2023-01-19T21:56:02Z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</Properties>
</file>