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D7C0B-ABC5-4F9B-86A1-F765449AB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23AEB-D970-43AC-B4D1-672F40C8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E910-361B-47A3-B1DF-970497113AE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D61FF-F5F8-4E09-965D-87061450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9DEA4-C193-4416-8D04-AF660987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101F-4731-4070-921E-0B81F8F5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7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23DD52-6637-481B-9B7A-D9CD87A4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F0923-F1F0-47F8-B4E9-59AA4A20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F7643-2945-43CC-99DD-46571D5EE7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8E910-361B-47A3-B1DF-970497113AE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FF6F8-E9CF-4497-BD18-2C60F6786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C72D9-A7B3-4A15-A060-EA8B6391B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101F-4731-4070-921E-0B81F8F5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7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F38771-46C2-4EE2-BD27-2CB2BABAD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644FA-420A-474B-A68B-955184629E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24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63AB76-28C0-4C57-AC33-63166CCC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/>
              <a:t>FLT3</a:t>
            </a:r>
            <a:r>
              <a:rPr lang="en-GB"/>
              <a:t> Mutations in AML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DD8B4-F635-4532-A210-1C421E7041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1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DBA377-CC34-4DBB-984F-5F404777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FLT3 Inhibitors: Type I and Type II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8B78C-0173-4FA0-8509-2D85560FFF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01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2510AF-84FF-4B65-B380-CF1421F61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FLT3</a:t>
            </a:r>
            <a:r>
              <a:rPr lang="en-US"/>
              <a:t>-ITD Mutations Are Prognostic Markers in AML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CD0DE-915A-4CAA-A53E-9F46D922F2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87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F02B1A-84DB-456A-A7D6-B7E531805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FLT3 Inhibitors in AML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374161-05A1-4489-BFD5-5C0635439C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76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90E658-106A-4526-BBAE-FB5B2636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Data in </a:t>
            </a:r>
            <a:r>
              <a:rPr lang="en-US" i="1"/>
              <a:t>FLT3</a:t>
            </a:r>
            <a:r>
              <a:rPr lang="en-US"/>
              <a:t>-Mutated AML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356BC2-8879-463E-BC65-0C0D18E483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96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455FA9-9A18-4E05-BF54-D958A22C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1: Presentation and Diagnosis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FB045-A2DD-4643-8921-5D976C4A74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46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DE5E1F-C425-4661-B704-F90ABBAA4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CALGB 10603 (RATIFY)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4C4EF-C988-41E5-AF8C-7AD4F3896F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59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82735F-47C1-4854-99F8-E0EC3C77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RATIFY: OS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A5884-A2B9-42AC-A060-71197ABE90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99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1AA777-9695-4F39-A961-BFB766AB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RATIFY: Transplant Outcomes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4AFA67-F317-4F28-A08A-586C115418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28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D7F5E2-866C-41B4-B319-6A5451EF9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V-FAST Master Trial: Midostaurin + CPX-351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E3AB43-0E2E-47D7-8473-2D3B64F57E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426A3D-9DA9-4A6F-9D91-643B2A1D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2BF17E-DE29-478E-9F30-7BFA83FA4C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34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CD649F-F032-49D2-A244-7EF5B938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QuANTUM-First: Study Design 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8710E-A1CF-4522-9E12-DA0BEE3BA5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18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4D6C35-773D-413B-88D9-7EE9ADD88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QuANTUM-First: OS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E168B-D434-410C-87D9-97BE2C0BA7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83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8923AD-C6B2-44F8-BD25-73F234F38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QuANTUM-First: OS in Patients Undergoing Allo-SCT in CR1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42784-B8D7-4B7D-8607-456D36CC04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73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DC0031-FD17-498B-8606-B5AB0978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Current Treatment Paradigm: Fit Patients With </a:t>
            </a:r>
            <a:r>
              <a:rPr lang="en-GB" i="1"/>
              <a:t>FLT3</a:t>
            </a:r>
            <a:r>
              <a:rPr lang="en-GB"/>
              <a:t>-Mutated AML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7D502-6E89-40BF-B307-D5718BE672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50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A93FFE-7398-4A69-B302-C5E33FA79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1: Presentation and Diagnosis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156C7-5291-4BA2-B33F-757E4E98D9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59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C5E2CB-EBF3-45F2-972C-803F16AF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Role of FLT3 Inhibitors When Initiating Intensive Therapy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4B938-EE13-47E7-A398-7696DE1057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61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190319-431B-4C8F-BDF3-E05B420A9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Role of FLT3 Inhibitors When Initiating Intensive Therapy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92BC0-DBAB-43FF-8B72-3E7F7B4167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42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CE7562-980B-4DE9-BAF6-7EDFA767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Role of FLT3 Inhibitors When Initiating Intensive Therapy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4DDFE0-B1F1-40F2-B489-2D3CE54DC7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68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78AF4D-078A-42F5-B83C-B855AA632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Role of FLT3 Inhibitors When Initiating Intensive Therapy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7E1855-C7AC-462F-B3BF-2EB29D4E4D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54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26852A-1E42-4534-A19C-1E822544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FLT3 Inhibitors in the Context of Transplantation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CE825-D612-4370-BC6A-99569277DE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0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B7D1C7-ED91-43A1-9ED7-0217D0574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Landscape of Targeted Therapy</a:t>
            </a:r>
            <a:br>
              <a:rPr lang="en-US"/>
            </a:br>
            <a:r>
              <a:rPr lang="en-US"/>
              <a:t>for </a:t>
            </a:r>
            <a:r>
              <a:rPr lang="en-US" i="1"/>
              <a:t>FLT3</a:t>
            </a:r>
            <a:r>
              <a:rPr lang="en-US"/>
              <a:t>-Mutated AML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F0A78-A5E9-466C-B39D-C9618D6D4F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05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40A885-CC62-4803-B02C-86E8FB2F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FLT3 Inhibitors in the Context of Transplantation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A24E93-A798-402A-B8E6-72F75F9311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08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813EFB-47F0-4E6C-8168-EEBD521BE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FLT3 Inhibitors in the Context of Transplantation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986E5-B5BD-4859-8DFA-933A0E74A8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50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724E84-58A7-492D-853E-82EB00111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FLT3 Inhibitors in the Context of Transplantation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59A7B-DBA1-4ACC-AF63-5EE2EF7E13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83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49CC3F-28DD-4032-B5B8-02E71C036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Data in </a:t>
            </a:r>
            <a:r>
              <a:rPr lang="en-US" i="1"/>
              <a:t>FLT3</a:t>
            </a:r>
            <a:r>
              <a:rPr lang="en-US"/>
              <a:t>-Mutated AML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B716A3-D4E4-4EBB-8C30-5A676F5E0C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11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874588-28A6-4D77-8A4B-AAD696C11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33"/>
              <a:t>CASE 2: Presentation and Diagnosis</a:t>
            </a:r>
            <a:endParaRPr lang="en-US" sz="3733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C3AC7-378A-4A6B-97AF-27ADD13809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0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59F318-05F3-4B9C-A056-0DF24B7C7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Criteria for Intensive Chemotherapy (IC) Ineligibility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92569-9EB7-401C-9653-A6C0ED2CFE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47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CD700C-44E0-4381-9544-CC8512EAB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Low-Intensity Approaches to </a:t>
            </a:r>
            <a:r>
              <a:rPr lang="en-US" i="1"/>
              <a:t>FLT3</a:t>
            </a:r>
            <a:r>
              <a:rPr lang="en-US"/>
              <a:t>-Mutated AML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28864-8FAA-4123-A22C-D776D6E1F1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627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4505C4-8276-4CAF-846F-CAA10714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LACEWING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7BB1D-3B50-411A-8E58-24D553AFB3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41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666AD2-FCAC-408F-B563-380A4DC3B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LACEWING: OS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321D8-B70F-4212-BBF6-7654CFD168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99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E82327-63B9-446D-81DF-AE8F5FF0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LACEWING: Response and Safety Outcomes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621F5-84A0-4B8F-A3AD-5AEF60C45E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0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61384E-C326-44DC-AFBA-749CF3333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cs typeface="Arial" panose="020B0604020202020204" pitchFamily="34" charset="0"/>
              </a:rPr>
              <a:t>Treatment of AML: Accelerated Progress 2017–2022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99D182-2AA8-4552-B39A-C66846B9E8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04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EF2B34-DF79-4700-9F23-DCCFD723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Impact of LACEWING Results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FB350-6B67-4CE0-BC58-C5E30376E4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16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3CA4F0-3949-47DB-BE74-F97DD1385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Impact of LACEWING Results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F1DA7-083F-4B0C-8B9E-DC725BB562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64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EC7931-3D98-4341-80C3-BD241041D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ADMIRAL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BE712-DFE4-4CF0-9EE3-D516290A91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69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8C7B41-F5A5-4F5D-89BC-0F2608FF9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boto Condensed"/>
                <a:ea typeface="Roboto Condensed"/>
                <a:cs typeface="Roboto Condensed"/>
              </a:rPr>
              <a:t>ADMIRAL: Extended Follow-Up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85324D-EDF3-4C10-B939-7D616DDE4C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714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69C9D7-AB8F-41E8-9960-D9BD10BC6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Venetoclax + Gilteritinib for </a:t>
            </a:r>
            <a:r>
              <a:rPr lang="en-GB" i="1"/>
              <a:t>FLT3</a:t>
            </a:r>
            <a:r>
              <a:rPr lang="en-GB"/>
              <a:t>-Mutated R/R AML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C2531-6ED5-43BE-BABB-1221A4EBFF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233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3D34A2-7932-4636-823B-4A689FDBB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</a:t>
            </a:r>
            <a:r>
              <a:rPr lang="en-US" i="1"/>
              <a:t>FLT3 </a:t>
            </a:r>
            <a:r>
              <a:rPr lang="en-US"/>
              <a:t>Mutation With Venetoclax + Azacitidine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B1E099-ED56-440A-9979-C8DF91C20A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493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7D1517-1EAA-4C17-A9EA-C7665B88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Triplet Therapy Regimens Incorporating FLT3 Inhibitors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4E4EB0-5BC9-4756-8E44-1430B4BB2A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125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1F8DD8-55BF-499E-BDFC-4EEAA3216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AEs With Triplet Therapy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3D755-B01E-4F88-9B70-939AA7B810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34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1D1930-CC58-42AE-83A2-989D3627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 Remain for FLT3 Inhibitor-Based Combinations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9C55D1-54CB-43C2-9569-C5EBCE789C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288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CBD139-084F-49F3-A121-796F2120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 Remain for FLT3 Inhibitor-Based Combinations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3E2BF-A2E8-4B1E-94EF-B511ED24B6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1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C056FB-FA22-427B-95E1-54E4361A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NCCN Testing Recommendations for AML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15CAC-8C63-4A12-98C6-7B8DFC6981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346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8BF32F-24D1-4C1B-8705-C63044D7C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 Remain for FLT3 Inhibitor-Based Combinations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3D89EF-B9F6-4AC1-947F-FF6360A6F2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457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BD6134-433D-49B1-A561-16FFE533B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 Remain for FLT3 Inhibitor-Based Combinations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6F9DB7-A42A-4147-A9BF-A573564C4B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863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520822-8A2A-432F-858D-D64706B0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 Remain for FLT3 Inhibitor-Based Combinations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82F30D-F240-4CCD-85FB-287F934BC3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029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7FCEE7-3D17-4A81-87E7-6B06C1CB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Considerations for Interprofessional Care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4A2ABA-2C5D-4E39-A914-E466D954E0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588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2B73E7-9372-46ED-B57D-CFD2C20D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 Interprofessional Team Approach in AML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B4A80B-7C7F-4F04-BFF7-FC2585B6BC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016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0F8B54-30D3-4D8C-BE1A-625FD573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 Interprofessional Team Approach in AML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A4A9E-43C6-45F6-9FC2-0873EEE594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066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BCA136-EE19-4A4D-9D7D-2CF6486A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 Interprofessional Team Approach in AML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3E38D-6700-4142-9BB0-5A89CE2089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44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64893A-E39C-4583-A7E7-3D56FC94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Addressing Supportive Care Issues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EFAE0-5E61-48A2-9075-4D23B986A9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259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8C6260-BB73-4482-8975-96BCB9B1B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Addressing Supportive Care Issues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9D906-6BAD-4941-97EC-D83379A835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927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7A51E4-07ED-4621-B9D2-1B491EF7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Addressing Supportive Care Issues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287B1A-3290-47F8-8F7E-23F03D39DB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8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3C0843-564C-47B5-9AE5-D583C828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ELN Genetic Risk Categories in AML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28B4F0-993E-4171-AFAE-BFD872763C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696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762A09-DCC2-4D35-A45C-52D609D24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Addressing Supportive Care Issues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59A140-5892-4A9F-817A-F3450B7A08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0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AD640A-9250-4664-A661-C138C308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Addressing Supportive Care Issues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3529B1-5DA6-4EB6-A67D-7D29BDAE89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131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1C6278-D841-4111-94C5-281DFFC8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Challenging the Interprofessional Team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4DE32-1D76-4463-8B42-2E61E3112D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713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244BFF-0771-4BCD-A775-240253F2C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0A5A00-7B52-4B16-9F42-5773236069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969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B36CB7-11B3-4F28-9B10-CA320283C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63573-FEB7-42B3-B02E-5262B99715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753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DBBECF-D5BF-47B6-9E74-09C9CD25A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79E73-A94B-4F73-9734-B22E4C116A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7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3C7106-CC31-495D-8A09-AD714EC30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2022 Updates to ELN Recommendations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8184F-1C07-415B-B5F3-A4F8EA03BE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9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347116-31EA-48FA-858A-1E4DA407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Prognostic Value of </a:t>
            </a:r>
            <a:r>
              <a:rPr lang="en-GB" i="1"/>
              <a:t>FLT3</a:t>
            </a:r>
            <a:r>
              <a:rPr lang="en-GB"/>
              <a:t>-ITD MRD in AML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46AE7-D84E-4703-863E-C3168D014D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96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257AA4-F532-4A62-9A2E-741C78FE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/>
              <a:t>FLT3</a:t>
            </a:r>
            <a:r>
              <a:rPr lang="en-GB"/>
              <a:t> Activation Is the Most Common Abnormality in AML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F47DAA-1CEE-4AFA-BD0B-B58DBC63A5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0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17" ma:contentTypeDescription="Create a new document." ma:contentTypeScope="" ma:versionID="8a11b0400542e313059abda2066d5074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d232688f3954c7332d0fc71bff66819d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174144a6-14cb-4f4b-ada6-445a4558a380">
      <Terms xmlns="http://schemas.microsoft.com/office/infopath/2007/PartnerControls"/>
    </lcf76f155ced4ddcb4097134ff3c332f>
    <_Flow_SignoffStatus xmlns="174144a6-14cb-4f4b-ada6-445a4558a380" xsi:nil="true"/>
  </documentManagement>
</p:properties>
</file>

<file path=customXml/itemProps1.xml><?xml version="1.0" encoding="utf-8"?>
<ds:datastoreItem xmlns:ds="http://schemas.openxmlformats.org/officeDocument/2006/customXml" ds:itemID="{8E6DC9E7-9E8C-448F-85E2-413BC931AB4E}"/>
</file>

<file path=customXml/itemProps2.xml><?xml version="1.0" encoding="utf-8"?>
<ds:datastoreItem xmlns:ds="http://schemas.openxmlformats.org/officeDocument/2006/customXml" ds:itemID="{63385047-F19D-4739-A687-52C2B008216B}"/>
</file>

<file path=customXml/itemProps3.xml><?xml version="1.0" encoding="utf-8"?>
<ds:datastoreItem xmlns:ds="http://schemas.openxmlformats.org/officeDocument/2006/customXml" ds:itemID="{1C4D1EE0-1654-4A67-B810-9509D4F8F9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Widescreen</PresentationFormat>
  <Paragraphs>62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PowerPoint Presentation</vt:lpstr>
      <vt:lpstr>Current Landscape of Targeted Therapy for FLT3-Mutated AML</vt:lpstr>
      <vt:lpstr>Treatment of AML: Accelerated Progress 2017–2022</vt:lpstr>
      <vt:lpstr>NCCN Testing Recommendations for AML</vt:lpstr>
      <vt:lpstr>ELN Genetic Risk Categories in AML</vt:lpstr>
      <vt:lpstr>2022 Updates to ELN Recommendations</vt:lpstr>
      <vt:lpstr>Prognostic Value of FLT3-ITD MRD in AML</vt:lpstr>
      <vt:lpstr>FLT3 Activation Is the Most Common Abnormality in AML</vt:lpstr>
      <vt:lpstr>FLT3 Mutations in AML</vt:lpstr>
      <vt:lpstr>FLT3 Inhibitors: Type I and Type II</vt:lpstr>
      <vt:lpstr>FLT3-ITD Mutations Are Prognostic Markers in AML</vt:lpstr>
      <vt:lpstr>Current FLT3 Inhibitors in AML</vt:lpstr>
      <vt:lpstr>Clinical Data in FLT3-Mutated AML</vt:lpstr>
      <vt:lpstr>CASE 1: Presentation and Diagnosis</vt:lpstr>
      <vt:lpstr>CALGB 10603 (RATIFY)</vt:lpstr>
      <vt:lpstr>RATIFY: OS</vt:lpstr>
      <vt:lpstr>RATIFY: Transplant Outcomes</vt:lpstr>
      <vt:lpstr>V-FAST Master Trial: Midostaurin + CPX-351</vt:lpstr>
      <vt:lpstr>QuANTUM-First: Study Design </vt:lpstr>
      <vt:lpstr>QuANTUM-First: OS</vt:lpstr>
      <vt:lpstr>QuANTUM-First: OS in Patients Undergoing Allo-SCT in CR1</vt:lpstr>
      <vt:lpstr>Current Treatment Paradigm: Fit Patients With FLT3-Mutated AML</vt:lpstr>
      <vt:lpstr>CASE 1: Presentation and Diagnosis</vt:lpstr>
      <vt:lpstr>Role of FLT3 Inhibitors When Initiating Intensive Therapy</vt:lpstr>
      <vt:lpstr>Role of FLT3 Inhibitors When Initiating Intensive Therapy</vt:lpstr>
      <vt:lpstr>Role of FLT3 Inhibitors When Initiating Intensive Therapy</vt:lpstr>
      <vt:lpstr>Role of FLT3 Inhibitors When Initiating Intensive Therapy</vt:lpstr>
      <vt:lpstr>FLT3 Inhibitors in the Context of Transplantation</vt:lpstr>
      <vt:lpstr>FLT3 Inhibitors in the Context of Transplantation</vt:lpstr>
      <vt:lpstr>FLT3 Inhibitors in the Context of Transplantation</vt:lpstr>
      <vt:lpstr>FLT3 Inhibitors in the Context of Transplantation</vt:lpstr>
      <vt:lpstr>Clinical Data in FLT3-Mutated AML</vt:lpstr>
      <vt:lpstr>CASE 2: Presentation and Diagnosis</vt:lpstr>
      <vt:lpstr>Criteria for Intensive Chemotherapy (IC) Ineligibility </vt:lpstr>
      <vt:lpstr>Low-Intensity Approaches to FLT3-Mutated AML</vt:lpstr>
      <vt:lpstr>LACEWING</vt:lpstr>
      <vt:lpstr>LACEWING: OS</vt:lpstr>
      <vt:lpstr>LACEWING: Response and Safety Outcomes</vt:lpstr>
      <vt:lpstr>Impact of LACEWING Results</vt:lpstr>
      <vt:lpstr>Impact of LACEWING Results</vt:lpstr>
      <vt:lpstr>ADMIRAL</vt:lpstr>
      <vt:lpstr>ADMIRAL: Extended Follow-Up</vt:lpstr>
      <vt:lpstr>Venetoclax + Gilteritinib for FLT3-Mutated R/R AML</vt:lpstr>
      <vt:lpstr>Impact of FLT3 Mutation With Venetoclax + Azacitidine</vt:lpstr>
      <vt:lpstr>Triplet Therapy Regimens Incorporating FLT3 Inhibitors</vt:lpstr>
      <vt:lpstr>AEs With Triplet Therapy</vt:lpstr>
      <vt:lpstr>Questions Remain for FLT3 Inhibitor-Based Combinations</vt:lpstr>
      <vt:lpstr>Questions Remain for FLT3 Inhibitor-Based Combinations</vt:lpstr>
      <vt:lpstr>Questions Remain for FLT3 Inhibitor-Based Combinations</vt:lpstr>
      <vt:lpstr>Questions Remain for FLT3 Inhibitor-Based Combinations</vt:lpstr>
      <vt:lpstr>Questions Remain for FLT3 Inhibitor-Based Combinations</vt:lpstr>
      <vt:lpstr>Considerations for Interprofessional Care</vt:lpstr>
      <vt:lpstr>An Interprofessional Team Approach in AML</vt:lpstr>
      <vt:lpstr>An Interprofessional Team Approach in AML</vt:lpstr>
      <vt:lpstr>An Interprofessional Team Approach in AML</vt:lpstr>
      <vt:lpstr>Addressing Supportive Care Issues</vt:lpstr>
      <vt:lpstr>Addressing Supportive Care Issues</vt:lpstr>
      <vt:lpstr>Addressing Supportive Care Issues</vt:lpstr>
      <vt:lpstr>Addressing Supportive Care Issues</vt:lpstr>
      <vt:lpstr>Addressing Supportive Care Issues</vt:lpstr>
      <vt:lpstr>Challenging the Interprofessional Team</vt:lpstr>
      <vt:lpstr>Conclusion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Eckstein, Zachary</dc:creator>
  <cp:lastModifiedBy>Eckstein, Zachary</cp:lastModifiedBy>
  <cp:revision>1</cp:revision>
  <dcterms:created xsi:type="dcterms:W3CDTF">2023-01-26T18:51:40Z</dcterms:created>
  <dcterms:modified xsi:type="dcterms:W3CDTF">2023-01-26T18:51:40Z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</Properties>
</file>