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9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presProps" Target="presProps.xml"/><Relationship Id="rId98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3027D-54E3-966A-A9F0-7562A8802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071A00-EBC2-6366-6F67-5E939C73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8E18-23A0-4C1E-A036-FD46BD68C9A9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EE68E-C35D-FD28-7C42-DE3F99A69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6E0292-9911-2D38-0C8E-2BBFC537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1E4D-F136-4FA7-B26F-5E4DE0ACC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98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CC4EB8-4379-EB9B-4D6C-B284D2033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E7AD4-5C56-7507-B91A-49AA55411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6DFCF-FD59-10F8-36C1-99C8A535BE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A8E18-23A0-4C1E-A036-FD46BD68C9A9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020A9-B44E-7DC7-C53D-6042ADED5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34BBB-6B2D-AA4B-2836-DFBDC29F0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E1E4D-F136-4FA7-B26F-5E4DE0ACC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9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D19B77-D01D-7EF5-CD2E-AFAE61B54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81714-F884-63A6-43FD-8F052782BF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04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83B9D9-B0C4-A31F-36A8-786C4B14A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Glucose Monitoring and Insulin Delivery</a:t>
            </a:r>
            <a:endParaRPr lang="en-US" i="1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64EF4D-B5A5-0554-FC70-BA8A259CFC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33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0D1167-52C7-A9DC-F246-AFA9492D2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Glucose Monitoring and Insulin Delivery</a:t>
            </a:r>
            <a:endParaRPr lang="en-US" i="1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F8C60D-D8DC-1FB0-2FE7-92848FE5F9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37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05BAB3-81FC-EC84-DB53-868CE5D60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Glucose Monitoring and Insulin Delivery</a:t>
            </a:r>
            <a:endParaRPr lang="en-US" i="1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28CC6-58BC-A7C8-42EF-AF8FA9D2E3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79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F646AD-4F34-FB22-614D-3E6DB09CD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2021 ATTD Congress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AD331B-AE06-CC88-F570-C1E869A750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85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CC0E30-7FAF-C5D1-DC9C-61B0E1978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Roboto Condensed"/>
                <a:cs typeface="Roboto Condensed"/>
              </a:rPr>
              <a:t>2022 Automated Insulin Delivery Consensus  </a:t>
            </a:r>
            <a:endParaRPr lang="en-US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C8C1D-0ADF-FABC-E56F-21439BEA82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41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7A3225-BB7D-657F-E545-6B377AB7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Roboto Condensed"/>
                <a:cs typeface="Roboto Condensed"/>
              </a:rPr>
              <a:t>2022 Automated Insulin Delivery Consensus </a:t>
            </a:r>
            <a:endParaRPr lang="en-US" i="1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4453C-8EF1-CF1F-1AB2-D401D5B0A9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65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7E0B9A-953C-FE39-3629-CBE793656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Roboto Condensed"/>
                <a:cs typeface="Roboto Condensed"/>
              </a:rPr>
              <a:t>2022 Automated Insulin Delivery Consensus </a:t>
            </a:r>
            <a:endParaRPr lang="en-US" i="1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604151-8A01-5776-57C4-269A38B3E2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54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511932-3C81-74FE-947E-2444FF30B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Roboto Condensed"/>
                <a:cs typeface="Roboto Condensed"/>
              </a:rPr>
              <a:t>2022 Automated Insulin Delivery Consensus </a:t>
            </a:r>
            <a:endParaRPr lang="en-US" i="1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E63805-9009-D3C9-36AF-F06BBA6B05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78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8C9989-6726-7A0F-537F-883A5F14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Artificial Pancreas</a:t>
            </a:r>
            <a:endParaRPr lang="en-US" i="1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8FB69-3FA3-7447-319A-1A6A3B7607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95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644352-D773-E4EA-846F-BB4AEBA23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Roboto Condensed"/>
                <a:cs typeface="Roboto Condensed"/>
              </a:rPr>
              <a:t>2022 Automated Insulin Delivery Consensus </a:t>
            </a:r>
            <a:endParaRPr lang="en-US" i="1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242A1-FBEE-AC7C-6847-ACCB582FAA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57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0C801E-3814-B2BF-8FE5-A8ECC4B5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88B395-6021-4033-A2CA-E99D840DD2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91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7D1DFF-83F7-4258-3A2A-266373206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Roboto Condensed"/>
                <a:cs typeface="Roboto Condensed"/>
              </a:rPr>
              <a:t>2022 Automated Insulin Delivery Consensus </a:t>
            </a:r>
            <a:endParaRPr lang="en-US" i="1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D2E4B6-A72A-2C51-2858-45AFE056CA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98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C52C57-B27B-7258-77E4-98FF75CDA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Roboto Condensed"/>
                <a:cs typeface="Roboto Condensed"/>
              </a:rPr>
              <a:t>2022 Automated Insulin Delivery Consensus </a:t>
            </a:r>
            <a:endParaRPr lang="en-US" i="1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05E0B7-1098-4C03-198C-ACF1E10ABB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5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D59316-7182-D319-547C-8831277CF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Roboto Condensed"/>
                <a:cs typeface="Roboto Condensed"/>
              </a:rPr>
              <a:t>2022 Automated Insulin Delivery Consensus </a:t>
            </a:r>
            <a:endParaRPr lang="en-US" i="1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CB5687-95F6-A75D-2121-DBC3D63D48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56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4B0F4F-DB89-9A8E-3B77-3EBCC62B7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Automated Insulin Delivery Systems</a:t>
            </a:r>
            <a:r>
              <a:rPr lang="en-US">
                <a:solidFill>
                  <a:srgbClr val="FFFF00"/>
                </a:solidFill>
              </a:rPr>
              <a:t>	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439489-D71B-3FE6-1496-F99739C948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95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249D34-A084-E781-F499-A235DDFCA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Automated Insulin Delivery Systems</a:t>
            </a:r>
            <a:r>
              <a:rPr lang="en-US">
                <a:solidFill>
                  <a:srgbClr val="FFFF00"/>
                </a:solidFill>
              </a:rPr>
              <a:t>		</a:t>
            </a:r>
            <a:endParaRPr lang="en-US" i="1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C344D7-5409-A1E9-B942-DE47F11FC0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80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F9701A-8A61-0681-E100-920DF9DD8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of Clinical Evidence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851102-B80B-EE93-B417-32354D69AC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70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A3012B-FF87-D618-3927-3B4A5568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of Clinical Evidence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817D2-5261-C989-DE52-34934DBBAA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49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0680A1-5FFB-43A5-A257-3045E26C4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Real-World Data MiniMed 780G</a:t>
            </a:r>
            <a:br>
              <a:rPr lang="en-US"/>
            </a:br>
            <a:r>
              <a:rPr lang="en-US" sz="3100" i="1"/>
              <a:t>Glycemic Control Outcomes in Type 1 Diabetes (N = 12,870)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A086E-801A-B6B5-D277-7E5A14D1FF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9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1D9A57-0C7D-D2C7-DF9B-619203C6F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Real-World Data MiniMed 780G</a:t>
            </a:r>
            <a:br>
              <a:rPr lang="en-US"/>
            </a:br>
            <a:r>
              <a:rPr lang="en-US" sz="3100" i="1"/>
              <a:t>Glycemic Control Outcomes in Type 1 Diabetes (N = 12,870)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823AA8-6E47-2631-9618-3420A8CF3E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32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B6C322-793F-D89E-0556-E9DC1AC0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Real-World Data Control-IQ</a:t>
            </a:r>
            <a:br>
              <a:rPr lang="en-US"/>
            </a:br>
            <a:r>
              <a:rPr lang="en-US" sz="3100" i="1"/>
              <a:t>Glycemic Control Outcomes in Type 1 Diabetes (N = 19,354)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930A5D-79B7-DD5A-58ED-290342DE1F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47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1FF509-8EE8-8C88-F589-FD63130A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Advances in the Management </a:t>
            </a:r>
            <a:br>
              <a:rPr lang="en-GB"/>
            </a:br>
            <a:r>
              <a:rPr lang="en-GB"/>
              <a:t>of Type 1 Diabetes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32D7A5-AB97-22B0-E2ED-09A3DF1550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26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B04AB0-4970-5AB3-0F36-5B45CD89E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Real-World Data Control-IQ</a:t>
            </a:r>
            <a:br>
              <a:rPr lang="en-US"/>
            </a:br>
            <a:r>
              <a:rPr lang="en-US" sz="3100" i="1"/>
              <a:t>Glycemic Control Outcomes in Type 1 Diabetes (N = 19,354)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FC586F-3D51-BCB3-5A2C-319BA524C5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842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6A8A28-ECF4-3F71-C718-D9626F424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Glycemic Outcomes Over 15 Months With the Omnipod 5 AID System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00CB10-BA7C-64C2-6228-FFA7CE5453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75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327603-F574-9270-4AD8-5490ACFC2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Greatest Improvement in Glycemic Control Is Seen in </a:t>
            </a:r>
            <a:br>
              <a:rPr lang="en-US"/>
            </a:br>
            <a:r>
              <a:rPr lang="en-US"/>
              <a:t>Patients Who Have the Highest Baseline HbA1c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E82160-ACD4-B3E1-B6A6-632B166ADA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94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F45F89-BF2B-C1CF-F3CA-ABADAE56F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Population for AID Therapy</a:t>
            </a:r>
            <a:br>
              <a:rPr lang="en-US"/>
            </a:br>
            <a:r>
              <a:rPr lang="en-US" sz="3100" i="1"/>
              <a:t>Recommendations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824388-34B3-60FE-8957-5498521523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48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B823DA-DE65-2807-BB17-B747A295C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Population for AID Therapy</a:t>
            </a:r>
            <a:br>
              <a:rPr lang="en-US"/>
            </a:br>
            <a:r>
              <a:rPr lang="en-US" sz="3100" i="1"/>
              <a:t>Recommendations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A0CBEC-E27D-1F84-920F-C4541AA382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41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9FC473-86A0-891E-868E-41CFF1372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Population for AID Therapy</a:t>
            </a:r>
            <a:br>
              <a:rPr lang="en-US"/>
            </a:br>
            <a:r>
              <a:rPr lang="en-US" sz="3100" i="1"/>
              <a:t>Recommendations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5EED5-5FBD-ACAC-2704-EA570F0E49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98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CFF25E-0CAE-EA5B-A813-F22F1E684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AID Through Lifespan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591AEE-6D26-0189-A12C-F4CAFAECFF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59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D8F603-5A5C-45E1-DE7E-5E1318E6B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AID Through Lifespan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7108D-1470-85A8-3216-13F069CC99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34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6827F5-D1F6-1B56-7010-78D6D826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AID Through Lifespan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9F05C-E3AA-7E2B-BFE5-180291F774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27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AB9926-271D-904A-C982-4A9695FEC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AID Use in Special Populations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E800F-11B4-E07A-F888-10366161F3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21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D6ABFB-A17A-86F1-0B59-07AE44918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Type 1 Diabetes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E04BED-7BCC-B7CE-3468-BCB310D99E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40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BE5B69-2ADD-6EEE-924A-C722A41F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AID Use in Special Populations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56DA95-149B-E16C-0EB1-188DDAFCB3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49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9DE765-7783-85B3-1727-27C74B0AB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Tips and Strategies to Using AID Systems</a:t>
            </a:r>
            <a:r>
              <a:rPr lang="en-US">
                <a:solidFill>
                  <a:srgbClr val="FFFF00"/>
                </a:solidFill>
              </a:rPr>
              <a:t>	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7F3820-60D8-C768-566A-6C4B7BBDF8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624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748CEB-0CF0-C11F-5625-0A9A416E8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Initiation AID System Use/Diabetes Care Team</a:t>
            </a:r>
            <a:br>
              <a:rPr lang="en-US"/>
            </a:br>
            <a:r>
              <a:rPr lang="en-US" sz="3100" i="1"/>
              <a:t>Recommendations: Equipping HCPs with Tools for AID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000E1-72DB-F26C-D3C3-F70BAE3C23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83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97BB16-885E-128C-C200-1827EF8B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Initiation AID System Use/Diabetes Care Team</a:t>
            </a:r>
            <a:br>
              <a:rPr lang="en-US"/>
            </a:br>
            <a:r>
              <a:rPr lang="en-US" sz="3100" i="1"/>
              <a:t>Recommendations: Equipping HCPs with Tools for AID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7BEFC-DD03-8EC7-4938-9DA9B50E33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23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2A8C17-8C20-8ADF-817C-8264028DE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Initiation AID System Use/Diabetes Care Team</a:t>
            </a:r>
            <a:br>
              <a:rPr lang="en-US"/>
            </a:br>
            <a:r>
              <a:rPr lang="en-US" sz="3100" i="1"/>
              <a:t>Recommendations: Equipping HCPs with Tools for AID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DDB8B-4873-688C-E189-A95D1A6ECF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47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D70600-6364-D104-2CF4-1FAD4B102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Initiation AID System Use/Diabetes Care Team</a:t>
            </a:r>
            <a:br>
              <a:rPr lang="en-US"/>
            </a:br>
            <a:r>
              <a:rPr lang="en-US" sz="3100" i="1"/>
              <a:t>Recommendations: Equipping HCPs with Tools for AID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DBB299-9147-D60A-C6A2-455E71B0BE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761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D0A83B-9FAE-3985-7228-C6E2FB1CB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Initiation AID System Use/People With Diabetes Education </a:t>
            </a:r>
            <a:br>
              <a:rPr lang="en-US"/>
            </a:br>
            <a:r>
              <a:rPr lang="en-US" sz="3100" i="1"/>
              <a:t>Prepare the Person With Diabetes: Benefits and Hassles of AID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A662B0-9C3C-8AB7-0F15-1A4912C762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462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71E4DC-1C01-EC92-CE06-2D2B2E712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Initiation AID System Use/People With Diabetes Education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71E3A1-6076-FCB5-B167-EA59F4B52A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529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7E2730-FF24-46D0-0534-DC50E18EF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Initiation AID System Use/People With Diabetes Education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02EB0-CD4D-09B9-82CB-5931C36F6E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080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58E527-88B2-7926-5444-9B448690A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Initiating AID System Use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ADCA68-5C24-4C45-2993-868B27FAAF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72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59F3D1-9808-6244-B00A-FBE29A9D8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Type 1 Diabetes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EA101E-37BA-A321-26A0-5BED907A7D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190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725F89-1BA2-0F3A-7B75-183E9434C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Settings That Can Be Modified by User/HCP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1ED9CC-B113-5365-5717-2936D4B763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55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7AE1CA-94AF-BAD5-CEE1-A57D4BBC9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Intended AID Use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A4B763-E084-C94C-8B51-B876C2C220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643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BAFBF6-0D5C-977D-D8D4-C6BDDFDD4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Intended AID Use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8C050-0D96-C39A-BA20-1DF73BB03B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738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348FDF-9D11-6772-A361-423914DFD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Intended AID Use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D61E8D-FE16-169E-8605-D3F59FA556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573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348CE7-ED74-A980-9B5E-6E44E6451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User-Initiated Bolus for Meal</a:t>
            </a:r>
            <a:br>
              <a:rPr lang="en-US"/>
            </a:br>
            <a:r>
              <a:rPr lang="en-US" sz="3100" i="1"/>
              <a:t>ICR Settings Are Important</a:t>
            </a:r>
            <a:endParaRPr lang="en-US" sz="3100" i="1" dirty="0">
              <a:solidFill>
                <a:schemeClr val="accent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A29623-EBC3-035C-59B9-3E1F430809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244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C2235B-1760-4BAC-7DB4-BFB4E5B57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Lower Basal Rate Enables Reduction of ICR</a:t>
            </a:r>
            <a:endParaRPr lang="en-IL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695E36-7169-4ADD-CCD5-128B56F753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595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252BE0-FBBA-570A-94C8-7E8069356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Lower Basal Rate Enables Reduction of ICR</a:t>
            </a:r>
            <a:endParaRPr lang="en-IL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DBFEFB-CE82-1634-3FB7-0F7CE5B298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424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C49106-FD69-AB0A-775E-09BDE9F8B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User-Initiated Bolus Timing for Meals Is Super Important</a:t>
            </a:r>
            <a:endParaRPr lang="en-IL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9FBCB5-73B5-C27B-FA4F-FF077CE34C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078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B5B335-B61C-0DD4-9AD1-46AF07F3B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User-Initiated Bolus Timing for Meals Is Super Important</a:t>
            </a:r>
            <a:endParaRPr lang="en-IL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56F423-0812-D1B5-4E66-0430EEE88E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812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18E42B-E4EB-8509-15A7-EDE235A7C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User-Initiated Bolus Timing for Meals Is Super Important</a:t>
            </a:r>
            <a:endParaRPr lang="en-IL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8C1A87-B404-16F0-121F-F4D01B10A6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04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13AF13-194B-812D-50DB-ED12DE2C7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Type 1 Diabetes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7B4F9F-86D2-D5A1-F68E-C094383222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98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848D77-47E0-8522-47A6-DFAC54973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User-Initiated Bolus Timing for Meals Is Super Important</a:t>
            </a:r>
            <a:endParaRPr lang="en-IL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803A6-BB42-70C7-62A2-9C5F873105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582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CD064F-9AE1-F318-AB0A-BD4320AB0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AID Tools for Exercise Management</a:t>
            </a:r>
            <a:endParaRPr lang="en-IL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7BF433-12C8-3FD8-DFD8-2C80B334BB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705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FC23CD-DEB9-9D22-5FDF-E686B7968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AID Tools for Exercise Management</a:t>
            </a:r>
            <a:endParaRPr lang="en-IL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71B40F-8732-D718-A1B5-E0F2804333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568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42E706-409E-F280-D811-9511CAA26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AID Tools for Exercise Management</a:t>
            </a:r>
            <a:endParaRPr lang="en-IL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4310CE-F062-711D-FC36-939EFF62DE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897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D0510E-B932-B738-FA18-32FF299CE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Exercise Management </a:t>
            </a:r>
            <a:br>
              <a:rPr lang="fr-FR"/>
            </a:br>
            <a:r>
              <a:rPr lang="fr-FR" sz="3100" i="1"/>
              <a:t>Carbohydrates Before Exercise</a:t>
            </a:r>
            <a:endParaRPr lang="en-IL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C6FCF-C753-87A0-4970-29532EDCDD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317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D139D2-CFB8-C442-DDF7-765191B9C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Treatment of Hypoglycemia Event</a:t>
            </a:r>
            <a:endParaRPr lang="en-IL" sz="4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A769E-D0C0-F3F8-29BC-4A0ACA224A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610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303D15-599B-9D88-0AED-6C046C1F9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Treatment of Hypoglycemia Event</a:t>
            </a:r>
            <a:endParaRPr lang="en-IL" sz="4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07AA1E-812B-D9DE-02E7-64219077F6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851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7E11D2-CB14-3955-1D9E-D54BD400B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Treatment of Hyperglycemia Events and Ketones</a:t>
            </a:r>
            <a:endParaRPr lang="en-IL" sz="4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4C4950-B0FF-BC3D-5401-C7004D6A52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324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696326-11BE-3AD2-E157-9086E67A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Patient-Reported Outcomes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5BD6B-BEE3-E063-EF78-2BD1ADE218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312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D73E0E-222B-C95B-B2B1-8643563B0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Patient-Reported Outcomes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6BAF90-C25B-AB10-6DC4-0D727A6E64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37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C16FFE-65CA-55C5-01E1-6E4F2C6AA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DCCT Completed 30 Years Ago </a:t>
            </a:r>
            <a:br>
              <a:rPr lang="en-US"/>
            </a:br>
            <a:r>
              <a:rPr lang="en-US" sz="3100" i="1"/>
              <a:t>HbA1c Near 7% Greatly Reduces Risk for Complications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4421B-2DE7-59AD-B4FB-DC2A87A92B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686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E6FF94-686F-696C-0EFA-101C06206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Ambulatory Glucose Profile Reports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01D81A-8776-2907-6D04-C09CDECD77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626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998D9F-2C8F-A4A9-1DBD-BDEB81AE9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Ambulatory Glucose Profile (AGP) Reports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25029B-6362-905A-E907-EC6F285B70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569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182811-F56A-D8A8-105B-D94527B02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Automated Insulin Delivery (AID) Report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41AB0A-D65C-A416-7603-2A4E46708E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791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F35CB1-442B-D207-E3F0-25AF61F94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Upper Panel: TIR, Device Use, Glucose &amp; Insulin Metrics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D57EA0-94E4-2DAF-6E2B-F96333C4E0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501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4A29BE-033F-D998-5EEA-8FD67685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Middle Panel: Ambulatory Glucose Profile (AGP)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BCE56-ACFB-67F9-1685-2108F90D16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572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8BF68D-C946-57D7-827D-FBFC7840B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Lower Panel: Bolus (Mealtime) Insulin Assessment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85A7E1-A92B-A1D1-3274-418F850972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407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3C326A-6F4B-AC34-E24A-3358FB28F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Page 2: Daily Profiles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F81BE4-7A8A-A938-96EB-8C041673D6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608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E25718-3154-D13A-AB27-8E9E9462D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Future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89A6D8-E277-CFC2-649E-290391DCE8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180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9A6D94-F013-AC64-2F43-2DE4FC935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Future Directions for AID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8C3A52-57CC-64FE-635F-159CC421E0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952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C7B763-5E85-48D8-9222-BBE846D76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Future Directions for AID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F73EEB-0185-25F3-C7DC-814E33C229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52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9129BB-7E94-BF12-509C-F4B380F5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 Years Ago </a:t>
            </a:r>
            <a:br>
              <a:rPr lang="en-US"/>
            </a:br>
            <a:r>
              <a:rPr lang="en-US" sz="3100" i="1"/>
              <a:t>Not Many People With T1D Were Reaching an HbA1c of 7%</a:t>
            </a:r>
            <a:endParaRPr lang="en-US" i="1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5FCDF-A5F4-3965-E3D6-50F3808E28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524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88405F-DFCB-BD08-B70A-B0BB18440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Future Directions for AID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1167F-AFF9-E9A6-CC1E-8BF3A92A8B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104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CB7C89-26CB-3A7E-EC62-8F766D3AF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Future Directions for AID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8B23C-18D5-7399-9858-61FACCBBEA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002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8705D6-FE07-BE2A-A41C-46ED467A5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Future Directions for AID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E19C1-4516-804A-3C68-9221B1347A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715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95F9F6-11EC-473D-05F2-BC1CD752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Do-It-Yourself Looping</a:t>
            </a:r>
            <a:endParaRPr lang="en-GB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FE32BE-5340-8047-1BC8-9A1B6A19D2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445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009B52-8AFE-DEE8-B586-F9E89C799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Dreams for the Future of AID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337E00-3693-C497-1C5D-61E872F400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948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0CBFC6-C681-5D7C-0B0D-DF534C54D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Dreams for the Future of AID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A292F8-0BDC-E91B-ED73-406CC874DF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587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8DDD32-1D21-ED8F-A9B7-092062BB5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Dreams for the Future of AID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BC6A88-C5E3-0E47-02A6-FF5FFE15EB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883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78716D-BA11-AB2F-E47D-C47BC63E0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Close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75D9E0-D048-380C-C620-20291A9CC1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354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CAB0FD-D3F9-BBC1-C2BE-36C3CA8C5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Expert Takeaways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EE223-5C3D-DE8A-4157-821140C9E9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171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DE111D-D1F8-D51A-A984-10BE1050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Expert Takeaways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1023C-DEE4-CCB4-6D7D-7F50F34B5E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0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E089A3-BC55-6578-EAAD-2BF41FA4E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Glucose Monitoring and Insulin Delivery</a:t>
            </a:r>
            <a:endParaRPr lang="en-US" i="1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812069-0694-9568-B64B-18915E41F0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943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8B0959-8EA5-F405-745D-62A363055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26EC0-E8F7-0F85-A213-09B0E34569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699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5CE435-E0B5-392A-9E62-1536F4C8A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6468A-28B8-3759-3DBF-A66747DAD0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14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70B36CF178284AAC314777A614F4DA" ma:contentTypeVersion="17" ma:contentTypeDescription="Create a new document." ma:contentTypeScope="" ma:versionID="06278b44f6cbd07438ca232f1057d65a">
  <xsd:schema xmlns:xsd="http://www.w3.org/2001/XMLSchema" xmlns:xs="http://www.w3.org/2001/XMLSchema" xmlns:p="http://schemas.microsoft.com/office/2006/metadata/properties" xmlns:ns2="2f21a861-48c5-49e3-bc74-9d0cc17f0105" xmlns:ns3="e93acf5f-f59b-46bb-8c22-2b43a486ab2c" targetNamespace="http://schemas.microsoft.com/office/2006/metadata/properties" ma:root="true" ma:fieldsID="0f80abee6f8c4f8eb1ef6c622f70a45b" ns2:_="" ns3:_="">
    <xsd:import namespace="2f21a861-48c5-49e3-bc74-9d0cc17f0105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Dat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21a861-48c5-49e3-bc74-9d0cc17f0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Date" ma:index="19" nillable="true" ma:displayName="Date" ma:format="DateOnly" ma:internalName="Date">
      <xsd:simpleType>
        <xsd:restriction base="dms:DateTime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2f21a861-48c5-49e3-bc74-9d0cc17f0105">
      <Terms xmlns="http://schemas.microsoft.com/office/infopath/2007/PartnerControls"/>
    </lcf76f155ced4ddcb4097134ff3c332f>
    <Date xmlns="2f21a861-48c5-49e3-bc74-9d0cc17f0105" xsi:nil="true"/>
  </documentManagement>
</p:properties>
</file>

<file path=customXml/itemProps1.xml><?xml version="1.0" encoding="utf-8"?>
<ds:datastoreItem xmlns:ds="http://schemas.openxmlformats.org/officeDocument/2006/customXml" ds:itemID="{0D0AF3AB-FA8B-47AC-9088-C59B5CB83729}"/>
</file>

<file path=customXml/itemProps2.xml><?xml version="1.0" encoding="utf-8"?>
<ds:datastoreItem xmlns:ds="http://schemas.openxmlformats.org/officeDocument/2006/customXml" ds:itemID="{78242F63-8996-4F61-9599-8F98738E982A}"/>
</file>

<file path=customXml/itemProps3.xml><?xml version="1.0" encoding="utf-8"?>
<ds:datastoreItem xmlns:ds="http://schemas.openxmlformats.org/officeDocument/2006/customXml" ds:itemID="{D931CE02-F160-47EF-9469-64B5B7BA481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612</Words>
  <Application>Microsoft Office PowerPoint</Application>
  <PresentationFormat>Widescreen</PresentationFormat>
  <Paragraphs>88</Paragraphs>
  <Slides>91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6" baseType="lpstr">
      <vt:lpstr>Arial</vt:lpstr>
      <vt:lpstr>Calibri</vt:lpstr>
      <vt:lpstr>Calibri Light</vt:lpstr>
      <vt:lpstr>Roboto Condensed</vt:lpstr>
      <vt:lpstr>Office Theme</vt:lpstr>
      <vt:lpstr>PowerPoint Presentation</vt:lpstr>
      <vt:lpstr>PowerPoint Presentation</vt:lpstr>
      <vt:lpstr>Advances in the Management  of Type 1 Diabetes</vt:lpstr>
      <vt:lpstr>Type 1 Diabetes</vt:lpstr>
      <vt:lpstr>Type 1 Diabetes</vt:lpstr>
      <vt:lpstr>Type 1 Diabetes</vt:lpstr>
      <vt:lpstr>DCCT Completed 30 Years Ago  HbA1c Near 7% Greatly Reduces Risk for Complications </vt:lpstr>
      <vt:lpstr>4 Years Ago  Not Many People With T1D Were Reaching an HbA1c of 7%</vt:lpstr>
      <vt:lpstr>Evolution of Glucose Monitoring and Insulin Delivery</vt:lpstr>
      <vt:lpstr>Evolution of Glucose Monitoring and Insulin Delivery</vt:lpstr>
      <vt:lpstr>Evolution of Glucose Monitoring and Insulin Delivery</vt:lpstr>
      <vt:lpstr>Evolution of Glucose Monitoring and Insulin Delivery</vt:lpstr>
      <vt:lpstr>2021 ATTD Congress</vt:lpstr>
      <vt:lpstr>2022 Automated Insulin Delivery Consensus  </vt:lpstr>
      <vt:lpstr>2022 Automated Insulin Delivery Consensus </vt:lpstr>
      <vt:lpstr>2022 Automated Insulin Delivery Consensus </vt:lpstr>
      <vt:lpstr>2022 Automated Insulin Delivery Consensus </vt:lpstr>
      <vt:lpstr>Artificial Pancreas</vt:lpstr>
      <vt:lpstr>2022 Automated Insulin Delivery Consensus </vt:lpstr>
      <vt:lpstr>2022 Automated Insulin Delivery Consensus </vt:lpstr>
      <vt:lpstr>2022 Automated Insulin Delivery Consensus </vt:lpstr>
      <vt:lpstr>2022 Automated Insulin Delivery Consensus </vt:lpstr>
      <vt:lpstr>Automated Insulin Delivery Systems </vt:lpstr>
      <vt:lpstr>Evolution of Automated Insulin Delivery Systems  </vt:lpstr>
      <vt:lpstr>Summary of Clinical Evidence</vt:lpstr>
      <vt:lpstr>Summary of Clinical Evidence</vt:lpstr>
      <vt:lpstr>Real-World Data MiniMed 780G Glycemic Control Outcomes in Type 1 Diabetes (N = 12,870)</vt:lpstr>
      <vt:lpstr>Real-World Data MiniMed 780G Glycemic Control Outcomes in Type 1 Diabetes (N = 12,870)</vt:lpstr>
      <vt:lpstr>Real-World Data Control-IQ Glycemic Control Outcomes in Type 1 Diabetes (N = 19,354)</vt:lpstr>
      <vt:lpstr>Real-World Data Control-IQ Glycemic Control Outcomes in Type 1 Diabetes (N = 19,354)</vt:lpstr>
      <vt:lpstr>Glycemic Outcomes Over 15 Months With the Omnipod 5 AID System </vt:lpstr>
      <vt:lpstr>The Greatest Improvement in Glycemic Control Is Seen in  Patients Who Have the Highest Baseline HbA1c</vt:lpstr>
      <vt:lpstr>Target Population for AID Therapy Recommendations</vt:lpstr>
      <vt:lpstr>Target Population for AID Therapy Recommendations</vt:lpstr>
      <vt:lpstr>Target Population for AID Therapy Recommendations</vt:lpstr>
      <vt:lpstr>AID Through Lifespan </vt:lpstr>
      <vt:lpstr>AID Through Lifespan </vt:lpstr>
      <vt:lpstr>AID Through Lifespan </vt:lpstr>
      <vt:lpstr>AID Use in Special Populations</vt:lpstr>
      <vt:lpstr>AID Use in Special Populations</vt:lpstr>
      <vt:lpstr>Tips and Strategies to Using AID Systems </vt:lpstr>
      <vt:lpstr>Initiation AID System Use/Diabetes Care Team Recommendations: Equipping HCPs with Tools for AID </vt:lpstr>
      <vt:lpstr>Initiation AID System Use/Diabetes Care Team Recommendations: Equipping HCPs with Tools for AID </vt:lpstr>
      <vt:lpstr>Initiation AID System Use/Diabetes Care Team Recommendations: Equipping HCPs with Tools for AID </vt:lpstr>
      <vt:lpstr>Initiation AID System Use/Diabetes Care Team Recommendations: Equipping HCPs with Tools for AID </vt:lpstr>
      <vt:lpstr>Initiation AID System Use/People With Diabetes Education  Prepare the Person With Diabetes: Benefits and Hassles of AID</vt:lpstr>
      <vt:lpstr>Initiation AID System Use/People With Diabetes Education</vt:lpstr>
      <vt:lpstr>Initiation AID System Use/People With Diabetes Education</vt:lpstr>
      <vt:lpstr>Initiating AID System Use</vt:lpstr>
      <vt:lpstr>Settings That Can Be Modified by User/HCP</vt:lpstr>
      <vt:lpstr>Intended AID Use</vt:lpstr>
      <vt:lpstr>Intended AID Use</vt:lpstr>
      <vt:lpstr>Intended AID Use</vt:lpstr>
      <vt:lpstr>User-Initiated Bolus for Meal ICR Settings Are Important</vt:lpstr>
      <vt:lpstr>Lower Basal Rate Enables Reduction of ICR</vt:lpstr>
      <vt:lpstr>Lower Basal Rate Enables Reduction of ICR</vt:lpstr>
      <vt:lpstr>User-Initiated Bolus Timing for Meals Is Super Important</vt:lpstr>
      <vt:lpstr>User-Initiated Bolus Timing for Meals Is Super Important</vt:lpstr>
      <vt:lpstr>User-Initiated Bolus Timing for Meals Is Super Important</vt:lpstr>
      <vt:lpstr>User-Initiated Bolus Timing for Meals Is Super Important</vt:lpstr>
      <vt:lpstr>AID Tools for Exercise Management</vt:lpstr>
      <vt:lpstr>AID Tools for Exercise Management</vt:lpstr>
      <vt:lpstr>AID Tools for Exercise Management</vt:lpstr>
      <vt:lpstr>Exercise Management  Carbohydrates Before Exercise</vt:lpstr>
      <vt:lpstr>Treatment of Hypoglycemia Event</vt:lpstr>
      <vt:lpstr>Treatment of Hypoglycemia Event</vt:lpstr>
      <vt:lpstr>Treatment of Hyperglycemia Events and Ketones</vt:lpstr>
      <vt:lpstr>Patient-Reported Outcomes</vt:lpstr>
      <vt:lpstr>Patient-Reported Outcomes</vt:lpstr>
      <vt:lpstr>Ambulatory Glucose Profile Reports</vt:lpstr>
      <vt:lpstr>Ambulatory Glucose Profile (AGP) Reports</vt:lpstr>
      <vt:lpstr>Automated Insulin Delivery (AID) Report</vt:lpstr>
      <vt:lpstr>Upper Panel: TIR, Device Use, Glucose &amp; Insulin Metrics</vt:lpstr>
      <vt:lpstr>Middle Panel: Ambulatory Glucose Profile (AGP)</vt:lpstr>
      <vt:lpstr>Lower Panel: Bolus (Mealtime) Insulin Assessment</vt:lpstr>
      <vt:lpstr>Page 2: Daily Profiles</vt:lpstr>
      <vt:lpstr>The Future</vt:lpstr>
      <vt:lpstr>Future Directions for AID</vt:lpstr>
      <vt:lpstr>Future Directions for AID</vt:lpstr>
      <vt:lpstr>Future Directions for AID</vt:lpstr>
      <vt:lpstr>Future Directions for AID</vt:lpstr>
      <vt:lpstr>Future Directions for AID</vt:lpstr>
      <vt:lpstr>Do-It-Yourself Looping</vt:lpstr>
      <vt:lpstr>Dreams for the Future of AID</vt:lpstr>
      <vt:lpstr>Dreams for the Future of AID</vt:lpstr>
      <vt:lpstr>Dreams for the Future of AID</vt:lpstr>
      <vt:lpstr>Close</vt:lpstr>
      <vt:lpstr>Expert Takeaways</vt:lpstr>
      <vt:lpstr>Expert Takeaways (cont)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Doscher, Phoebe</dc:creator>
  <cp:lastModifiedBy>Doscher, Phoebe</cp:lastModifiedBy>
  <cp:revision>1</cp:revision>
  <dcterms:created xsi:type="dcterms:W3CDTF">2023-01-27T20:11:51Z</dcterms:created>
  <dcterms:modified xsi:type="dcterms:W3CDTF">2023-01-27T20:11:51Z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0x010100ED70B36CF178284AAC314777A614F4DA</vt:lpwstr>
  </property>
</Properties>
</file>