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5341-0C8B-435C-AD7F-263BD5B3F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89CE7-91EE-495E-B537-EFED52F1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D728-FA8B-4751-89DE-EFE0F0B95DD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D97FE-D680-4731-98E7-9D6CBA09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7EE23-5050-44B6-BAB2-F16F82A5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3D3D-23F0-497F-B324-A7CA35079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9D9B8-85CF-467A-B7F0-9B36FF84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DF12-0CDE-4376-BB0B-516CEB84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9751F-5986-46A9-8A6F-DEEDA6DB1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D728-FA8B-4751-89DE-EFE0F0B95DD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B2D74-B0F2-4591-B0CD-7A698EA94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73AC6-AEBB-4ECF-94B2-DFB90454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E3D3D-23F0-497F-B324-A7CA35079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C2F365-A817-40BF-9B6C-930DE93F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4B30D-E5D1-411D-82E8-E01FAB6A7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1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E1FE00-A973-4AE8-BD84-1B3CA0E4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Prevalence and Frequency of CCA Subtypes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90B7E-8929-41BE-A494-8AC38C783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F6C83F-F417-4424-A198-80265644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Different Biological Entities of Cholangiocarcinoma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DAE97-4DDF-497E-9616-B63F4ECF3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623AC9-3541-4369-97BB-2407E040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CCA Risk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573C5-A525-444A-B2F5-185690065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09B18A-72C1-45D7-8C89-E0B9D47B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CCA Risk Factors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7FBE9-DF9B-447C-BE3D-552B88A55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8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7E1779-577A-4A73-B22D-64049735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Related Biomarkers in CCA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E003E-A2F0-48CB-91FB-747CED991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6B911-17B0-497A-870C-284F0CE6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Heterogeneity of BTC</a:t>
            </a:r>
            <a:br>
              <a:rPr lang="en-GB">
                <a:solidFill>
                  <a:prstClr val="white"/>
                </a:solidFill>
              </a:rPr>
            </a:br>
            <a:r>
              <a:rPr lang="en-GB" sz="3200" i="1">
                <a:solidFill>
                  <a:prstClr val="white"/>
                </a:solidFill>
              </a:rPr>
              <a:t>Risk Factors and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39988-885A-4598-B948-DE0EDC905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6A601D-AE5A-4B37-B716-EF971B00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iCCA Stage on Overall Survival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C57C0-9F34-4DC8-8A24-FAE64990F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1898A4-A322-4FBC-9684-91B2F6A9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Actionable Genetic Alterations in iCCA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8C77E-C00C-4826-A74C-DA357E2ECE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8F6BA9-694C-45A1-BC71-5634645C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Guidelines and Treatments for CCA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9C25E-2E40-4571-BC98-43B69B26D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B413ED-06B3-4E2A-9DCD-B85B0BD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Guidelines and Treatments for CCA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284E0-4285-47F0-9BA6-F0B101B0DD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BD5D2-AA62-4679-925E-57AA5326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0806A-2D10-425A-AC1D-92B31B941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6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0E9698-2C40-41B6-AED7-EDA5A20D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Guidelines and Treatments for CCA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41A57-638F-4832-9949-5F6282CB5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8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3F1657-B2CB-4EFB-B946-FE3C81BC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Cholangiocarcinoma</a:t>
            </a:r>
            <a:br>
              <a:rPr lang="en-GB"/>
            </a:br>
            <a:r>
              <a:rPr lang="en-GB" sz="3200" i="1"/>
              <a:t>Key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1D410-00CF-4027-BD1A-F408D912A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4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2F780-0EA6-4910-BAA9-5C4BF504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2023 Recent Updates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1EE19-BDA2-4747-9C48-205B70D523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29D663-EFE8-41EE-B963-0745FA86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SWOG 1815: Phase 3 Randomized Open-Label Trial of GAP vs GC in Newly Diagnosed Advanced BTC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7E7AF-D977-4D98-B138-7A52319D8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81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F86217-D21B-4855-8F43-E4CA8DAF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SWOG 1815</a:t>
            </a:r>
            <a:br>
              <a:rPr lang="en-GB"/>
            </a:br>
            <a:r>
              <a:rPr lang="en-US" sz="3100" i="1"/>
              <a:t>Efficacy and Safety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1154A-1EEF-4DEE-9D4A-BC035913E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5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F2F409-388D-4D92-993D-11210036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SWOG 1815</a:t>
            </a:r>
            <a:br>
              <a:rPr lang="en-GB"/>
            </a:br>
            <a:r>
              <a:rPr lang="en-US" sz="3100" i="1"/>
              <a:t>Subset Analyses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8090E-B895-413D-9251-C8FFCB249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E607F-2CE9-450A-B474-1F9B3447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SWOG 1815</a:t>
            </a:r>
            <a:br>
              <a:rPr lang="en-GB"/>
            </a:br>
            <a:r>
              <a:rPr lang="en-GB" sz="3200" i="1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9D8E2-3BF2-4D26-A7B0-A97C2D00C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5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4A2E93-8A62-4C7F-ABE2-A973D77C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IMbrave151: Phase 2 Study of Atezolizumab +/- Bevacizumab </a:t>
            </a:r>
            <a:br>
              <a:rPr lang="en-US" sz="3200"/>
            </a:br>
            <a:r>
              <a:rPr lang="en-US" sz="3200"/>
              <a:t>in Combination With CT in Untreated Advanced BTC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65CEF-AA84-46F0-8D9C-3F257D47B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6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41840-AC0B-4AEA-A616-493939AA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IMbrave151</a:t>
            </a:r>
            <a:br>
              <a:rPr lang="en-US"/>
            </a:br>
            <a:r>
              <a:rPr lang="en-US" sz="3200" i="1"/>
              <a:t>Baseline Characteristics and Results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399BB-5368-4336-B4B3-726C4B0F4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8FB734-9F37-4D55-9716-02F88C49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IMbrave151</a:t>
            </a:r>
            <a:br>
              <a:rPr lang="en-US"/>
            </a:br>
            <a:r>
              <a:rPr lang="en-US" sz="3200" i="1"/>
              <a:t>Conclusions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DDA35-3B9E-4B00-A4DE-D14315E12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A6D1DF-D4B4-48BF-848C-DDF0EB21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Cholangiocarcinoma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5366A-0245-46D8-B923-51BB822F5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5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72A67F-9F69-4425-BB82-C6528BD1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2023 Updates on Treatment of BTCs</a:t>
            </a:r>
            <a:br>
              <a:rPr lang="en-US"/>
            </a:br>
            <a:r>
              <a:rPr lang="en-GB" sz="3200" i="1"/>
              <a:t>Key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001A2-6AB7-4A8B-94BC-5A347893A1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3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687516-9394-4279-81C9-1C76FFF4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Targeted Therapy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3AABF-FF61-48AD-9485-5D78BC727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5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0542EE-03BA-43B9-AAC6-9375680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Opportunities for Precision Medicine in </a:t>
            </a:r>
            <a:r>
              <a:rPr lang="en-US"/>
              <a:t>BTCs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33C10-7FB6-490B-84E9-223FF6E22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F6DD25-5651-4409-8313-CA723019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Delivering Precision Medicine in BTC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D0105-725C-472F-9746-A7B3F4811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4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213F5E-F15C-4089-B8AB-63605CE1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BTC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22822-7159-497D-A5E0-7A48FA5EA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0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1D079E-E3A0-4494-86DF-A9E40B06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Phase 2 Open-Label Study of FGFR 1-3 Inhibitor Tinengotinib Monotherapy in Patients With Advanced or Metastatic CCA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39882-F980-4B8C-AFF6-5B9645405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FD060B-05B4-4591-98CD-7B0AE722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DCR in Patients With </a:t>
            </a:r>
            <a:r>
              <a:rPr lang="en-US" sz="3200" i="1"/>
              <a:t>FGFR</a:t>
            </a:r>
            <a:r>
              <a:rPr lang="en-US" sz="3200"/>
              <a:t> Alterations Treated With Tinengotinib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E6DA7-590A-49BD-8850-D4DB09F09B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2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F172CE-D434-451A-B170-F573642B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AEs ≥ 10% Related to Tinengotinib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375C2-7691-41FD-9837-747BA37C7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13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F2BCC-3FE2-45AC-AB52-F93BAA0B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prstClr val="white"/>
                </a:solidFill>
                <a:latin typeface="Roboto Condensed"/>
              </a:rPr>
              <a:t>Phase 2 Open-Label Study of FGFR 1-3 Inhibitor Tinengotinib</a:t>
            </a:r>
            <a:br>
              <a:rPr lang="en-US" sz="3200">
                <a:solidFill>
                  <a:prstClr val="white"/>
                </a:solidFill>
                <a:latin typeface="Roboto Condensed"/>
              </a:rPr>
            </a:br>
            <a:r>
              <a:rPr lang="en-US" sz="3200" i="1">
                <a:solidFill>
                  <a:prstClr val="white"/>
                </a:solidFill>
                <a:latin typeface="Roboto Condensed"/>
              </a:rPr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7CA0-BE7C-4BB4-B3BC-89E882F7A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9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29929-1AC2-472B-BD7D-A96C51B0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Phase 2a Dose-Expansion Study of Pan-FGFRi Gunagratinib </a:t>
            </a:r>
            <a:br>
              <a:rPr lang="en-US" sz="3200"/>
            </a:br>
            <a:r>
              <a:rPr lang="en-US" sz="3200"/>
              <a:t>in Patients With Advanced CCA Harboring </a:t>
            </a:r>
            <a:r>
              <a:rPr lang="en-US" sz="3200" i="1"/>
              <a:t>FGFR</a:t>
            </a:r>
            <a:r>
              <a:rPr lang="en-US" sz="3200"/>
              <a:t> Alterations</a:t>
            </a:r>
            <a:endParaRPr lang="en-US" sz="32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2FEB5-8738-4BD7-81BA-2237F83A8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6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8DD6B6-10BC-4B8A-A520-B73853C9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Epidemiology of BTC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5570B-E393-40E4-8C13-D8E4BBB28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20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968C9-D65A-4FBC-8DBF-D6B465DC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Phase 2a Dose-Expansion Study of Gunagratinib </a:t>
            </a:r>
            <a:br>
              <a:rPr lang="en-US">
                <a:solidFill>
                  <a:prstClr val="white"/>
                </a:solidFill>
              </a:rPr>
            </a:br>
            <a:r>
              <a:rPr lang="en-US" sz="3200" i="1">
                <a:solidFill>
                  <a:prstClr val="white"/>
                </a:solidFill>
              </a:rPr>
              <a:t>Preliminary Efficacy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3320A-0426-49D1-8266-22AE222C6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19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B8303C-51B9-4569-A68E-EC57934A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2a Dose-Expansion Study of Gunagratinib </a:t>
            </a:r>
            <a:br>
              <a:rPr lang="en-US"/>
            </a:br>
            <a:r>
              <a:rPr lang="en-US" sz="3200" i="1"/>
              <a:t>Safety and 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71812-1658-4D55-AC22-44DE262D9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9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46F4C-ED93-49D5-B260-A7221514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Expansion Cohort From RAGNAR, a Phase 2 Open-Label Study of Erdafitinib in CCA With </a:t>
            </a:r>
            <a:r>
              <a:rPr lang="en-GB" i="1"/>
              <a:t>FGFR</a:t>
            </a:r>
            <a:r>
              <a:rPr lang="en-GB"/>
              <a:t> Alterations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7025E-E81C-4F56-9D7E-B75B7E677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8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CB4820-1215-4C28-A4E8-14399828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Expansion Cohort From RAGNAR</a:t>
            </a:r>
            <a:br>
              <a:rPr lang="en-US"/>
            </a:br>
            <a:r>
              <a:rPr lang="en-US" sz="3200" i="1"/>
              <a:t>Efficacy and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EB485-FA73-4267-A066-2C4FB69CE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30C19-C4C5-467A-B24E-A75520B7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Abstracts of Interest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7461E-0DE4-406F-8A90-EE0CACDA9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96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4579C-252C-4033-92A0-C9728D56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Clinical Outcomes for </a:t>
            </a:r>
            <a:r>
              <a:rPr lang="en-GB" sz="3200" i="1"/>
              <a:t>IDH1</a:t>
            </a:r>
            <a:r>
              <a:rPr lang="en-GB" sz="3200" baseline="30000"/>
              <a:t>MUT</a:t>
            </a:r>
            <a:r>
              <a:rPr lang="en-GB" sz="3200"/>
              <a:t> BTC Treated With Contemporary Systemic Therapy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21400-DE35-4545-BFD5-A0573405D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0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39F27-E12F-4E21-A493-584B8FF4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prstClr val="white"/>
                </a:solidFill>
              </a:rPr>
              <a:t>Clinical Outcomes for </a:t>
            </a:r>
            <a:r>
              <a:rPr lang="en-GB" sz="3200" i="1">
                <a:solidFill>
                  <a:prstClr val="white"/>
                </a:solidFill>
              </a:rPr>
              <a:t>IDH1</a:t>
            </a:r>
            <a:r>
              <a:rPr lang="en-GB" sz="3200" baseline="30000">
                <a:solidFill>
                  <a:prstClr val="white"/>
                </a:solidFill>
              </a:rPr>
              <a:t>MUT</a:t>
            </a:r>
            <a:r>
              <a:rPr lang="en-GB" sz="3200">
                <a:solidFill>
                  <a:prstClr val="white"/>
                </a:solidFill>
              </a:rPr>
              <a:t> BTC Treated With Contemporary </a:t>
            </a:r>
            <a:br>
              <a:rPr lang="en-GB" sz="3200">
                <a:solidFill>
                  <a:prstClr val="white"/>
                </a:solidFill>
              </a:rPr>
            </a:br>
            <a:r>
              <a:rPr lang="en-GB" sz="3200">
                <a:solidFill>
                  <a:prstClr val="white"/>
                </a:solidFill>
              </a:rPr>
              <a:t>Systemic Therapy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3DBE4-48CC-4AC5-9501-AAF7E11FF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94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BF5B6E-2FC2-4B69-8603-F0D7A9E3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First-in-Human Phase 1/1b Study of Next-Generation Selective Pan-FGFRi KIN-3248 in Patients With CCA and Other Solid Tumors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869E7-B28E-4886-9472-E2BD9888A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05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34E1D-A2C3-4219-9D94-46EA233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6C23F-0749-4276-B86B-B511C2CB8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25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58D87-00A2-4563-A82F-62FE798F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CE1C0-0924-4A20-95D3-AE11A6C3F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0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0C417-7889-47F7-B0B9-0C975D19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CCA Subtypes</a:t>
            </a:r>
            <a:br>
              <a:rPr lang="en-US" sz="3200">
                <a:solidFill>
                  <a:prstClr val="white"/>
                </a:solidFill>
              </a:rPr>
            </a:br>
            <a:r>
              <a:rPr lang="en-US" sz="3200" i="1">
                <a:solidFill>
                  <a:prstClr val="white"/>
                </a:solidFill>
              </a:rPr>
              <a:t>Intrahepatic/Perihilar/Extrahepatic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68BF3-2D7B-44E3-B162-7DC5713D3B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FE45A-F575-4A6B-9AF9-E35BB611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CCA Subtypes</a:t>
            </a:r>
            <a:br>
              <a:rPr lang="en-US">
                <a:solidFill>
                  <a:prstClr val="white"/>
                </a:solidFill>
              </a:rPr>
            </a:br>
            <a:r>
              <a:rPr lang="en-US" sz="3200" i="1">
                <a:solidFill>
                  <a:prstClr val="white"/>
                </a:solidFill>
              </a:rPr>
              <a:t>Intrahepatic/Perihilar/Extrahepatic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4F025-8FB3-44A6-8CC4-C863638A6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3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0597C5-1FC2-43EB-814C-BF261BD5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CCA Subtypes</a:t>
            </a:r>
            <a:br>
              <a:rPr lang="en-US">
                <a:solidFill>
                  <a:prstClr val="white"/>
                </a:solidFill>
              </a:rPr>
            </a:br>
            <a:r>
              <a:rPr lang="en-US" sz="3200" i="1">
                <a:solidFill>
                  <a:prstClr val="white"/>
                </a:solidFill>
              </a:rPr>
              <a:t>Intrahepatic/Perihilar/Extrahepatic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5083A-D0CA-4E78-B436-C06104FE9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2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2C43C1-30E9-45EA-B0E5-508C3C86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CCA Subtypes</a:t>
            </a:r>
            <a:br>
              <a:rPr lang="en-US">
                <a:solidFill>
                  <a:prstClr val="white"/>
                </a:solidFill>
              </a:rPr>
            </a:br>
            <a:r>
              <a:rPr lang="en-US" sz="3200" i="1">
                <a:solidFill>
                  <a:prstClr val="white"/>
                </a:solidFill>
              </a:rPr>
              <a:t>Intrahepatic/Perihilar/Extrahepatic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7271C-2603-4F4E-8F8D-FFB16C87A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0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C72451-CDBA-494D-B898-F84D4317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CCA Subtypes</a:t>
            </a:r>
            <a:br>
              <a:rPr lang="en-US">
                <a:solidFill>
                  <a:prstClr val="white"/>
                </a:solidFill>
              </a:rPr>
            </a:br>
            <a:r>
              <a:rPr lang="en-US" sz="3200" i="1">
                <a:solidFill>
                  <a:prstClr val="white"/>
                </a:solidFill>
              </a:rPr>
              <a:t>Intrahepatic / Perihilar / Extrahepatic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5D91-A160-4958-8BDD-D0D3432C7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34DB8E40-CB88-4BBF-A3ED-5C837ECF1753}"/>
</file>

<file path=customXml/itemProps2.xml><?xml version="1.0" encoding="utf-8"?>
<ds:datastoreItem xmlns:ds="http://schemas.openxmlformats.org/officeDocument/2006/customXml" ds:itemID="{554D4063-E490-4E30-AE4E-EFA73D442D60}"/>
</file>

<file path=customXml/itemProps3.xml><?xml version="1.0" encoding="utf-8"?>
<ds:datastoreItem xmlns:ds="http://schemas.openxmlformats.org/officeDocument/2006/customXml" ds:itemID="{911E300B-2062-47A4-877B-0AA4A2E850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Widescreen</PresentationFormat>
  <Paragraphs>47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Program</vt:lpstr>
      <vt:lpstr>Overview of Cholangiocarcinoma</vt:lpstr>
      <vt:lpstr>Epidemiology of BTC</vt:lpstr>
      <vt:lpstr>CCA Subtypes Intrahepatic/Perihilar/Extrahepatic</vt:lpstr>
      <vt:lpstr>CCA Subtypes Intrahepatic/Perihilar/Extrahepatic</vt:lpstr>
      <vt:lpstr>CCA Subtypes Intrahepatic/Perihilar/Extrahepatic</vt:lpstr>
      <vt:lpstr>CCA Subtypes Intrahepatic/Perihilar/Extrahepatic</vt:lpstr>
      <vt:lpstr>CCA Subtypes Intrahepatic / Perihilar / Extrahepatic</vt:lpstr>
      <vt:lpstr>Prevalence and Frequency of CCA Subtypes</vt:lpstr>
      <vt:lpstr>Different Biological Entities of Cholangiocarcinoma</vt:lpstr>
      <vt:lpstr>CCA Risk Factors</vt:lpstr>
      <vt:lpstr>CCA Risk Factors (cont)</vt:lpstr>
      <vt:lpstr>Related Biomarkers in CCA</vt:lpstr>
      <vt:lpstr>Heterogeneity of BTC Risk Factors and Presentation</vt:lpstr>
      <vt:lpstr>Impact of iCCA Stage on Overall Survival </vt:lpstr>
      <vt:lpstr>Actionable Genetic Alterations in iCCA</vt:lpstr>
      <vt:lpstr>Overview of Guidelines and Treatments for CCA</vt:lpstr>
      <vt:lpstr>Overview of Guidelines and Treatments for CCA</vt:lpstr>
      <vt:lpstr>Overview of Guidelines and Treatments for CCA</vt:lpstr>
      <vt:lpstr>Overview of Cholangiocarcinoma Key Takeaways</vt:lpstr>
      <vt:lpstr>2023 Recent Updates </vt:lpstr>
      <vt:lpstr>SWOG 1815: Phase 3 Randomized Open-Label Trial of GAP vs GC in Newly Diagnosed Advanced BTC</vt:lpstr>
      <vt:lpstr>SWOG 1815 Efficacy and Safety Results</vt:lpstr>
      <vt:lpstr>SWOG 1815 Subset Analyses</vt:lpstr>
      <vt:lpstr>SWOG 1815 Conclusions</vt:lpstr>
      <vt:lpstr>IMbrave151: Phase 2 Study of Atezolizumab +/- Bevacizumab  in Combination With CT in Untreated Advanced BTC</vt:lpstr>
      <vt:lpstr>IMbrave151 Baseline Characteristics and Results</vt:lpstr>
      <vt:lpstr>IMbrave151 Conclusions</vt:lpstr>
      <vt:lpstr>2023 Updates on Treatment of BTCs Key Takeaways</vt:lpstr>
      <vt:lpstr>Targeted Therapy Overview</vt:lpstr>
      <vt:lpstr>Opportunities for Precision Medicine in BTCs</vt:lpstr>
      <vt:lpstr>Delivering Precision Medicine in BTC</vt:lpstr>
      <vt:lpstr>Management of BTC</vt:lpstr>
      <vt:lpstr>Phase 2 Open-Label Study of FGFR 1-3 Inhibitor Tinengotinib Monotherapy in Patients With Advanced or Metastatic CCA</vt:lpstr>
      <vt:lpstr>DCR in Patients With FGFR Alterations Treated With Tinengotinib </vt:lpstr>
      <vt:lpstr>AEs ≥ 10% Related to Tinengotinib</vt:lpstr>
      <vt:lpstr>Phase 2 Open-Label Study of FGFR 1-3 Inhibitor Tinengotinib Conclusions</vt:lpstr>
      <vt:lpstr>Phase 2a Dose-Expansion Study of Pan-FGFRi Gunagratinib  in Patients With Advanced CCA Harboring FGFR Alterations</vt:lpstr>
      <vt:lpstr>Phase 2a Dose-Expansion Study of Gunagratinib  Preliminary Efficacy Results</vt:lpstr>
      <vt:lpstr>Phase 2a Dose-Expansion Study of Gunagratinib  Safety and Conclusions</vt:lpstr>
      <vt:lpstr>Expansion Cohort From RAGNAR, a Phase 2 Open-Label Study of Erdafitinib in CCA With FGFR Alterations</vt:lpstr>
      <vt:lpstr>Expansion Cohort From RAGNAR Efficacy and Safety</vt:lpstr>
      <vt:lpstr>Additional Abstracts of Interest</vt:lpstr>
      <vt:lpstr>Clinical Outcomes for IDH1MUT BTC Treated With Contemporary Systemic Therapy</vt:lpstr>
      <vt:lpstr>Clinical Outcomes for IDH1MUT BTC Treated With Contemporary  Systemic Therapy (cont)</vt:lpstr>
      <vt:lpstr>First-in-Human Phase 1/1b Study of Next-Generation Selective Pan-FGFRi KIN-3248 in Patients With CCA and Other Solid Tumors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2023-02-16T19:41:45Z</dcterms:created>
  <dcterms:modified xsi:type="dcterms:W3CDTF">2023-02-16T19:41:45Z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