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B72EE-C3AC-450A-A4BE-E0622FE61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B2A9C9-E0F9-4D8C-8710-8D9F6090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23ECE-9A31-4EDE-AB6A-8060C3086A3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D3FD5-80E6-48BF-99A3-D61ABF873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51787-6F35-4E09-BE55-450B1D0E1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402DC-DA46-41D1-AF3D-88D23C68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1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154BE0-DDB3-488B-9590-D2FAF81C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B708A-0719-4577-A34E-29B2554D9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06D2F-6DED-4E3E-84C5-5AC2CEBCA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23ECE-9A31-4EDE-AB6A-8060C3086A3A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0109-37FC-42E7-AF22-12FC91CDB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EEBFD-01F4-4EDF-A57B-589D0FF00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402DC-DA46-41D1-AF3D-88D23C683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3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0DB4BA-73CE-4BCC-94A4-6F10FC9D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23361D-10E7-4DF4-B1E1-8BF4CA1CA3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26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6A2D3A-1661-49EE-B168-5E570C02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Therapeutic Landscape in 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13AC2-1C97-48CC-9686-8EF1C8BBDB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66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D5335E-E242-444A-B648-49F26E67B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Therapeutic Landscape in 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3F209-28AD-4BFD-A209-87813803DB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44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0144CB-A586-46EE-BC21-A587A544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Therapeutic Landscape in 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5464E-B7DB-4F7F-8F8E-F1DA36D3D1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50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7F8FDF-043D-48F0-A686-BBBC6326F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Understanding of Underlying Immunopathology in SpA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817DBA-FC83-4708-8B2A-56ABFCE5DB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34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D4BD5B-283B-4829-83CD-CF4350B6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Understanding of Underlying Immunopathology in SpA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A8D66D-FBA0-4C01-A677-50E7BAD42E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33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251851-D0F1-4DD8-8A7D-81AC42A95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Synergistic Activity of IL-17A and TNF-</a:t>
            </a:r>
            <a:r>
              <a:rPr lang="el-GR"/>
              <a:t>α</a:t>
            </a:r>
            <a:r>
              <a:rPr lang="en-US"/>
              <a:t> in the SpA Joint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00925-781D-421E-BF25-4CFC948225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77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D02563-779A-49ED-A9CC-287691EE9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of the IL-23, IL-12, and IL-17 Family of Cytokines, Their Receptors, and the Mechanism of Their Inhibition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7DD76-3BF3-4E56-9B8D-A00464882E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93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0A838C-F438-4381-8073-88166C803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JAK Inhibitors and Influence on IL-17/-23 Directly or Indirectly via Innate Immune Cells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2ACF3A-B0BD-4BEB-9FB4-15CFB186BA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62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CE3DAA-FD1F-4BC5-AE1B-13C980604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Oral, Selective TYK2 Inhibitor Deucravacitinib</a:t>
            </a:r>
            <a:br>
              <a:rPr lang="en-US"/>
            </a:br>
            <a:r>
              <a:rPr lang="en-US" i="1"/>
              <a:t>Phase 2 Trial in PsA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8F277-85D3-42B3-87B3-BFCB93142D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14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6CBAF4-4F06-495B-9A1B-D45A82EDA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Oral, Selective TYK2 Inhibitor Deucravacitinib</a:t>
            </a:r>
            <a:br>
              <a:rPr lang="en-US"/>
            </a:br>
            <a:r>
              <a:rPr lang="en-US" i="1"/>
              <a:t>Phase 2 Trial in PsA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60722D-8072-4CAE-AAED-7D0A11560C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50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A990B3-813D-4C46-B7AF-BC635EFD6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CD515-1052-4412-926F-8ED9265F0A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59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585CB4-BF0A-4B31-BFEC-8E3CF050B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GRAPPA Guideline Recommendations for PsA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47C67-A28E-4B1A-9D58-A5C36A0CC5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2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640990-BE25-4A3A-B896-615C8D87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GRAPPA Guideline Recommendations for PsA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A081C-2EB4-4B08-BAFD-C4FFECE80C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9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166C69-C08D-40D2-B3C6-56D2BC2C0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GRAPPA Guideline Recommendations for PsA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69041-4FD6-4BB6-A170-4AF8481AD5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44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B8D934-0009-472B-96DB-E0DA0787E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ASAS-EULAR Guideline Recommendations for axSpA</a:t>
            </a:r>
            <a:br>
              <a:rPr lang="en-GB" sz="3200"/>
            </a:br>
            <a:r>
              <a:rPr lang="en-GB" sz="3200" i="1"/>
              <a:t>Phase 1</a:t>
            </a:r>
            <a:endParaRPr lang="en-US" sz="32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64C9C-2788-4241-8FCF-F8672B37CF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20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F2664C-5719-4550-A92D-A0D9CBFA9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ASAS-EULAR Guideline Recommendations for axSpA</a:t>
            </a:r>
            <a:br>
              <a:rPr lang="en-GB" sz="3200"/>
            </a:br>
            <a:r>
              <a:rPr lang="en-GB" sz="3200" i="1"/>
              <a:t>Phase 2</a:t>
            </a:r>
            <a:endParaRPr lang="en-US" sz="32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03D69-59AA-4D0C-B48E-07D047E30D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58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F5A26E-DEEE-4EEB-9C3C-85CD04B15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ASAS-EULAR Guideline Recommendations for axSpA</a:t>
            </a:r>
            <a:br>
              <a:rPr lang="en-GB" sz="3200"/>
            </a:br>
            <a:r>
              <a:rPr lang="en-GB" sz="3200" i="1"/>
              <a:t>Phase 3</a:t>
            </a:r>
            <a:endParaRPr lang="en-US" sz="32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91490-A726-41CE-B083-62973FCEDB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02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701B20-3A98-4FEA-83DD-ADA158EB1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Efficacy of bDMARDs and tsDMARDs Against Different Manifestations of SpA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B81A4-0460-47EE-A6E5-B96111DE96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27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38DB04-6663-4214-8DE3-0DF5AC78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Efficacy of bDMARDs and tsDMARDs Against Different Manifestations of SpA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29F82-648C-44CA-B640-175202B298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24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B74438-2CCF-4F56-B05B-0508102DB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Efficacy of bDMARDs and tsDMARDs Against Different Manifestations of SpA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984365-72DA-493E-BFC6-A802DB9EA3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15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50516A-FE5B-40C4-89A0-7C5E33DF3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Unmet Needs in SpA and Rationale for Novel Therapies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621B9-1C8A-4A6E-87D9-422C2BE58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78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4AB5B3-8800-456A-BDBC-3BCE571D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Spondyloarthritis</a:t>
            </a:r>
            <a:br>
              <a:rPr lang="en-GB"/>
            </a:br>
            <a:r>
              <a:rPr lang="en-GB" i="1"/>
              <a:t>Overlapping Clinical Features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7DED81-BC51-4509-A93C-F723CCB122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24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E580FD-64D5-47D5-B00B-9C6D4F86E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Unmet Needs in SpA and Rationale for Novel Therapies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D5D098-16E0-423A-B364-0C7EB7D41E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8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6E80D2-F31E-4B38-BFB0-53E3212A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Bimekizumab: Dual IL-17A and IL-17F Inhibitor in PsA </a:t>
            </a:r>
            <a:br>
              <a:rPr lang="en-US" sz="4000"/>
            </a:br>
            <a:r>
              <a:rPr lang="en-US" i="1"/>
              <a:t>BE OPTIMAL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132BC-FAA3-4AC4-B041-CD4D5A184C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36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9C3991-1BD9-474E-BBC3-BA5F8ECC7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Bimekizumab: Dual IL-17A and IL-17F Inhibitor in PsA</a:t>
            </a:r>
            <a:br>
              <a:rPr lang="en-US"/>
            </a:br>
            <a:r>
              <a:rPr lang="en-US" i="1"/>
              <a:t>BE OPTIMAL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A897F-022D-4FAD-A892-9EA680B6DF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85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BCD6B5-AD15-4C01-8FE4-6D03289E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Bimekizumab: Dual IL-17A and IL-17F Inhibitor in PsA </a:t>
            </a:r>
            <a:br>
              <a:rPr lang="en-US" sz="4000"/>
            </a:br>
            <a:r>
              <a:rPr lang="en-US" i="1"/>
              <a:t>BE OPTIMAL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963A22-6719-47C3-89F6-6B8C7DA996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31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8244A0-BE4E-4F60-8814-6B2F073A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Bimekizumab: Dual IL-17A and IL-17F Inhibitor in PsA</a:t>
            </a:r>
            <a:br>
              <a:rPr lang="en-US"/>
            </a:br>
            <a:r>
              <a:rPr lang="en-US" i="1"/>
              <a:t>BE COMPLETE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DCED1-4E48-4C8E-960B-7E866C67DF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07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81EA5C-CF2C-496A-9C4C-ADCD0D0A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Bimekizumab: Dual IL-17A and IL-17F Inhibitor in PsA</a:t>
            </a:r>
            <a:br>
              <a:rPr lang="en-US"/>
            </a:br>
            <a:r>
              <a:rPr lang="en-US" i="1"/>
              <a:t>BE COMPLETE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A038B-67E0-4C0C-822C-CF77AABA8A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6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207B59-AF73-4022-8772-BFBE83EE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Brodalumab Phase 3 Studies</a:t>
            </a:r>
            <a:br>
              <a:rPr lang="en-US"/>
            </a:br>
            <a:r>
              <a:rPr lang="en-US" i="1"/>
              <a:t>AMVISION-1 and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9E8221-DE5B-4230-88FC-1D5FCCB030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43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86909D-3EDF-4146-982B-9231D746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Brodalumab Phase 3 Studies</a:t>
            </a:r>
            <a:br>
              <a:rPr lang="en-US"/>
            </a:br>
            <a:r>
              <a:rPr lang="en-US" i="1"/>
              <a:t>AMVISION-1 and 2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8244E-D04D-4CB5-A14F-B02CD8F968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37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01627E-030C-4496-ABE9-0D2606B90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Head-to-Head Comparisons in PsA</a:t>
            </a:r>
            <a:br>
              <a:rPr lang="en-US"/>
            </a:br>
            <a:r>
              <a:rPr lang="en-GB" i="1"/>
              <a:t>SPIRIT-H2H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BE815-3D03-443E-9518-8191DDE972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4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6CC80D-B63E-425C-8D5C-B7428E19C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Head-to-Head Comparisons in PsA</a:t>
            </a:r>
            <a:br>
              <a:rPr lang="en-US"/>
            </a:br>
            <a:r>
              <a:rPr lang="en-GB" i="1"/>
              <a:t>EXCEED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E4DE9-C9B6-4F30-83C0-E9E68EB994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38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B4CA73-E298-461A-959B-AA4902918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Therapeutic Landscape in 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5906D-E8A7-4C55-9366-8B3457BCC0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27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11CB04-2F2C-43D3-8633-C0B858DF5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BKZ: BE MOBILE 1 Phase 3 Study in Patients With nr-axSpA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84035B-E4A4-4863-8E68-0AB9BA5DEE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80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4DB24C-2B32-445E-AF9E-9CE07D262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BKZ: BE MOBILE 2 Phase 3 Study in Patients With 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5065C-06E3-4762-A725-2F974C27ED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309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8B195C-ED3B-476F-AF02-1252BE6E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BKZ: 3 Years Result in Patients With AS From BE AGILE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473C6-2EDD-4622-AF9E-4D9C03354D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331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A9877C-AEC9-487C-A03A-E48210D6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Brodalumab in axSpA</a:t>
            </a:r>
            <a:br>
              <a:rPr lang="en-US"/>
            </a:br>
            <a:r>
              <a:rPr lang="en-US" i="1"/>
              <a:t>Phase 3 Study in 48 Sites in Japan, South Korea, and Taiwan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78D6A-E4BA-4DB3-BF19-32B960BA21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955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DE98F0-20C4-48F5-AAD1-03F40E67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Novel Therapies in Development in SpA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743A8-DBF0-48A0-A44B-43A868D088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27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43A92D-2F40-4426-9F8B-FF71ADE42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IL-23 Inhibitors and axSpA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B6EC6-96B1-4B2F-AC91-AD8CF090F3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144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25CE9D-4F7B-44FF-9BFA-1048AEAE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Head-to-Head Comparisons in axSpA </a:t>
            </a:r>
            <a:br>
              <a:rPr lang="en-US"/>
            </a:br>
            <a:r>
              <a:rPr lang="en-US" i="1"/>
              <a:t>SURPASS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E81E84-1A43-4268-A98C-1023A78798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293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FD4E5C-ED60-4AEC-B8CF-EA006888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Head-to-Head Comparisons in axSpA </a:t>
            </a:r>
            <a:br>
              <a:rPr lang="en-US"/>
            </a:br>
            <a:r>
              <a:rPr lang="en-US" i="1"/>
              <a:t>SURPASS Study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8DBB6-D598-4A8C-A7B4-021DFF9652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648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CEDB6F-3149-4F04-A0A6-E948FC7FE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Efficacy of IL-17 Inhibitors in Patients With axPsA </a:t>
            </a:r>
            <a:br>
              <a:rPr lang="en-US"/>
            </a:br>
            <a:r>
              <a:rPr lang="en-US" i="1"/>
              <a:t>MAXIMISE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F9E110-AC93-4322-B8FA-91B78DF184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76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6DB996-69F1-4E26-8F91-847F0DD00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Efficacy of IL-17 Inhibitors in Patients With axPsA</a:t>
            </a:r>
            <a:br>
              <a:rPr lang="en-US"/>
            </a:br>
            <a:r>
              <a:rPr lang="en-US" i="1"/>
              <a:t>MAXIMISE: Imaging at Week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12319-C87C-4609-9C9A-9AD5FDEEC8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98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A8897F-2EF1-4E53-A2EB-306EC6B16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Therapeutic Landscape in 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E029BD-3C62-4FA1-815F-81142D85F4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695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767B36-94BA-4E39-83C3-A6CF1848E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axPsA and the Impact of Therapies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83F9FB-C22B-45E5-B42D-BDA69A775E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66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B5E4B8-E357-42CD-B192-F050B7E6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axPsA and the Impact of Therapies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4493C-6D23-435B-80D6-8F5FF6EE81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174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BFACA9-FE28-4AB0-A799-6A1D10DC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axPsA and the Impact of Therapies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B6A82-97C5-4FC9-BA11-536D68D11F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3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6BC80C-4B3C-4681-B046-06839EC0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axPsA and the Impact of Therapies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5A3451-3653-4871-AACD-38D5D65E50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928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9064C6-5219-4228-A880-3129E050F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Treatment Class Comparisons in PsA and axSpA</a:t>
            </a:r>
            <a:br>
              <a:rPr lang="en-US"/>
            </a:br>
            <a:r>
              <a:rPr lang="en-US" i="1"/>
              <a:t>Comment on Safety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E97AB-19B5-4868-B175-3E03553E35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853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ABBED2-5B93-4D00-B358-9C494317A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Class Comparisons in PsA and axSpA</a:t>
            </a:r>
            <a:br>
              <a:rPr lang="en-US" sz="3200"/>
            </a:br>
            <a:r>
              <a:rPr lang="en-US" sz="3200" i="1"/>
              <a:t>Comment on Safety</a:t>
            </a:r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BB3165-F08E-400B-A051-17FD0BB838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320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2B4E2F-75EE-471A-923E-0BE747732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Considerations for Treatment Selection and Sequencing in Patients With SpA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012E8C-CB37-4266-9D63-2BA1A54A0D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183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5E11D2-DB9A-46A2-B5E8-70CE2148E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Considerations for Treatment Selection and Sequencing in Patients With SpA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5DAC-54CF-40FD-99B8-9CDA730767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29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F24081-2D7D-4EB9-BE53-43637B572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Gender Differences in </a:t>
            </a:r>
            <a:r>
              <a:rPr lang="en-US" sz="3600"/>
              <a:t>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97592-FA6C-44CE-9702-ABB88DEF8E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11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F7BD47-33A9-4E57-BB93-59CB82F73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Gender Differences in </a:t>
            </a:r>
            <a:r>
              <a:rPr lang="en-US" sz="3600"/>
              <a:t>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2A7A2-DCE1-45C7-B8BD-DD642799B2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5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C38EB6-3698-410D-91B2-9F330264C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Therapeutic Landscape in 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0140D-9C37-4E3B-8199-914595A010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398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F0E332-1A5C-4ABB-B067-F73AF09D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Gender Differences in </a:t>
            </a:r>
            <a:r>
              <a:rPr lang="en-US" sz="3600"/>
              <a:t>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F79A8-54C0-4B20-8164-515DEBB9E0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18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939831-742F-47BD-AA39-F58ACAABE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Gender Differences in </a:t>
            </a:r>
            <a:r>
              <a:rPr lang="en-US" sz="3600"/>
              <a:t>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38545-2487-4774-8AF4-231D1AFE91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64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7F3565-77F8-4EB7-A3B4-3DB30D895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C3B9C6-B4FC-4115-8111-588C18CAE0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21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136408-F132-47A2-A6DD-B78FE4B9E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Therapeutic Landscape in 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103D4-A07B-457F-8EC2-040A2311D7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3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E14594-8F8F-4603-8F49-E6C1CF641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Therapeutic Landscape in 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D17A36-5F57-45D8-9404-C002E2F24D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53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F73FAF-4670-4FEB-9CE6-08C34B392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Current Therapeutic Landscape in SpA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D36F26-F728-430A-85EA-F0193BA15C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93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b9fc7e-a6e4-40e7-be14-2cd3f32037cf">
      <Terms xmlns="http://schemas.microsoft.com/office/infopath/2007/PartnerControls"/>
    </lcf76f155ced4ddcb4097134ff3c332f>
    <TaxCatchAll xmlns="e93acf5f-f59b-46bb-8c22-2b43a486ab2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089FDEB09DBF468A85022D33D3851D" ma:contentTypeVersion="16" ma:contentTypeDescription="Create a new document." ma:contentTypeScope="" ma:versionID="335202f6df6f185449460310dca7f6ff">
  <xsd:schema xmlns:xsd="http://www.w3.org/2001/XMLSchema" xmlns:xs="http://www.w3.org/2001/XMLSchema" xmlns:p="http://schemas.microsoft.com/office/2006/metadata/properties" xmlns:ns2="c6b9fc7e-a6e4-40e7-be14-2cd3f32037cf" xmlns:ns3="e93acf5f-f59b-46bb-8c22-2b43a486ab2c" targetNamespace="http://schemas.microsoft.com/office/2006/metadata/properties" ma:root="true" ma:fieldsID="64741222902d0f244027b96edc020afb" ns2:_="" ns3:_="">
    <xsd:import namespace="c6b9fc7e-a6e4-40e7-be14-2cd3f32037cf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b9fc7e-a6e4-40e7-be14-2cd3f32037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E1EEBD-AB81-49AD-9F91-3D99A22951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BF583B-4E92-45A2-A181-2EBFF3D749F8}">
  <ds:schemaRefs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c6b9fc7e-a6e4-40e7-be14-2cd3f32037cf"/>
    <ds:schemaRef ds:uri="http://schemas.microsoft.com/office/2006/metadata/properties"/>
    <ds:schemaRef ds:uri="http://schemas.microsoft.com/office/infopath/2007/PartnerControls"/>
    <ds:schemaRef ds:uri="e93acf5f-f59b-46bb-8c22-2b43a486ab2c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8C740A5-B7D2-4645-81D5-17B6ED146D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b9fc7e-a6e4-40e7-be14-2cd3f32037cf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507</Words>
  <Application>Microsoft Office PowerPoint</Application>
  <PresentationFormat>Widescreen</PresentationFormat>
  <Paragraphs>59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PowerPoint Presentation</vt:lpstr>
      <vt:lpstr>Spondyloarthritis Overlapping Clinical Features</vt:lpstr>
      <vt:lpstr>Current Therapeutic Landscape in SpA</vt:lpstr>
      <vt:lpstr>Current Therapeutic Landscape in SpA</vt:lpstr>
      <vt:lpstr>Current Therapeutic Landscape in SpA</vt:lpstr>
      <vt:lpstr>Current Therapeutic Landscape in SpA</vt:lpstr>
      <vt:lpstr>Current Therapeutic Landscape in SpA</vt:lpstr>
      <vt:lpstr>Current Therapeutic Landscape in SpA</vt:lpstr>
      <vt:lpstr>Current Therapeutic Landscape in SpA</vt:lpstr>
      <vt:lpstr>Current Therapeutic Landscape in SpA</vt:lpstr>
      <vt:lpstr>Current Therapeutic Landscape in SpA</vt:lpstr>
      <vt:lpstr>Current Understanding of Underlying Immunopathology in SpA </vt:lpstr>
      <vt:lpstr>Current Understanding of Underlying Immunopathology in SpA </vt:lpstr>
      <vt:lpstr>Potential Synergistic Activity of IL-17A and TNF-α in the SpA Joint </vt:lpstr>
      <vt:lpstr>Structure of the IL-23, IL-12, and IL-17 Family of Cytokines, Their Receptors, and the Mechanism of Their Inhibition</vt:lpstr>
      <vt:lpstr>Role of JAK Inhibitors and Influence on IL-17/-23 Directly or Indirectly via Innate Immune Cells</vt:lpstr>
      <vt:lpstr>Oral, Selective TYK2 Inhibitor Deucravacitinib Phase 2 Trial in PsA</vt:lpstr>
      <vt:lpstr>Oral, Selective TYK2 Inhibitor Deucravacitinib Phase 2 Trial in PsA</vt:lpstr>
      <vt:lpstr>GRAPPA Guideline Recommendations for PsA</vt:lpstr>
      <vt:lpstr>GRAPPA Guideline Recommendations for PsA</vt:lpstr>
      <vt:lpstr>GRAPPA Guideline Recommendations for PsA</vt:lpstr>
      <vt:lpstr>ASAS-EULAR Guideline Recommendations for axSpA Phase 1</vt:lpstr>
      <vt:lpstr>ASAS-EULAR Guideline Recommendations for axSpA Phase 2</vt:lpstr>
      <vt:lpstr>ASAS-EULAR Guideline Recommendations for axSpA Phase 3</vt:lpstr>
      <vt:lpstr>Efficacy of bDMARDs and tsDMARDs Against Different Manifestations of SpA</vt:lpstr>
      <vt:lpstr>Efficacy of bDMARDs and tsDMARDs Against Different Manifestations of SpA</vt:lpstr>
      <vt:lpstr>Efficacy of bDMARDs and tsDMARDs Against Different Manifestations of SpA</vt:lpstr>
      <vt:lpstr>Unmet Needs in SpA and Rationale for Novel Therapies</vt:lpstr>
      <vt:lpstr>Unmet Needs in SpA and Rationale for Novel Therapies</vt:lpstr>
      <vt:lpstr>Bimekizumab: Dual IL-17A and IL-17F Inhibitor in PsA  BE OPTIMAL</vt:lpstr>
      <vt:lpstr>Bimekizumab: Dual IL-17A and IL-17F Inhibitor in PsA BE OPTIMAL</vt:lpstr>
      <vt:lpstr>Bimekizumab: Dual IL-17A and IL-17F Inhibitor in PsA  BE OPTIMAL</vt:lpstr>
      <vt:lpstr>Bimekizumab: Dual IL-17A and IL-17F Inhibitor in PsA BE COMPLETE</vt:lpstr>
      <vt:lpstr>Bimekizumab: Dual IL-17A and IL-17F Inhibitor in PsA BE COMPLETE</vt:lpstr>
      <vt:lpstr>Brodalumab Phase 3 Studies AMVISION-1 and 2</vt:lpstr>
      <vt:lpstr>Brodalumab Phase 3 Studies AMVISION-1 and 2</vt:lpstr>
      <vt:lpstr>Head-to-Head Comparisons in PsA SPIRIT-H2H</vt:lpstr>
      <vt:lpstr>Head-to-Head Comparisons in PsA EXCEED</vt:lpstr>
      <vt:lpstr>BKZ: BE MOBILE 1 Phase 3 Study in Patients With nr-axSpA</vt:lpstr>
      <vt:lpstr>BKZ: BE MOBILE 2 Phase 3 Study in Patients With AS</vt:lpstr>
      <vt:lpstr>BKZ: 3 Years Result in Patients With AS From BE AGILE</vt:lpstr>
      <vt:lpstr>Brodalumab in axSpA Phase 3 Study in 48 Sites in Japan, South Korea, and Taiwan</vt:lpstr>
      <vt:lpstr>Other Novel Therapies in Development in SpA</vt:lpstr>
      <vt:lpstr>IL-23 Inhibitors and axSpA</vt:lpstr>
      <vt:lpstr>Head-to-Head Comparisons in axSpA  SURPASS Study</vt:lpstr>
      <vt:lpstr>Head-to-Head Comparisons in axSpA  SURPASS Study</vt:lpstr>
      <vt:lpstr>Efficacy of IL-17 Inhibitors in Patients With axPsA  MAXIMISE Trial</vt:lpstr>
      <vt:lpstr>Efficacy of IL-17 Inhibitors in Patients With axPsA MAXIMISE: Imaging at Week 12</vt:lpstr>
      <vt:lpstr>Understanding axPsA and the Impact of Therapies</vt:lpstr>
      <vt:lpstr>Understanding axPsA and the Impact of Therapies</vt:lpstr>
      <vt:lpstr>Understanding axPsA and the Impact of Therapies</vt:lpstr>
      <vt:lpstr>Understanding axPsA and the Impact of Therapies</vt:lpstr>
      <vt:lpstr>Treatment Class Comparisons in PsA and axSpA Comment on Safety</vt:lpstr>
      <vt:lpstr>Treatment Class Comparisons in PsA and axSpA Comment on Safety</vt:lpstr>
      <vt:lpstr>Key Considerations for Treatment Selection and Sequencing in Patients With SpA</vt:lpstr>
      <vt:lpstr>Key Considerations for Treatment Selection and Sequencing in Patients With SpA</vt:lpstr>
      <vt:lpstr>Gender Differences in SpA</vt:lpstr>
      <vt:lpstr>Gender Differences in SpA</vt:lpstr>
      <vt:lpstr>Gender Differences in SpA</vt:lpstr>
      <vt:lpstr>Gender Differences in SpA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Black, Kari</dc:creator>
  <cp:lastModifiedBy>Black, Kari</cp:lastModifiedBy>
  <cp:revision>2</cp:revision>
  <dcterms:created xsi:type="dcterms:W3CDTF">2023-02-20T15:37:25Z</dcterms:created>
  <dcterms:modified xsi:type="dcterms:W3CDTF">2023-02-21T02:14:01Z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0x01010004089FDEB09DBF468A85022D33D3851D</vt:lpwstr>
  </property>
  <property fmtid="{D5CDD505-2E9C-101B-9397-08002B2CF9AE}" pid="3" name="MediaServiceImageTags">
    <vt:lpwstr/>
  </property>
</Properties>
</file>