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E33B-DF78-4302-A48A-2069C0B8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48309-9DE3-4A48-89C9-FCD22118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505-17CE-4B5B-864A-5C8A696F84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3201E-B4AD-4850-939B-40FE08D2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45E75-349B-47A9-A15D-EB31989D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1D3B-CBD8-4EA5-9132-ED67437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5E01F-5E8A-48BE-B25C-6D1A4A3B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DCFFF-7F71-43C7-ADEF-B0A31A57F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3C042-D4E4-4D17-B78F-3B91348B9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A505-17CE-4B5B-864A-5C8A696F84A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054F-3352-4E48-A252-0D47805E4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3C2EF-D588-4987-9071-E5931174B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1D3B-CBD8-4EA5-9132-ED67437D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B9422A-7BE3-477B-863A-68AA440D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6F5B4-871F-486B-8724-00BAEAEEA5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4C5401-6E17-4EC9-B484-95BE97BE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Parent Quotes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4C356-1F3C-4AFB-BA90-071DA2EB7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5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162806-61D6-44BD-9012-58C476DC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ysClr val="window" lastClr="FFFFFF"/>
                </a:solidFill>
              </a:rPr>
              <a:t>Parent Quotes</a:t>
            </a:r>
            <a:endParaRPr lang="en-US" i="1">
              <a:solidFill>
                <a:sysClr val="window" lastClr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7BEC2-53B2-4FD9-A7EC-7F1DD3850B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6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D884DD-C258-4AED-A7F5-ECB6A88C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Quotes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7B08D-CBD8-487D-A4AB-8B6FD51D89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2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28EBAD-0E31-4528-AF02-C4E15F50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Quotes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D6B05-5D85-493E-8EE6-53ECA949EC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8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29A873-9C2D-4836-BCC5-E9D6ECF0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of Alagille Syndrome on Families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AC744-4277-4914-8C4D-CCD7D3431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5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E34A87-8C65-4F8A-BD50-840F6FFD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of Alagille Syndrome on Families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87C55-8E03-49BD-9F29-041C4F8C4B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7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16C28E-67D7-4D45-9361-E11C2A96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Alagille Syndrome Is a Multisystem Disorder</a:t>
            </a:r>
            <a:endParaRPr lang="en-US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CD192-98DD-44BD-9DB1-26CF1C9584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4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96465D-5597-4406-9411-3C5AEDCA0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 of Alagille Syndrome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60EE2-F19F-4EA3-9598-F671278B40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5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2DB98A-AC15-414A-BDFE-E3C630C4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 of Alagille Syndrome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5926C-7EE3-4533-859A-0383D6DD2E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0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3104AD-270C-4166-9A21-D9CB77DF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Causes of High GGT Cholestasis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5644F-CB2F-456C-AA83-3510A0C5EC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9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4FA840-B3F1-47BF-9C69-EBB4FCF9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0972E-B54B-4C18-8C46-0830FBD19A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54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34C990-6BEE-44A5-A049-27DAAB43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Causes of High GGT Cholestasis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94754-3D6F-4C15-AE3E-932907DB72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4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5A04D5-83E8-46A0-8AFF-DD8AE6D9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Helpful Clues for Alagille Syndrome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AC5F-0ACC-4B89-8458-DD715136B9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46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0528E7-18D6-4F97-AC3B-0A9586FA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Helpful Clues for Alagille Syndrome</a:t>
            </a:r>
            <a:endParaRPr lang="en-US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EF5D5-7466-490A-9ADA-E2789666B4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78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D284BD-42ED-44BE-92E8-9076C3A3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Helpful Clues for Alagille Syndrome</a:t>
            </a:r>
            <a:endParaRPr lang="en-US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7EE61-92DF-4579-A622-1CB9B62C5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9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BAF33E-DC8E-4DE0-AE32-4B311569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Helpful Clues for Alagille Syndrome</a:t>
            </a:r>
            <a:endParaRPr lang="en-US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1C065-E302-4269-B61B-581268C56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86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460FBC-620A-4F12-922B-F17268EA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Less Helpful Tests for Alagille Syndrome in Infants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160C2-28C9-43C6-AC01-4828E0BB5D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C241A0-D888-41EC-8753-CBE20087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Less Helpful Tests for Alagille Syndrome in Infants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6DDDA-C1D2-4995-AE62-1B9436CED3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05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7AA5A0-2E6F-4E78-AE1E-4B21201B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Diagnosis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02726-7323-4482-BCD5-A6507C521A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7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AAE956-BDBA-4135-8221-96D4E1CA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Diagnosing Alagille Syndrome</a:t>
            </a:r>
            <a:br>
              <a:rPr lang="en-US"/>
            </a:br>
            <a:r>
              <a:rPr lang="en-US" i="1"/>
              <a:t>Summary of Key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AA61D-476C-48C2-88CF-E37D1C2FE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50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FD7625-752D-4F3D-91F2-111B8FD7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Diagnosing Alagille Syndrome</a:t>
            </a:r>
            <a:br>
              <a:rPr lang="en-US"/>
            </a:br>
            <a:r>
              <a:rPr lang="en-US" i="1"/>
              <a:t>Summary of Key Steps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C1A4A-9165-4994-8F14-37485A107D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BFAA67-2D06-4658-ABFC-7975F5B2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Overview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4487D-5110-4817-956C-B9A903874A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63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CE9F07-6353-45E5-8BDD-1334E4F8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Natural History of Alagille Syndrome</a:t>
            </a:r>
            <a:endParaRPr lang="en-US" alt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23BD3-1165-45C5-BDB5-5BA73F72DF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25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203EA6-60BA-4EC2-9804-04556C0B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Impact of Bilirubin Levels on Prognosis</a:t>
            </a:r>
            <a:endParaRPr lang="en-US" alt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A9D7A3-81A5-4780-89C0-6E0F7E6884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43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02621F-0153-4616-82E8-640C72D7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Management of Pruritus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C8366-B46D-43B2-AC3C-BD3E072E9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31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EC82F5-32E6-4ABF-9765-8DFE9A45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Management of Pruritus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242C3-EC7A-45CE-8919-F0DAD1737C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A58B99-9814-47F9-9BAB-760D7E56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Biliary Diversion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13CC-6B30-434D-8617-8B97647FD9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77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169484-F7DB-4B59-AA8A-7888BA93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IBAT Inhibitor Mechanism of Action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A0F39-BEDB-4F3E-B571-6D976E892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03CBA5-DCDC-463B-A15F-7D14A029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Maralixibat: Phase 2b Study in Children With Alagille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D73C-434B-417A-83A3-E7874FE93A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DF7AB8-D230-4CFF-8304-16315272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Maralixibat</a:t>
            </a:r>
            <a:br>
              <a:rPr lang="en-GB"/>
            </a:br>
            <a:r>
              <a:rPr lang="en-US" sz="3100" i="1"/>
              <a:t>Change in Serum Bile Acid From Baseline to Week 204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4A355-4AE2-40FD-8647-1FE1C4050D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1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688995-13BE-4035-9BE9-D68B3F50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Maralixibat</a:t>
            </a:r>
            <a:br>
              <a:rPr lang="en-GB"/>
            </a:br>
            <a:r>
              <a:rPr lang="en-US" sz="3100" i="1"/>
              <a:t>Change in Pruritus From Baseline to Week 204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1B8AB-E51E-4CA6-9EA0-B3088499BB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00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2BEBB3-ED35-47BF-9AE5-A130D112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Odevixibat – ASSERT Phase 3 Trial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BD3CD-3598-45FB-ABCE-278C9148B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0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3A3DBF-F670-4876-986F-CE69C59A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bg1"/>
                </a:solidFill>
              </a:rPr>
              <a:t>Cholestasis in Children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7ADFE-1D4F-4C34-9127-6668F02232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31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C1D8F3-6730-439A-8385-11C65016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Adverse Events With IBAT Inhibitors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A0F19-3F97-4F41-A422-715622FC01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59E405-0843-409F-8F4B-10167A98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Impact of IBAT Inhibitors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F3AE9-58D1-4FA7-919C-8CD5D2D47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22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8D1621-EE1E-4C55-89DC-66EDDF42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IBAT Inhibitors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BDECB0-BA40-48A5-9075-32D76AF499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91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1D5031-9C94-456C-A321-1092154F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Future Use of IBAT Inhibitors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F34EE-91BE-4B91-97D7-7DB34E1F3E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89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A94B90-22CB-4D20-9E9E-7770A2757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Future Use of IBAT Inhibitors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510D6-B9D6-4D2A-BDB0-0928E03B32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3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5E0770-B217-4FBE-82DA-EA7FDC79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621BF-DA0D-4D72-BCA5-35E336842C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32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767096-FA8D-4909-98F0-30F11F07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B1676-5724-402E-B991-DFC5905919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5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874766-BB62-4231-ACC0-DC47C2F0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Cholestatic Liver Diseases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33E2F-7D00-4FB4-9674-9658EFA05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0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34D634-EB71-4F00-8388-CFCB4F458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Prevalence of Cholestatic Liver Diseases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26DE3-A0EF-4600-B20B-3B6AD1B841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4982AB-EF8D-4C35-9205-66284BBC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Patient and Their Parents' Experience </a:t>
            </a:r>
            <a:br>
              <a:rPr lang="en-GB"/>
            </a:br>
            <a:r>
              <a:rPr lang="en-GB"/>
              <a:t>of Alagille Syndrome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2D144-759D-41C3-894E-73A6BFB1E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74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A37156-D1CB-4635-98CE-E7325FF3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ysClr val="window" lastClr="FFFFFF"/>
                </a:solidFill>
              </a:rPr>
              <a:t>Parent Quotes</a:t>
            </a:r>
            <a:endParaRPr lang="en-US" i="1">
              <a:solidFill>
                <a:sysClr val="window" lastClr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A3C56-AE93-46BE-96F9-DDA884A0E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4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0D58D6-ABCA-4069-9248-E56577A9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>
                <a:solidFill>
                  <a:sysClr val="window" lastClr="FFFFFF"/>
                </a:solidFill>
              </a:rPr>
              <a:t>Parent Quotes</a:t>
            </a:r>
            <a:endParaRPr lang="en-US" i="1">
              <a:solidFill>
                <a:sysClr val="window" lastClr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62C9A-17FA-4ED7-805B-3877B47B1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6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45efe94e-f366-4a65-989e-8f23efc505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35A9315EE2A4B9EE6D2C3F5C19B49" ma:contentTypeVersion="16" ma:contentTypeDescription="Create a new document." ma:contentTypeScope="" ma:versionID="dee8d2a999a06eba03901fb0a85fa7a0">
  <xsd:schema xmlns:xsd="http://www.w3.org/2001/XMLSchema" xmlns:xs="http://www.w3.org/2001/XMLSchema" xmlns:p="http://schemas.microsoft.com/office/2006/metadata/properties" xmlns:ns2="45efe94e-f366-4a65-989e-8f23efc5054f" xmlns:ns3="e93acf5f-f59b-46bb-8c22-2b43a486ab2c" targetNamespace="http://schemas.microsoft.com/office/2006/metadata/properties" ma:root="true" ma:fieldsID="09b3c3b8ce95f5eacc54075dd33dc5fa" ns2:_="" ns3:_="">
    <xsd:import namespace="45efe94e-f366-4a65-989e-8f23efc5054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94e-f366-4a65-989e-8f23efc50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422BFD-59A0-4DDC-ABF7-7EA6B6C435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2EDD36-0DF7-435D-9018-274C61D3E586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e93acf5f-f59b-46bb-8c22-2b43a486ab2c"/>
    <ds:schemaRef ds:uri="45efe94e-f366-4a65-989e-8f23efc5054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4F45847-AD4F-42AA-885B-8C6AA1DDD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fe94e-f366-4a65-989e-8f23efc5054f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Widescreen</PresentationFormat>
  <Paragraphs>43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Program Overview</vt:lpstr>
      <vt:lpstr>Cholestasis in Children</vt:lpstr>
      <vt:lpstr>Cholestatic Liver Diseases</vt:lpstr>
      <vt:lpstr>Prevalence of Cholestatic Liver Diseases</vt:lpstr>
      <vt:lpstr>A Patient and Their Parents' Experience  of Alagille Syndrome</vt:lpstr>
      <vt:lpstr>Parent Quotes</vt:lpstr>
      <vt:lpstr>Parent Quotes</vt:lpstr>
      <vt:lpstr>Parent Quotes</vt:lpstr>
      <vt:lpstr>Parent Quotes</vt:lpstr>
      <vt:lpstr>Patient Quotes</vt:lpstr>
      <vt:lpstr>Patient Quotes</vt:lpstr>
      <vt:lpstr>Impact of Alagille Syndrome on Families</vt:lpstr>
      <vt:lpstr>Impact of Alagille Syndrome on Families</vt:lpstr>
      <vt:lpstr>Alagille Syndrome Is a Multisystem Disorder</vt:lpstr>
      <vt:lpstr>Clinical Presentation of Alagille Syndrome</vt:lpstr>
      <vt:lpstr>Clinical Presentation of Alagille Syndrome</vt:lpstr>
      <vt:lpstr>Possible Causes of High GGT Cholestasis</vt:lpstr>
      <vt:lpstr>Possible Causes of High GGT Cholestasis</vt:lpstr>
      <vt:lpstr>Helpful Clues for Alagille Syndrome</vt:lpstr>
      <vt:lpstr>Helpful Clues for Alagille Syndrome</vt:lpstr>
      <vt:lpstr>Helpful Clues for Alagille Syndrome</vt:lpstr>
      <vt:lpstr>Helpful Clues for Alagille Syndrome</vt:lpstr>
      <vt:lpstr>Less Helpful Tests for Alagille Syndrome in Infants</vt:lpstr>
      <vt:lpstr>Less Helpful Tests for Alagille Syndrome in Infants</vt:lpstr>
      <vt:lpstr>Molecular Diagnosis</vt:lpstr>
      <vt:lpstr>Diagnosing Alagille Syndrome Summary of Key Steps</vt:lpstr>
      <vt:lpstr>Diagnosing Alagille Syndrome Summary of Key Steps</vt:lpstr>
      <vt:lpstr>Natural History of Alagille Syndrome</vt:lpstr>
      <vt:lpstr>Impact of Bilirubin Levels on Prognosis</vt:lpstr>
      <vt:lpstr>Management of Pruritus</vt:lpstr>
      <vt:lpstr>Management of Pruritus</vt:lpstr>
      <vt:lpstr>Biliary Diversion </vt:lpstr>
      <vt:lpstr>IBAT Inhibitor Mechanism of Action</vt:lpstr>
      <vt:lpstr>Maralixibat: Phase 2b Study in Children With Alagille Syndrome</vt:lpstr>
      <vt:lpstr>Maralixibat Change in Serum Bile Acid From Baseline to Week 204</vt:lpstr>
      <vt:lpstr>Maralixibat Change in Pruritus From Baseline to Week 204</vt:lpstr>
      <vt:lpstr>Odevixibat – ASSERT Phase 3 Trial</vt:lpstr>
      <vt:lpstr>Adverse Events With IBAT Inhibitors</vt:lpstr>
      <vt:lpstr>Potential Impact of IBAT Inhibitors</vt:lpstr>
      <vt:lpstr>Impact of IBAT Inhibitors</vt:lpstr>
      <vt:lpstr>Potential Future Use of IBAT Inhibitors</vt:lpstr>
      <vt:lpstr>Potential Future Use of IBAT Inhibitors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Kari</dc:creator>
  <cp:lastModifiedBy>Black, Kari</cp:lastModifiedBy>
  <cp:revision>2</cp:revision>
  <dcterms:created xsi:type="dcterms:W3CDTF">2023-03-01T12:53:32Z</dcterms:created>
  <dcterms:modified xsi:type="dcterms:W3CDTF">2023-03-01T13:29:07Z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0x010100DD135A9315EE2A4B9EE6D2C3F5C19B49</vt:lpwstr>
  </property>
  <property fmtid="{D5CDD505-2E9C-101B-9397-08002B2CF9AE}" pid="3" name="MediaServiceImageTags">
    <vt:lpwstr/>
  </property>
</Properties>
</file>