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65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FFD6-E9DC-C4B2-0538-4CC123F40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ECEF6-DD2A-08CF-2B83-EAA2D861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7ED8-951C-427F-B48C-C48FC21BE01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290C6-6492-FA60-676E-ED2FBB948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B2C00-10EA-75D5-B574-FCEE7C7C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C3D3-564F-48AA-8644-6546D259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8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F0447-5BE8-8FDE-0A10-E9A244C8A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479E6-052A-C6CB-848D-696511078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4E5EA-2ED9-1E96-CC6C-1F3B586CD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E7ED8-951C-427F-B48C-C48FC21BE01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AB1C7-AC90-B2E2-9F2B-F131C7BA0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553AE-C946-CFCE-D800-840935A48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DC3D3-564F-48AA-8644-6546D259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6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D22F7B-4750-ADB2-29A2-960B68736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D71E62-551A-EA2D-F61C-4C2DC082A4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56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C3FDF4-0A19-E07A-AD06-07E66269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Cardiometabolic Diseases Increases Risk for CVD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4EBC6E-1960-B841-424D-18307AC035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85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1B80F5-8E62-A1BB-6C1B-5DD05D85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Multifactorial Approach to Patients With Diabetes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24616-415A-D5A5-81BF-79018165EB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5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A0A2D5-BD43-C070-77F6-02CDB83D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Among CKD, Diabetes, and Heart Disease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BB0A38-B606-8F84-63A3-02A56F0B2E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61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A120C8-932B-0EF9-1D17-FF1EA532E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CKD Is Common in Patients With Diabetes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95AC91-4662-00D9-623A-99D7F7B437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73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8A6698-3891-EDEE-0591-56E55FBE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Diabetes and Heart Disease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4B750-673E-54CA-4CA0-7DA1FFC782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31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EEF57D-27E2-8E17-CFD6-D26EA468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Cardiometabolic Risk Factors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F050FF-0FD4-6FAE-D186-FA9E8E3954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0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6FF439-B10E-09F8-2D99-301D9E9CF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Factors</a:t>
            </a:r>
            <a:r>
              <a:rPr lang="en-US">
                <a:solidFill>
                  <a:schemeClr val="accent6"/>
                </a:solidFill>
              </a:rPr>
              <a:t>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055ABC-E7B2-C2E7-CF8D-F7DF673172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44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5E4E3E-96D1-5D2F-B6A9-53019026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Factors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9B1F04-A3E0-4ABA-DC7E-D63AF94D8B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49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0A6A06-E0C8-30DB-B101-EA29C249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Time to Listen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598BB-BFC9-D06E-3B03-81EA3324AE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38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F49582-78EE-8C97-1EB2-22DD299E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Active Listening in Health Care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E98B2-92E8-E6E7-6253-E7F4DB2030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5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3A3758-F27C-5C72-85C4-1F7F0A16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6039F4-A734-AAEF-98B3-9AE2E5838A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39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180344-5D08-0623-4A6A-400C266C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Active Listening in Health Care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280DE-51DF-6AF7-CB09-7FB18511F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48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EF6374-1EC9-B655-943D-9CD81170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Active Listening in Health Care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276AE-8538-0FB1-F85A-EE2257DC3B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3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BC98A5-CFA6-74F7-069D-2D624D2F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Efficient Use of Your Patients' Time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1C778-E241-FE50-F10A-FA1060E7DC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1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905284-BB6A-6747-BB13-058E9527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Efficient Use of Your Time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C4B12B-9A35-8B98-3F25-F0CBC3B04B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97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8B7381-4729-B74B-9B96-A9206BDC3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Efficient Use of Your Time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C6F031-324A-C057-A3C2-1A2E0B06C0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03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52A801-605B-7C68-EB4B-EEF1FE0A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Efficient Use of Your Time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FB882C-86A8-CC86-36F8-EBD438953C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89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C95AE9-2C2B-3A03-9159-30E992A6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Efficient Use of Your Time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4F17E-ADD9-82FC-8BE1-4AC8797257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34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AC87B0-142D-EE45-41E6-832B04F3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to Success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34145E-0909-9296-D260-B4DF7CE4E0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89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FF8DA6-F8C6-FB2B-91F1-73CB7E25F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Chronic Kidney Disease and Type 2 Diabetes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B633EB-33C3-E3CD-B2B2-148B0642B0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26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8C2A2A-E396-FDFA-FC03-8E7744C3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Urine Albumin-to-Creatinine Ratio (UACR) and eGFR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0F953A-5D9C-6B30-CEAC-BBA4FC8284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B5B5A8-61BE-E3E5-4188-0D51492E9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Screen?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72FB6-24F4-B861-A56C-264925E239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80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7D339C-50A9-36A1-F590-ABFDABBB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KDIGO CKD Classification Scheme Based on eGFR and Albuminuria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9DEB37-4CA6-8394-C916-89296EAC30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97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E33AA5-F1EC-CA64-998B-3766F5A8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CKD Screening Guidelines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0FC0D-EFF2-54D9-F192-8A2FDA2983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92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861DD8-84EB-35F6-0352-41BD2678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Heart Failure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770530-9C33-53B0-C9D6-4442B10A1C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47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84498E-0099-8025-31F6-2884DB7A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Health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075B9F-5217-9A1A-AB60-0ECCA0FD16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62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19C582-9329-6613-197B-B29C7E65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2013 ACCF/AHA Guidelines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5D0EF-731F-E652-FC3B-3E3B4DF17E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78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890C8C-0E0A-D230-5AA8-5AFBB9961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0E957-367D-67A5-0195-A396C826A8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92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0A3325-F379-F8E4-6A89-D64BF0EFA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Screening for NAFLD in Primary Care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17AE3B-F695-5998-4262-ECE00508A6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98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168832-30A2-D7AB-1ACA-9AB66F38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Management of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7D1E6-4066-8246-CEBA-160D5A53C9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18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3D5963-2570-B3DD-84BD-CB4C95C48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 I Need to Refer?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A4ADFC-4B03-293A-ACA1-FC788D3694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58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8DCA96-66CF-C978-795D-25B81008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Management of T2D and CKD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6ED6B-93BF-98B9-88FD-7C6255F333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6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784F45-4150-1EC9-1BE7-14B550CE3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Health Care Has Evolved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02282-E908-CFA6-23F2-87F8E7C1E9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02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545AF5-7F80-07D2-E130-AA00DD57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Medical Management of T2D and CKD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893DC9-6ED4-0476-FC80-FAB7D505C4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25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D74071-C5B3-D40D-E9B1-5904C2A5D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Safety of SGLT2 Inhibitors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4CAD1-5578-488C-DD78-536FC0A503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136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480648-C087-9DD3-AE6F-E46039F0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Heart-Healthy Diet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F5B0D0-DF0E-EF26-CDD8-CDF97A7799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60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B0AAA9-3DF9-0C20-623E-FA3F978C6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Medical Management of Heart Failure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363DE1-9A26-2A58-4CF4-BA1D79FEA3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6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F78100-8FA0-E97B-7A50-3ACFC3EA9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Heart Failure Screening Is Easy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A0C54-6F3F-A61E-D5CE-EDBA7EA34F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622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AFFE61-08DA-2DB9-586B-BF93A8BB9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Medical Management of Hyperlipidemia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06D0F1-30DE-D822-30F3-4019894395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398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6601A8-E709-9BD0-CA4E-C1BE05075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Role of Primary Care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9948B-575B-8ED1-0296-6D017B7E35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261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DD2F6A-A21C-2082-26CC-2815CD749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Care Plays a Key Role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D293B2-20F5-C4C0-E674-770C468EF8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23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95A73A-83D7-A6B0-5843-FBE5FA4A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We Equipped in the United States to Manage </a:t>
            </a:r>
            <a:br>
              <a:rPr lang="en-US"/>
            </a:br>
            <a:r>
              <a:rPr lang="en-US"/>
              <a:t>Cardiometabolic Diseases?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456823-8D7C-D395-5E98-D77BD03460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715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15DBAE-6712-1ABC-F784-6DD6E5145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We Equipped in the United States to Manage </a:t>
            </a:r>
            <a:br>
              <a:rPr lang="en-US"/>
            </a:br>
            <a:r>
              <a:rPr lang="en-US"/>
              <a:t>Cardiometabolic Diseases?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A6B7F3-06CE-7DB8-D9F8-6E537C923A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2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A32723-149F-35A3-E771-92EB69CA5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Chronic Care Model Leads to Improved Outcomes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CD2F9D-3C8C-FE1E-7CF0-1F545CFFF3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983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5C29E5-BCF3-642D-45EB-F6D7E6BA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We Equipped in the United States to Manage </a:t>
            </a:r>
            <a:br>
              <a:rPr lang="en-US"/>
            </a:br>
            <a:r>
              <a:rPr lang="en-US"/>
              <a:t>Cardiometabolic Diseases?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6FCD6-EC41-7931-24DF-438F44E8DD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17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89A7DE-A8E3-60A7-9B3C-87435D8A4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We Equipped in the United States to Manage </a:t>
            </a:r>
            <a:br>
              <a:rPr lang="en-US"/>
            </a:br>
            <a:r>
              <a:rPr lang="en-US"/>
              <a:t>Cardiometabolic Diseases?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70881-2760-77D0-FE5E-9A32A81D26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784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B930C7-B28E-5C5A-70A8-E0A780E90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We Equipped in the United States to Manage </a:t>
            </a:r>
            <a:br>
              <a:rPr lang="en-US"/>
            </a:br>
            <a:r>
              <a:rPr lang="en-US"/>
              <a:t>Cardiometabolic Diseases?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08F5F3-5AC3-FD61-9F26-1DEEC75897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546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063DA1-A7A4-0AA5-71B8-6499C9F49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 to Comprehensive 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7B1F9F-80A5-A32D-21A2-C55BCE9731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561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7A30ED-2693-E340-D72E-6873D3B1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 to Comprehensive Assessment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CF120C-166A-21FC-27B9-F37A630FDA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820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737645-FDBE-1DAA-1BAC-030AFBFD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 to Comprehensive Assessment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811CB-F64C-962A-17B9-C93C6640DC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377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AAFEE5-50D9-B5DC-50FE-A58D73CB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 Is Worth 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522332-5612-6C07-61D0-FD2524870E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171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FC5560-ABB5-9414-D1CE-E77E5A7C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F552B-082D-58CC-5851-EC6E75B466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47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3B14C6-59A3-9417-E875-398CFAB8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Chronic Care Model Leads to Improved Outcomes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811678-1ADA-E336-CB59-3FD02B338E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22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DA710F-6939-9C6E-DC1E-F1A746D0B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Chronic Diseases in America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2B8EA-FE42-F081-41A1-A85D78C976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0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5827DD-E984-2767-10B8-516A2F99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Ask Yourself…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54B46-FD74-C09A-E312-3806E0A4CB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5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B79B91-3DB3-7C44-2A6D-EBBB4D05B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Cardiometabolic Diseases Are Interrelated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C8731-9E48-4976-BA26-8DB5B60951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79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FEC32F147BF44B6C53D2C0CEAFA82" ma:contentTypeVersion="18" ma:contentTypeDescription="Create a new document." ma:contentTypeScope="" ma:versionID="a313dd8767a5e76ed0d7f9faaebc67df">
  <xsd:schema xmlns:xsd="http://www.w3.org/2001/XMLSchema" xmlns:xs="http://www.w3.org/2001/XMLSchema" xmlns:p="http://schemas.microsoft.com/office/2006/metadata/properties" xmlns:ns2="0e7a60a3-04f0-4f22-b100-63592d3ac6fc" xmlns:ns3="e93acf5f-f59b-46bb-8c22-2b43a486ab2c" targetNamespace="http://schemas.microsoft.com/office/2006/metadata/properties" ma:root="true" ma:fieldsID="851ecc44944c6f41101f26d57ae19dc9" ns2:_="" ns3:_="">
    <xsd:import namespace="0e7a60a3-04f0-4f22-b100-63592d3ac6fc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a60a3-04f0-4f22-b100-63592d3ac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0e7a60a3-04f0-4f22-b100-63592d3ac6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7C27F7-49D6-434E-85A0-A1134B9A17FB}"/>
</file>

<file path=customXml/itemProps2.xml><?xml version="1.0" encoding="utf-8"?>
<ds:datastoreItem xmlns:ds="http://schemas.openxmlformats.org/officeDocument/2006/customXml" ds:itemID="{3E2A17C2-6087-4051-B748-9EF5F0F749FE}"/>
</file>

<file path=customXml/itemProps3.xml><?xml version="1.0" encoding="utf-8"?>
<ds:datastoreItem xmlns:ds="http://schemas.openxmlformats.org/officeDocument/2006/customXml" ds:itemID="{BF29962E-4580-4297-8541-E346539149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Widescreen</PresentationFormat>
  <Paragraphs>55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Office Theme</vt:lpstr>
      <vt:lpstr>PowerPoint Presentation</vt:lpstr>
      <vt:lpstr>Introduction</vt:lpstr>
      <vt:lpstr>Why Screen?</vt:lpstr>
      <vt:lpstr>Health Care Has Evolved</vt:lpstr>
      <vt:lpstr>Chronic Care Model Leads to Improved Outcomes</vt:lpstr>
      <vt:lpstr>Chronic Care Model Leads to Improved Outcomes</vt:lpstr>
      <vt:lpstr>Chronic Diseases in America</vt:lpstr>
      <vt:lpstr>Ask Yourself…</vt:lpstr>
      <vt:lpstr>Cardiometabolic Diseases Are Interrelated</vt:lpstr>
      <vt:lpstr>Cardiometabolic Diseases Increases Risk for CVD</vt:lpstr>
      <vt:lpstr>Multifactorial Approach to Patients With Diabetes</vt:lpstr>
      <vt:lpstr>Link Among CKD, Diabetes, and Heart Disease</vt:lpstr>
      <vt:lpstr>CKD Is Common in Patients With Diabetes</vt:lpstr>
      <vt:lpstr>Diabetes and Heart Disease</vt:lpstr>
      <vt:lpstr>Cardiometabolic Risk Factors</vt:lpstr>
      <vt:lpstr>Risk Factors </vt:lpstr>
      <vt:lpstr>Risk Factors (cont)</vt:lpstr>
      <vt:lpstr>Make Time to Listen</vt:lpstr>
      <vt:lpstr>Active Listening in Health Care</vt:lpstr>
      <vt:lpstr>Active Listening in Health Care</vt:lpstr>
      <vt:lpstr>Active Listening in Health Care (cont)</vt:lpstr>
      <vt:lpstr>Make Efficient Use of Your Patients' Time</vt:lpstr>
      <vt:lpstr>Make Efficient Use of Your Time </vt:lpstr>
      <vt:lpstr>Make Efficient Use of Your Time </vt:lpstr>
      <vt:lpstr>Make Efficient Use of Your Time </vt:lpstr>
      <vt:lpstr>Make Efficient Use of Your Time</vt:lpstr>
      <vt:lpstr>Key to Success</vt:lpstr>
      <vt:lpstr>Chronic Kidney Disease and Type 2 Diabetes</vt:lpstr>
      <vt:lpstr>Urine Albumin-to-Creatinine Ratio (UACR) and eGFR</vt:lpstr>
      <vt:lpstr>KDIGO CKD Classification Scheme Based on eGFR and Albuminuria</vt:lpstr>
      <vt:lpstr>CKD Screening Guidelines</vt:lpstr>
      <vt:lpstr>Heart Failure </vt:lpstr>
      <vt:lpstr>Heart Health</vt:lpstr>
      <vt:lpstr>2013 ACCF/AHA Guidelines</vt:lpstr>
      <vt:lpstr>NAFLD</vt:lpstr>
      <vt:lpstr>Screening for NAFLD in Primary Care</vt:lpstr>
      <vt:lpstr>Management of NAFLD</vt:lpstr>
      <vt:lpstr>Do I Need to Refer?</vt:lpstr>
      <vt:lpstr>Management of T2D and CKD</vt:lpstr>
      <vt:lpstr>Medical Management of T2D and CKD</vt:lpstr>
      <vt:lpstr>Safety of SGLT2 Inhibitors</vt:lpstr>
      <vt:lpstr>Heart-Healthy Diet</vt:lpstr>
      <vt:lpstr>Medical Management of Heart Failure</vt:lpstr>
      <vt:lpstr>Heart Failure Screening Is Easy</vt:lpstr>
      <vt:lpstr>Medical Management of Hyperlipidemia</vt:lpstr>
      <vt:lpstr>Role of Primary Care</vt:lpstr>
      <vt:lpstr>Primary Care Plays a Key Role</vt:lpstr>
      <vt:lpstr>Are We Equipped in the United States to Manage  Cardiometabolic Diseases?</vt:lpstr>
      <vt:lpstr>Are We Equipped in the United States to Manage  Cardiometabolic Diseases?</vt:lpstr>
      <vt:lpstr>Are We Equipped in the United States to Manage  Cardiometabolic Diseases?</vt:lpstr>
      <vt:lpstr>Are We Equipped in the United States to Manage  Cardiometabolic Diseases?</vt:lpstr>
      <vt:lpstr>Are We Equipped in the United States to Manage  Cardiometabolic Diseases?</vt:lpstr>
      <vt:lpstr>Approach to Comprehensive Assessment</vt:lpstr>
      <vt:lpstr>Approach to Comprehensive Assessment (cont)</vt:lpstr>
      <vt:lpstr>Approach to Comprehensive Assessment (cont)</vt:lpstr>
      <vt:lpstr>It Is Worth 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Doscher, Phoebe</dc:creator>
  <cp:lastModifiedBy>Doscher, Phoebe</cp:lastModifiedBy>
  <cp:revision>1</cp:revision>
  <dcterms:created xsi:type="dcterms:W3CDTF">2023-02-21T20:54:43Z</dcterms:created>
  <dcterms:modified xsi:type="dcterms:W3CDTF">2023-02-21T20:54:43Z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0x0101003FEFEC32F147BF44B6C53D2C0CEAFA82</vt:lpwstr>
  </property>
</Properties>
</file>