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customXml" Target="../customXml/item3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customXml" Target="../customXml/item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4E8C4-CE52-0239-1053-8BAB5FE8D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777F64-7CB8-EC6B-662F-E873279AD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EC5B6-C6E6-44B9-B5E9-828456DA9036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6B9363-B0D0-9487-4BBB-B4C63CEED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8242D0-56E0-D0E4-5ABA-29F097F4C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771E5-E7AF-4610-9B47-66570973B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487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982F17-C285-E7EC-686C-EBA8A0111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02FB35-19FB-7657-611E-80B9C5F8C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758F5-5C23-D82D-A90B-B148D38843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EC5B6-C6E6-44B9-B5E9-828456DA9036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80FB7-C15D-CA94-0E38-5C66E0C533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45965-EE62-8F3D-3B4B-C404F83A19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771E5-E7AF-4610-9B47-66570973B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32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A0174F6-005F-0EC5-88B4-F524731C6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DF30FA-CD57-326C-E92F-2AC933715A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631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145080D-B439-FBD3-AE3F-7BC395952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Self-Monitoring of Blood Glucose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5B2A05-74D4-5F98-5226-78C596DEA2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136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B6C83E0-6CC6-9742-14AD-D03D9A92E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Self-Monitoring of Blood Glucose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4D06E1-E818-F88E-BC29-F465C93EB0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422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4561F87-1F15-5C50-057B-3637A9B2F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Self-Monitoring of Blood Glucose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613179-A3BD-5854-5E77-C53E337D0C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318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4ACF9E9-478F-8D03-C421-B14EAC8A2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Continuous Glucose Monitoring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FA2EA8-00BB-F57C-F14F-855D4E1745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405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8C6B2E6-DCB8-E82E-36AE-C72A6B98B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Different Types of CGM Devices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74F65D-6B9B-CA22-8581-1FCEB9C93F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21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C5E8F14-FD8C-1787-82E7-38541AFE9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FDA Approval for Use in Pregnancy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4D1E94-107A-EBFB-5248-D90737161A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8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65C925F-AFE1-6503-46AE-D6D982F43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  <a:ea typeface="+mn-ea"/>
                <a:cs typeface="Arial" panose="020B0604020202020204" pitchFamily="34" charset="0"/>
              </a:rPr>
              <a:t>ADA Standards of Care 2023</a:t>
            </a:r>
            <a:endParaRPr lang="en-US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3C93A5-AD56-B45B-2028-3529460903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348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A32EFC8-6C1F-CCFB-58D6-ACD4D870D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CGM Data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D92F87-0BB3-AF99-593D-B5FA8DE6F9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002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6827A4-1AB1-86CD-798D-3A168AC14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CGM Download Software and AGP Reports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5EAA8C-66CF-A028-C3E1-26FCAB9CA8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478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5CB30D6-871E-6171-6EE4-6FC7E2401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Decoding CGM Reports</a:t>
            </a:r>
            <a:br>
              <a:rPr lang="en-US"/>
            </a:br>
            <a:r>
              <a:rPr lang="en-US" i="1"/>
              <a:t>Where to Start?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694C5A-4C27-B341-C1EC-7F140AFA40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053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3EA9B9C-DBC2-2257-542E-508582DF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4C2158-4778-376D-D570-9942AC463B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9813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FDC1B46-688F-DA88-2AE1-56D1FC9CB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Decoding CGM Reports</a:t>
            </a:r>
            <a:br>
              <a:rPr lang="en-US"/>
            </a:br>
            <a:r>
              <a:rPr lang="en-US" i="1"/>
              <a:t>Where to Start?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75D6E1-ACCF-448B-7B0E-EE002C7C6B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0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298CF76-3625-39E1-B13D-6D201EF71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Decoding CGM Reports</a:t>
            </a:r>
            <a:br>
              <a:rPr lang="en-US"/>
            </a:br>
            <a:r>
              <a:rPr lang="en-US" i="1"/>
              <a:t>Overview and AGP Reports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363902-3C59-C701-2B78-A9CFF5D05C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729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541E583-2F4E-DD18-325C-801C52001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Decoding CGM Reports</a:t>
            </a:r>
            <a:br>
              <a:rPr lang="en-US"/>
            </a:br>
            <a:r>
              <a:rPr lang="en-US" i="1"/>
              <a:t>Time in Range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385817-69D0-AE9E-0F6D-9CFB2F1057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5554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1B1AB3D-96F0-81F7-5587-6DAA8ABCC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Decoding CGM Reports</a:t>
            </a:r>
            <a:br>
              <a:rPr lang="en-US"/>
            </a:br>
            <a:r>
              <a:rPr lang="en-US" i="1"/>
              <a:t>Time in Range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5657BB-D047-5094-9159-3DD00D24D7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6023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8C11100-CB2B-3225-3154-6FFD84061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Decoding CGM Reports</a:t>
            </a:r>
            <a:br>
              <a:rPr lang="en-US"/>
            </a:br>
            <a:r>
              <a:rPr lang="en-US" i="1"/>
              <a:t>Time in Range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A84553-83B3-3506-ED32-F1D72CA971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6462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23E7873-52F1-6F6D-6474-F4D6DFEF3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Things </a:t>
            </a:r>
            <a:r>
              <a:rPr lang="en-US" i="1"/>
              <a:t>Not</a:t>
            </a:r>
            <a:r>
              <a:rPr lang="en-US"/>
              <a:t> (</a:t>
            </a:r>
            <a:r>
              <a:rPr lang="en-US" i="1"/>
              <a:t>Always</a:t>
            </a:r>
            <a:r>
              <a:rPr lang="en-US"/>
              <a:t>) in CGM Reports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4C21AA-BF05-A85B-C0D2-019631C989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5173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6C031EA-DAA4-239A-BA01-661140446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99F269-67EF-0D2C-8A85-B5540EFD37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4248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DAB1AFC-73A6-BE71-A797-314A4089B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Case </a:t>
            </a:r>
            <a:br>
              <a:rPr lang="en-US"/>
            </a:br>
            <a:r>
              <a:rPr lang="en-US" i="1"/>
              <a:t>Gestational Diabetes Mellitus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1E20B2-3719-BF64-6870-837E62DEFB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4366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5E83EF7-7982-0256-66E2-D56031356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Feedback From CGM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4F1BE0-18A2-77AC-63D4-0CA4DAFED7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8361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AE57CD8-7DB7-DC0E-BFDD-852BC79F2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Feedback From CGM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0B7680-45D6-9554-8FA5-C03AB16F9B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804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799C0C7-836D-6728-5848-4F7379889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7CAC13-10F1-93FC-50FC-B1D2C27F8E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7461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D5E4B39-A62A-040E-E648-07140024A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Does the Patient See?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8187DE-8888-F33D-480C-3F6AD4DED0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5538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BF9ACBE-4BF0-95D7-99E9-BE354114C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Feedback to Help With Glycemic Management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A66A53-29D4-EF98-C812-9AD7DC2CDB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5340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7ACB4CA-F0D5-F970-1E8A-C18FD5A71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 in Range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577658-290E-6300-5FD1-69123298BF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576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90CD6C8-995A-21EF-4708-AC363C13A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 in Range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5F28BB-C7CB-3ECB-D253-78E1D52E85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2968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76C6C9D-A686-97AA-66AC-63416A4F4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 in Range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E142D4-8CEB-E220-15DE-6DC09CE76B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2317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27D1C67-7298-60A6-FC2E-231B54A89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Temporary Periods of Potential Glucose Mismatch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92FD6E-6833-45B2-9016-8D273D9165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9259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BF0D90D-D66B-5572-5429-7BC9953CB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Roboto Condensed"/>
                <a:ea typeface="Roboto Condensed"/>
                <a:cs typeface="Roboto Condensed"/>
              </a:rPr>
              <a:t>Case </a:t>
            </a:r>
            <a:br>
              <a:rPr lang="en-US"/>
            </a:br>
            <a:r>
              <a:rPr lang="en-US" i="1">
                <a:latin typeface="Roboto Condensed"/>
                <a:ea typeface="Roboto Condensed"/>
                <a:cs typeface="Roboto Condensed"/>
              </a:rPr>
              <a:t>Gestational Diabetes Requiring Hypoglycemic Agents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3F14BD-B59E-CABE-8F61-C8A947A37D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1393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2459DEF-C4BF-6AF6-D180-C532CB1D8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Roboto Condensed"/>
                <a:ea typeface="Roboto Condensed"/>
                <a:cs typeface="Roboto Condensed"/>
              </a:rPr>
              <a:t>Case </a:t>
            </a:r>
            <a:br>
              <a:rPr lang="en-US" sz="4000"/>
            </a:br>
            <a:r>
              <a:rPr lang="en-US" i="1">
                <a:latin typeface="Roboto Condensed"/>
                <a:ea typeface="Roboto Condensed"/>
                <a:cs typeface="Roboto Condensed"/>
              </a:rPr>
              <a:t>GDMA2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8736B9-7D02-D26E-0151-D65A0D1B8F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0220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BA5808E-285B-D136-BFB6-1264C81E7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Are We Trying to Achieve?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7646C1-DC24-A47C-559F-3CD1F69FAC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1329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D820542-54F9-F58F-C59D-4C2303B87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A8D9CF-FD34-EBBD-5958-463594C7DC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320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80DCA3B-4D70-EAF4-CF32-8C9D7B18C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EB1351-CCAD-35CE-C93F-2C332B828E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6764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CDD49AA-F556-0C04-118B-6CC6B928B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latin typeface="+mj-lt"/>
                <a:ea typeface="msgothic"/>
              </a:rPr>
              <a:t>Characteristics</a:t>
            </a:r>
            <a:r>
              <a:rPr lang="en-US" altLang="en-US" sz="3200" b="0">
                <a:latin typeface="+mj-lt"/>
                <a:ea typeface="msgothic"/>
              </a:rPr>
              <a:t> and Neonatal Outcomes of Women With Type 1 or Type 2 Diabetes: A 5-Year National Population-Based Cohort Study</a:t>
            </a:r>
            <a:endParaRPr lang="en-US" altLang="en-US" sz="3200">
              <a:latin typeface="+mj-lt"/>
              <a:ea typeface="msgothic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57D576-0209-F22F-670D-2F2C3E0493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9909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66F0100-9F4E-1443-2172-B5AE9BEAE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ea typeface="msgothic"/>
              </a:rPr>
              <a:t>Characteristics and Neonatal Outcomes of Women With Type 1 or Type 2 Diabetes: A 5-Year National Population-Based Cohort Study</a:t>
            </a:r>
            <a:endParaRPr lang="en-US" altLang="en-US" sz="3200">
              <a:latin typeface="+mj-lt"/>
              <a:ea typeface="msgothic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63B580-78AB-EE81-E409-5A1267C3BD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7305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D05E70E-5D6C-BF3E-E66C-D5D8E4E0C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+mj-lt"/>
                <a:ea typeface="msgothic"/>
              </a:rPr>
              <a:t>Time in Range Targets</a:t>
            </a:r>
            <a:endParaRPr lang="en-US" altLang="en-US">
              <a:solidFill>
                <a:srgbClr val="FF0000"/>
              </a:solidFill>
              <a:latin typeface="+mj-lt"/>
              <a:ea typeface="msgothic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3DA6D1-AFD9-76EE-9CE6-4E7721A881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8346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98A872-9151-34B4-48AF-70B3F447A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Case</a:t>
            </a:r>
            <a:br>
              <a:rPr lang="en-US"/>
            </a:br>
            <a:r>
              <a:rPr lang="en-US" i="1"/>
              <a:t>Type 2 Diabetes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64FF4A-69E2-7351-93D6-E12F13F84A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809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81B8E6B-AE4F-87F2-12B8-AB6A34CAC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Patient’s AGP Report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D3A21E-32D2-B087-4DEB-C0720973B6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0961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8B575CF-3F9C-4EF9-8AE2-14DFAC7F0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sz="3600" b="0">
                <a:solidFill>
                  <a:schemeClr val="bg1"/>
                </a:solidFill>
              </a:rPr>
              <a:t>Patient’s AGP Report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924661-CB05-99B2-3D62-60C6DD38F2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6128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9267547-A33C-F5D8-A7B5-70F5D5951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+mj-lt"/>
                <a:ea typeface="msgothic"/>
              </a:rPr>
              <a:t>CGM and Glucose Trends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C32647-15EB-DAB5-6F9E-24252531A8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8518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205D5EF-38D0-5E21-6907-CAFB1F94B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Additional Insulin Dosing With Meals Based on Trend Arrows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68CB5E-28D3-A950-AC67-EAA6CC8810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4833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EB42195-FA17-18A6-965B-BA97B39E4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Correction Postprandially</a:t>
            </a:r>
            <a:br>
              <a:rPr lang="en-US" sz="4000"/>
            </a:br>
            <a:r>
              <a:rPr lang="en-US" i="1"/>
              <a:t>AVOID Stacking / "The Angry Bolus”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212CB7-DE1B-8C71-C7B7-C913435ABE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180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94A751D-C014-CE50-1761-3591DC4EA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Correction Postprandially</a:t>
            </a:r>
            <a:br>
              <a:rPr lang="en-US" sz="4000"/>
            </a:br>
            <a:r>
              <a:rPr lang="en-US" i="1"/>
              <a:t>AVOID Stacking / "The Angry Bolus”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43553A-D6A5-6256-63AD-AF7B4030DD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195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2566D5A-72F9-952F-5C16-5FAFFB688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Agenda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D516D5-813C-B7EE-49FC-D7EE3DCB78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6212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13C4BA4-DC75-DA5F-ACB8-1CC11D185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Titration of Insulin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94B99D-BDC7-393A-B657-4C20309055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9180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C4DB620-FA3D-1479-1C09-DAF120B88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Individualizing Alarms for Patients to Avoid Fatigue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5A59BC-27C2-BC64-E449-B7F8CAE427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2317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9E36AFB-497D-2C0C-B1D1-D41548C26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Individualizing Alarms for Patients to Avoid Fatigue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15DA3E-F41C-5CFA-9D61-79D2488D6A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2879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6CC7AA5-9C6D-C80C-9D88-521CD02FE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Individualizing Alarms for Patients to Avoid Fatigue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566040-E82D-FBE9-B234-FDE9BB188C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9482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0C03FD5-9B82-8049-B65B-ABA03A734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Individualizing Alarms for Patients to Avoid Fatigue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114DDE-2D0C-BE6C-6668-11846B6E32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7507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646CAA9-77F1-81A6-F4CB-48D0A9168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Take-Home Points for Insulin, CGM in Pregnancy, and CGM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289C73-747B-186A-7CDE-B62A7B7611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70424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B35ACF9-F93E-AAAC-B402-297A672C8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+mj-lt"/>
                <a:ea typeface="msgothic"/>
              </a:rPr>
              <a:t>Insulin, Food, Activity, and rtCGM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3B6671-53EA-2286-AEE1-A3C73717EA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3642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9578077-B9B6-DF12-8A7F-BBEF169DD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+mj-lt"/>
                <a:ea typeface="msgothic"/>
              </a:rPr>
              <a:t>Top Practical Tips for Using CGM in Pregnancy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E4C7B9-E1FB-98FC-2D6E-B23E1082E8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89471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CEE2CEA-3304-6C11-5BCC-5E6E5CB3D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latin typeface="+mj-lt"/>
                <a:ea typeface="msgothic"/>
              </a:rPr>
              <a:t>CGM Use With and Without Remote Monitoring in Pregnant Women With Type 1 Diabetes: A Pilot Study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6D3E05-4A86-DCB0-2015-70069A4764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41255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2A2338C-B5BB-654A-05D2-4916F6917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You Are Doing the Work — Bill for Your Time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29C459-1E02-4757-BC93-DB15739193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99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22A932C-7948-43F6-1EBA-6BDFBBEA4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Maternal Glycemic Control Is Key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271335-F190-0FA9-B227-41A8CF018B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69738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CA22E31-582F-F224-C3B4-2C22FA16F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You Are Doing the Work — Bill for Your Time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CFA80-302B-89AE-25CC-60143157CA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947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37A1250-2288-4536-9D34-EE0D3D73A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Smart Phrase Example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D5CC2D-A01C-9F09-E7D1-5171779F14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43905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DBD1105-37D3-623A-01CE-41DF3B28F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Smart Phrase Example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45EEA4-ACC0-9C87-7909-C26874EFC9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3611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75149DA-5131-5CB2-5072-D47B5A0FE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CGM as an Empowerment Tool for Patient and Provider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E5F31C-1727-A10E-65F5-7D20278A74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77884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B8167FD-F813-B346-05A2-7ABA86E3F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CGM as an Empowerment Tool for Patient and Provider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BAA988-FECF-4084-19E8-ACD3222E1A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42666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EE87317-3AB8-78B9-1C0A-FE5DAA231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CGM as an Empowerment Tool for Patient and Provider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B7A595-A31B-7CD3-1D15-33204A22F6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15366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92CB4B7-B511-FCF6-B811-7327AEB96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10BBF6-4C2C-639E-FD09-475B952A2D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043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766B7E9-EAEA-B7CD-5805-257DD41B2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Maternal Glycemic Control Is Key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1A8975-D832-1742-346B-3D3B254B85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13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98E0930-05A8-781D-31EF-204775653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Self-Monitoring of Blood Glucose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C8F67D-F0D0-9E4F-597C-DD71A2790E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324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745B731-E1DB-CAAE-03D0-55809EB47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Self-Monitoring of Blood Glucose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5B3211-7E51-DB5B-2A58-2A48EDD530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210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70B36CF178284AAC314777A614F4DA" ma:contentTypeVersion="17" ma:contentTypeDescription="Create a new document." ma:contentTypeScope="" ma:versionID="06278b44f6cbd07438ca232f1057d65a">
  <xsd:schema xmlns:xsd="http://www.w3.org/2001/XMLSchema" xmlns:xs="http://www.w3.org/2001/XMLSchema" xmlns:p="http://schemas.microsoft.com/office/2006/metadata/properties" xmlns:ns2="2f21a861-48c5-49e3-bc74-9d0cc17f0105" xmlns:ns3="e93acf5f-f59b-46bb-8c22-2b43a486ab2c" targetNamespace="http://schemas.microsoft.com/office/2006/metadata/properties" ma:root="true" ma:fieldsID="0f80abee6f8c4f8eb1ef6c622f70a45b" ns2:_="" ns3:_="">
    <xsd:import namespace="2f21a861-48c5-49e3-bc74-9d0cc17f0105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Dat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21a861-48c5-49e3-bc74-9d0cc17f01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Date" ma:index="19" nillable="true" ma:displayName="Date" ma:format="DateOnly" ma:internalName="Date">
      <xsd:simpleType>
        <xsd:restriction base="dms:DateTime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acf5f-f59b-46bb-8c22-2b43a486ab2c" xsi:nil="true"/>
    <lcf76f155ced4ddcb4097134ff3c332f xmlns="2f21a861-48c5-49e3-bc74-9d0cc17f0105">
      <Terms xmlns="http://schemas.microsoft.com/office/infopath/2007/PartnerControls"/>
    </lcf76f155ced4ddcb4097134ff3c332f>
    <Date xmlns="2f21a861-48c5-49e3-bc74-9d0cc17f0105" xsi:nil="true"/>
  </documentManagement>
</p:properties>
</file>

<file path=customXml/itemProps1.xml><?xml version="1.0" encoding="utf-8"?>
<ds:datastoreItem xmlns:ds="http://schemas.openxmlformats.org/officeDocument/2006/customXml" ds:itemID="{551A8B20-B93C-4ECB-A936-E0E6A18D000A}"/>
</file>

<file path=customXml/itemProps2.xml><?xml version="1.0" encoding="utf-8"?>
<ds:datastoreItem xmlns:ds="http://schemas.openxmlformats.org/officeDocument/2006/customXml" ds:itemID="{D316696B-FD7A-49C7-975B-9E747FE20142}"/>
</file>

<file path=customXml/itemProps3.xml><?xml version="1.0" encoding="utf-8"?>
<ds:datastoreItem xmlns:ds="http://schemas.openxmlformats.org/officeDocument/2006/customXml" ds:itemID="{44B211EC-E732-483E-BAE5-DAB87FEEEB1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388</Words>
  <Application>Microsoft Office PowerPoint</Application>
  <PresentationFormat>Widescreen</PresentationFormat>
  <Paragraphs>59</Paragraphs>
  <Slides>66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1" baseType="lpstr">
      <vt:lpstr>Arial</vt:lpstr>
      <vt:lpstr>Calibri</vt:lpstr>
      <vt:lpstr>Calibri Light</vt:lpstr>
      <vt:lpstr>Roboto Condensed</vt:lpstr>
      <vt:lpstr>Office Theme</vt:lpstr>
      <vt:lpstr>PowerPoint Presentation</vt:lpstr>
      <vt:lpstr>PowerPoint Presentation</vt:lpstr>
      <vt:lpstr>PowerPoint Presentation</vt:lpstr>
      <vt:lpstr>PowerPoint Presentation</vt:lpstr>
      <vt:lpstr>Agenda</vt:lpstr>
      <vt:lpstr>Maternal Glycemic Control Is Key</vt:lpstr>
      <vt:lpstr>Maternal Glycemic Control Is Key</vt:lpstr>
      <vt:lpstr>Self-Monitoring of Blood Glucose </vt:lpstr>
      <vt:lpstr>Self-Monitoring of Blood Glucose </vt:lpstr>
      <vt:lpstr>Self-Monitoring of Blood Glucose </vt:lpstr>
      <vt:lpstr>Self-Monitoring of Blood Glucose </vt:lpstr>
      <vt:lpstr>Self-Monitoring of Blood Glucose </vt:lpstr>
      <vt:lpstr>Continuous Glucose Monitoring </vt:lpstr>
      <vt:lpstr>Different Types of CGM Devices</vt:lpstr>
      <vt:lpstr>FDA Approval for Use in Pregnancy</vt:lpstr>
      <vt:lpstr>ADA Standards of Care 2023</vt:lpstr>
      <vt:lpstr>CGM Data</vt:lpstr>
      <vt:lpstr>CGM Download Software and AGP Reports</vt:lpstr>
      <vt:lpstr>Decoding CGM Reports Where to Start?</vt:lpstr>
      <vt:lpstr>Decoding CGM Reports Where to Start?</vt:lpstr>
      <vt:lpstr>Decoding CGM Reports Overview and AGP Reports</vt:lpstr>
      <vt:lpstr>Decoding CGM Reports Time in Range</vt:lpstr>
      <vt:lpstr>Decoding CGM Reports Time in Range</vt:lpstr>
      <vt:lpstr>Decoding CGM Reports Time in Range</vt:lpstr>
      <vt:lpstr>Things Not (Always) in CGM Reports</vt:lpstr>
      <vt:lpstr>PowerPoint Presentation</vt:lpstr>
      <vt:lpstr>Case  Gestational Diabetes Mellitus</vt:lpstr>
      <vt:lpstr>Data Feedback From CGM</vt:lpstr>
      <vt:lpstr>Data Feedback From CGM</vt:lpstr>
      <vt:lpstr>What Does the Patient See?</vt:lpstr>
      <vt:lpstr>Data Feedback to Help With Glycemic Management</vt:lpstr>
      <vt:lpstr>Time in Range </vt:lpstr>
      <vt:lpstr>Time in Range </vt:lpstr>
      <vt:lpstr>Time in Range </vt:lpstr>
      <vt:lpstr>Temporary Periods of Potential Glucose Mismatch</vt:lpstr>
      <vt:lpstr>Case  Gestational Diabetes Requiring Hypoglycemic Agents</vt:lpstr>
      <vt:lpstr>Case  GDMA2</vt:lpstr>
      <vt:lpstr>What Are We Trying to Achieve? </vt:lpstr>
      <vt:lpstr>PowerPoint Presentation</vt:lpstr>
      <vt:lpstr>Characteristics and Neonatal Outcomes of Women With Type 1 or Type 2 Diabetes: A 5-Year National Population-Based Cohort Study</vt:lpstr>
      <vt:lpstr>Characteristics and Neonatal Outcomes of Women With Type 1 or Type 2 Diabetes: A 5-Year National Population-Based Cohort Study</vt:lpstr>
      <vt:lpstr>Time in Range Targets</vt:lpstr>
      <vt:lpstr>Case Type 2 Diabetes</vt:lpstr>
      <vt:lpstr>Patient’s AGP Report</vt:lpstr>
      <vt:lpstr>Patient’s AGP Report</vt:lpstr>
      <vt:lpstr>CGM and Glucose Trends</vt:lpstr>
      <vt:lpstr>Additional Insulin Dosing With Meals Based on Trend Arrows</vt:lpstr>
      <vt:lpstr>Correction Postprandially AVOID Stacking / "The Angry Bolus”</vt:lpstr>
      <vt:lpstr>Correction Postprandially AVOID Stacking / "The Angry Bolus”</vt:lpstr>
      <vt:lpstr>Titration of Insulin</vt:lpstr>
      <vt:lpstr>Individualizing Alarms for Patients to Avoid Fatigue </vt:lpstr>
      <vt:lpstr>Individualizing Alarms for Patients to Avoid Fatigue </vt:lpstr>
      <vt:lpstr>Individualizing Alarms for Patients to Avoid Fatigue </vt:lpstr>
      <vt:lpstr>Individualizing Alarms for Patients to Avoid Fatigue </vt:lpstr>
      <vt:lpstr>Take-Home Points for Insulin, CGM in Pregnancy, and CGM</vt:lpstr>
      <vt:lpstr>Insulin, Food, Activity, and rtCGM</vt:lpstr>
      <vt:lpstr>Top Practical Tips for Using CGM in Pregnancy</vt:lpstr>
      <vt:lpstr>CGM Use With and Without Remote Monitoring in Pregnant Women With Type 1 Diabetes: A Pilot Study </vt:lpstr>
      <vt:lpstr>You Are Doing the Work — Bill for Your Time</vt:lpstr>
      <vt:lpstr>You Are Doing the Work — Bill for Your Time</vt:lpstr>
      <vt:lpstr>Smart Phrase Example </vt:lpstr>
      <vt:lpstr>Smart Phrase Example </vt:lpstr>
      <vt:lpstr>CGM as an Empowerment Tool for Patient and Provider</vt:lpstr>
      <vt:lpstr>CGM as an Empowerment Tool for Patient and Provider</vt:lpstr>
      <vt:lpstr>CGM as an Empowerment Tool for Patient and Provider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Doscher, Phoebe</dc:creator>
  <cp:lastModifiedBy>Doscher, Phoebe</cp:lastModifiedBy>
  <cp:revision>1</cp:revision>
  <dcterms:created xsi:type="dcterms:W3CDTF">2023-02-23T19:45:51Z</dcterms:created>
  <dcterms:modified xsi:type="dcterms:W3CDTF">2023-02-23T19:45:51Z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0x010100ED70B36CF178284AAC314777A614F4DA</vt:lpwstr>
  </property>
</Properties>
</file>