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5B30-EC61-6F95-CD42-3156E28D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6167-0E5A-7AD2-3DD1-DD7B7DCA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90BC3-EEF7-6C83-2CD5-D8E55EA1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4402-DD93-E1FD-DB02-0055DA7A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9B285-A189-F134-BC19-BF5C84C6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146AB-1A1B-0A69-6A35-B2930A69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82BE6-E24E-8C43-9AAE-16F237812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4313-F1E0-4850-8E74-E9285FBC688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A956-1A7A-9AA5-5C89-CFF32E03F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FF10-D315-1A84-1E17-96A32C80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3730-5871-4AF1-B3C5-78FC0EB8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BC37D-887F-FC65-817F-77433A15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89F5F-5B60-006B-DB9C-476F99D18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0113B-67CB-DDED-9123-510B7234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006E4-CB3A-B223-5239-658BB5E37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407F1-8A54-07B9-A168-00D90100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Treatment Selection in Transplant-Eligible </a:t>
            </a:r>
            <a:br>
              <a:rPr lang="en-US" sz="4400"/>
            </a:br>
            <a:r>
              <a:rPr lang="en-US" sz="4400"/>
              <a:t>Newly Diagnosed Multiple Myeloma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C8505-A679-4560-3990-43908CA3F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B5C642-EA24-45DB-EF6F-545644EF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VRd Induction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EB126-4661-5FB2-4AA0-E6191F6A4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31C71F-8FE8-172A-4664-20CD2090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51DA4-B461-F6CB-0A27-DF3DBA17E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B3A0EA-8204-8F88-29A4-564B3081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D60DA-AD06-63E9-063F-EBE8C2DF8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4DDBC1-C924-6604-7C98-2316D35F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for Addition of Anti-CD38 Antibody</a:t>
            </a:r>
            <a:br>
              <a:rPr lang="en-US"/>
            </a:br>
            <a:r>
              <a:rPr lang="en-US" i="1"/>
              <a:t>Daratumumab + Standard Triplet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B4FED-FC9D-B89E-F879-C28F804D1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FB24C-ECD3-E5B3-B13A-6ED303AC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for Addition of Anti-CD38 Antibody</a:t>
            </a:r>
            <a:br>
              <a:rPr lang="en-US"/>
            </a:br>
            <a:r>
              <a:rPr lang="en-US" i="1"/>
              <a:t>Daratumumab + Standard Triplet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BD3B6-9217-F0CD-CC31-DCA35E21F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FDBD2-9B3C-2020-E0D3-16C75FDA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for Addition of Anti-CD38 Antibody</a:t>
            </a:r>
            <a:br>
              <a:rPr lang="en-US"/>
            </a:br>
            <a:r>
              <a:rPr lang="en-US" i="1"/>
              <a:t>Isatuximab + Standard Triplet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08B6D-B943-52A4-F9E2-E1F19B542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2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4CF434-50AF-5D1A-75BE-0A01BC50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97228-D975-1E13-3D1C-7363E8739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DB513B-2142-B2B2-31B3-223575B9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BD364-6BBF-0743-81DA-9B828AA8E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904B7-95A7-4CFA-30C0-98AD393D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A Wealth of Options for a Tailored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5AE27-DB44-B3BD-6DC2-0B88107E1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DFC41-6814-EA65-CC2D-1730A68A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969AD-62F6-F1DC-DD2D-C2B3F520F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5281A-00C5-DE23-4756-82421AB1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8D56B-36AE-EDB9-FBD2-416FC48CD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C0C4B9-B628-B502-AA26-4E35E9B7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BB24-42A1-13D0-3A52-EE84316B0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2502B-AE6E-CB15-9815-923456C8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210E5-5E41-267E-AD36-1FEB960BF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5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8DA207-7D95-C541-79C7-E94C7C0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2AE4B-3A4D-6038-DC3D-924927F3A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F7593-6C17-7BEC-3909-50C8049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33BAB-C456-01E3-9A94-E2A15633B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5D711-CC14-71D0-87E3-7E4B6326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F56AE-7B90-7A53-69E8-F6823EBF2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1ADEFA-254B-378D-0DCE-3D708AE5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35A55-4491-0F4F-F56A-7F1DC4598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78E5C-880E-1F76-95EC-34012BF2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A30F5-EBDE-67A7-333D-422B37D8C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053AE0-C0A1-1D37-A327-1E3E3191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Conceptualizing MRD-Guided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3727A-2684-CC40-5A28-8738EA899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818E8-0374-D84D-F37B-EE6D64F6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A Wealth of Options for a Tailored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5C900-7001-7B08-4226-975EAF1B3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6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DE528-5188-07C0-2453-946DB4AD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Conceptualizing MRD-Guided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2289D-24DC-9628-466E-BD61CAD20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D5F0A3-C745-0523-EC71-27B113C5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D3FE6-CDC9-1FE1-48E4-74099D299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6C666D-28F8-6322-CB42-3ED4B09E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IMWG 2016 Response Criteria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19CEE-A751-8B6E-C982-DA8229848F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6128D-8F20-9D1F-ECA4-3C4E6DBF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18D66-9948-2B83-7842-32BFFD2AF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47C1F-0B0B-73A8-D3B6-3240F2F5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85869-4A25-26CA-F431-CE0AA34B6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5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8ECA6-5361-264C-078E-67BA4678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Survival Outcomes With Autologous Transplant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7A295-C839-9100-DF06-84FD238FF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7C688-9BAC-EC97-B856-C8DD891E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59175-6F24-7C8D-93CB-EFD8F0164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6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0E66D-B33D-E9F5-E43F-22A1F701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23CF3-363A-9EE1-621D-E42AFE45C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9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04FB6-7020-242D-2706-EF381C42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Treatment Selection in Transplant-Ineligible Newly Diagnosed Multiple Myeloma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889E5-D3EA-73A5-9FE5-C22A5958E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4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5191E5-7B8A-F8D6-87DC-592C4DF9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SWOG S0777: VRd as Standard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E331-0AE6-2A0A-CCB0-0096FC339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CC718-D6AB-E9BD-5971-C790671B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 Increasing Factors to Consider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76DB7-6769-53A7-253B-B1045849D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9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1D82E-8E39-0A33-8B6F-2A27D79F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MAIA: DRd as Standard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CF188-2EF4-B3E1-F15E-80221E6D8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7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78B212-59E5-2A39-9693-9CDE225F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89FB7-3EB3-1243-54FE-6A0362194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3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7DD7C5-0440-619E-A63D-BF19CB49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7AA76-8704-53B9-DEEA-13548BD92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3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3EB36D-C4A1-CE5A-5A64-3D312674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090F0-433F-05DD-EAD9-745123C8F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66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B4D6D-25A1-4538-7C2B-1ADED0A1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FE435-AB7B-9019-9577-594995326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6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29FA1-C912-C7C3-9427-2D26AC10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682E0-60EC-BF6C-D1AA-F48FE560A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0E6B9-3D63-72A0-0118-EB75F08C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Maintenance Therapy: Prolonging Response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F2473-EA92-0E55-BBDB-7ABDC225A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7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F516CE-0E7E-223A-7232-CF7E606C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for Benefit of Long-Term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79B53-57C8-8D1D-9CF5-696761CF0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58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93DDA-45BF-6DBD-3ABC-EB828504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85B61-8B80-813A-8612-4197F7340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65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50F47-3BA3-DC80-9FDF-E5248772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F7E70-BAD6-F748-F378-7243F6E6D0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3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012BEA-6206-45F1-4B7E-550D4943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 Increasing Factors to Consider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8CA40-60FA-6089-C9B7-E9C008C7B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1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7D5CDD-1B11-F56F-69D5-64CE832F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Points in the Treatment of Patients With NDMM</a:t>
            </a:r>
            <a:br>
              <a:rPr lang="en-US"/>
            </a:br>
            <a:r>
              <a:rPr lang="en-US" i="1"/>
              <a:t>Conclusions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886AE-6AE5-7CFF-E459-A9832B1C3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29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9813E8-9CF3-5192-F081-813DF0CD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5CC9F-723F-5BD4-F08B-FEB86BED6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1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5E0A65-4E67-5795-1757-220DD304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 Increasing Factors to Consider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87642-4E8C-1A80-190F-947758100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BFBF77-1339-B400-D622-77CC1400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Assessment Points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51134-A441-05E2-2406-B33632D41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33B034-4A0B-3A06-9132-61CCB67F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FBCB8-3BB3-908B-58F2-9497991BF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37AF03-601D-C006-DF36-74B071F5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BEDA1-8C40-18B1-150B-6C034C3DF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3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1CD2C634-DE0D-4D4C-B8C0-5F8B843FEB30}"/>
</file>

<file path=customXml/itemProps2.xml><?xml version="1.0" encoding="utf-8"?>
<ds:datastoreItem xmlns:ds="http://schemas.openxmlformats.org/officeDocument/2006/customXml" ds:itemID="{3B649795-EF21-47C2-8CA7-C093C77A1ECF}"/>
</file>

<file path=customXml/itemProps3.xml><?xml version="1.0" encoding="utf-8"?>
<ds:datastoreItem xmlns:ds="http://schemas.openxmlformats.org/officeDocument/2006/customXml" ds:itemID="{98BC54B6-348D-422D-9038-1D149743ED0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Introduction: A Wealth of Options for a Tailored Approach</vt:lpstr>
      <vt:lpstr>Introduction: A Wealth of Options for a Tailored Approach</vt:lpstr>
      <vt:lpstr>Ever Increasing Factors to Consider</vt:lpstr>
      <vt:lpstr>Ever Increasing Factors to Consider</vt:lpstr>
      <vt:lpstr>Ever Increasing Factors to Consider</vt:lpstr>
      <vt:lpstr>Primary Assessment Points</vt:lpstr>
      <vt:lpstr>Expert Perspectives</vt:lpstr>
      <vt:lpstr>Expert Perspectives</vt:lpstr>
      <vt:lpstr>Expert Perspectives</vt:lpstr>
      <vt:lpstr>Treatment Selection in Transplant-Eligible  Newly Diagnosed Multiple Myeloma</vt:lpstr>
      <vt:lpstr>Standard VRd Induction</vt:lpstr>
      <vt:lpstr>Expert Perspectives</vt:lpstr>
      <vt:lpstr>Expert Perspectives</vt:lpstr>
      <vt:lpstr>Evidence for Addition of Anti-CD38 Antibody Daratumumab + Standard Triplet</vt:lpstr>
      <vt:lpstr>Evidence for Addition of Anti-CD38 Antibody Daratumumab + Standard Triplet</vt:lpstr>
      <vt:lpstr>Evidence for Addition of Anti-CD38 Antibody Isatuximab + Standard Triplet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Expert Perspectives</vt:lpstr>
      <vt:lpstr>Conceptualizing MRD-Guided Therapy</vt:lpstr>
      <vt:lpstr>Conceptualizing MRD-Guided Therapy</vt:lpstr>
      <vt:lpstr>Expert Perspectives</vt:lpstr>
      <vt:lpstr>IMWG 2016 Response Criteria</vt:lpstr>
      <vt:lpstr>Expert Perspectives</vt:lpstr>
      <vt:lpstr>Expert Perspectives</vt:lpstr>
      <vt:lpstr>Survival Outcomes With Autologous Transplant</vt:lpstr>
      <vt:lpstr>Expert Perspectives</vt:lpstr>
      <vt:lpstr>Expert Perspectives</vt:lpstr>
      <vt:lpstr>Treatment Selection in Transplant-Ineligible Newly Diagnosed Multiple Myeloma</vt:lpstr>
      <vt:lpstr>SWOG S0777: VRd as Standard of Care</vt:lpstr>
      <vt:lpstr>MAIA: DRd as Standard of Care</vt:lpstr>
      <vt:lpstr>Expert Perspectives</vt:lpstr>
      <vt:lpstr>Expert Perspectives</vt:lpstr>
      <vt:lpstr>Expert Perspectives</vt:lpstr>
      <vt:lpstr>Expert Perspectives</vt:lpstr>
      <vt:lpstr>Expert Perspectives</vt:lpstr>
      <vt:lpstr>Maintenance Therapy: Prolonging Response</vt:lpstr>
      <vt:lpstr>Evidence for Benefit of Long-Term Therapy</vt:lpstr>
      <vt:lpstr>Expert Perspectives</vt:lpstr>
      <vt:lpstr>Expert Perspectives</vt:lpstr>
      <vt:lpstr>Decision Points in the Treatment of Patients With NDMM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2023-02-24T15:06:38Z</dcterms:created>
  <dcterms:modified xsi:type="dcterms:W3CDTF">2023-02-24T15:06:38Z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