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8297-78C3-44AC-A437-307EA44C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6D49C-3392-4F21-A08E-1014064D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5D1D-5F6D-404D-B071-55AD43AD72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ADD1A-A3A9-41B3-992D-98D5ACA9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72F9F-D246-4882-B2A1-1938696D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5924-57F4-45DC-8BC9-26AA3E95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7724E-EED5-4B5E-8F11-27EA3ECF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48DF-368D-4A93-B452-85DEA989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CF5B2-39BF-496E-8E59-77C45237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5D1D-5F6D-404D-B071-55AD43AD72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DA1E-02E7-4510-8D6A-8E2A37AB8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EA00-EE46-4700-8D9A-93E871C35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5924-57F4-45DC-8BC9-26AA3E95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B424C-665D-4701-A9B1-04B65930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EC585-4EC9-4D63-ACBF-EA125CBF9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32CFD-6B92-4C87-8AB5-D20D93C1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FDA-Approved Treatments for NSCLC With PD-L1 TPS 1% to 49%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46897-1EC7-4D3B-99B9-24189483E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5C3847-810A-4547-B8BE-400D8789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FDA-Approved Treatments for NSCLC With PD-L1 TPS &lt; 1%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F6409-6230-4F5E-B1BA-3F4897A9C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43E09-6B45-4FEB-BC6C-50FD878E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Trials Supporting FDA Approval of IO Monotherapy for NSCLC With PD-L1 ≥ 50%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D995B-EAD8-43D5-914C-1972414DD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9FA87-3BA4-4558-BF66-03654B64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PFS and OS Data on IO Monotherapy vs Standard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6D4D2-5667-4BC8-A5C9-B39AEF465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9A89D9-AF20-4E35-B4E5-DC2FC057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OS Findings in Patients With PD-L1 ≥ 50%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A97FE-84B0-4640-9C46-E34DBD7AF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26F16E-D926-416F-8A2C-C64B0EC0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Findings for Treatments in First-Line wt-NSCLC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6B6F4-03AD-4BE0-8486-1435438ED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93C6F5-828C-4F27-8062-03FF5AC8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5-Year OS Outcomes by PD-L1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0F74D-07A6-4000-B35A-489FBBBEF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56144-C910-47B8-BBD6-5A94DE54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Trials in Unfit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44E40-35DC-498A-B8C4-921A8A197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6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CD766-18D2-43C2-89C7-42D929CE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IPSOS</a:t>
            </a:r>
            <a:br>
              <a:rPr lang="en-US"/>
            </a:br>
            <a:r>
              <a:rPr lang="en-US" sz="3100" i="1"/>
              <a:t>Outcomes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15BED-BF3D-48A7-996F-B240F80BCE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3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F449E8-B5D6-410C-9794-5E52EE51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  <a:br>
              <a:rPr lang="en-US"/>
            </a:br>
            <a:r>
              <a:rPr lang="en-US" sz="3100" i="1"/>
              <a:t>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DEAD4-18E8-4782-8BA5-650D12AA7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2E1EA2-29CD-4D77-9FCD-1471C9C4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Cancer</a:t>
            </a:r>
            <a:br>
              <a:rPr lang="en-US"/>
            </a:br>
            <a:r>
              <a:rPr lang="en-US" sz="3100" i="1"/>
              <a:t>Not Just One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7F713-1079-44EC-8395-3C2DAA2D14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4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0C4727-E633-4CCE-83C8-0BC7B250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Factors in Choosing First-Line Treatment for Advanced NSCLC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DF608-E967-4E22-9F2A-DB63E9B95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6AC36A-3997-431C-8A7B-E94860A9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3100" i="1"/>
              <a:t>A 66-Year-Old Woman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E4EC9-88C6-4F8B-AAEC-2BDE36C1F9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AC34F0-DEE7-4D22-AC90-20EA5230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Do Next?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044B9-E1E4-4A98-8DC5-19B85A914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01AAC-4440-4BA9-91BF-5A60B9BB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Immune-Related AEs Can Happen at Any Time and Affect </a:t>
            </a:r>
            <a:br>
              <a:rPr lang="en-US"/>
            </a:br>
            <a:r>
              <a:rPr lang="en-US"/>
              <a:t>Any Organ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77C38-3C29-4E51-A936-37E07AF1B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0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01E51-4347-4E98-BF4A-3B546859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Guidelines for the Management of Immune-Related AEs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4D12F-5D32-4A18-8535-B5C926F92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ABD5A-DA11-4286-9EC9-51863337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Early-Stage NSCLC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90EC3-8068-47B0-83B4-C6F394ACD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7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FB449-7EA7-4644-A403-72A1BEBB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 Strategies in Early-Stage NSCLC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3A9F5-B6B6-491E-B493-7E0489DC2A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D78E8-D40F-4149-99F3-2C560CA2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Early-Stage NSCLC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B6DDD-2D6D-48A8-A84A-663A632EF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4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44C94E-54E3-4A22-B938-0817BB2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br>
              <a:rPr lang="en-US"/>
            </a:br>
            <a:r>
              <a:rPr lang="en-US" sz="3100" i="1"/>
              <a:t>A 79-Year-Old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A492F-07EF-4CB6-9730-FE90ED855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3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7BC971-3A7F-4F1A-8770-E9FD4F7C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Recommend for Adjuvant Treatment?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00E88-D2FE-4125-8886-B88D393F0B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0EB8D2-CEA6-4632-989F-01973856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Profiling and Biomarker Testing</a:t>
            </a:r>
            <a:br>
              <a:rPr lang="en-US"/>
            </a:br>
            <a:r>
              <a:rPr lang="en-US" sz="3100" i="1"/>
              <a:t>NCCN Clinical Practice Guidelines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092EC-AD20-41A7-A829-97C599286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1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A8FC27-6111-4E91-8698-C3D0551C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ICI-Based Therapy in the Adjuvant Setting</a:t>
            </a:r>
            <a:br>
              <a:rPr lang="en-US"/>
            </a:br>
            <a:r>
              <a:rPr lang="en-US" sz="3100" i="1"/>
              <a:t>IMpower010 Study Design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E87F5-6E16-4D06-BDCB-7DF4E16F4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07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FA07C-A6BB-4796-A062-E069F2CB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IMpower010 Trials</a:t>
            </a:r>
            <a:br>
              <a:rPr lang="en-US" sz="3200"/>
            </a:br>
            <a:r>
              <a:rPr lang="en-US" sz="2800" i="1"/>
              <a:t>Key Efficacy Data: DFS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3446E-A73D-40D0-A8F3-5F3A2A07A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BBFA78-FCC5-4F5C-9254-CFF7B878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IMpower010 Trial</a:t>
            </a:r>
            <a:br>
              <a:rPr lang="en-US"/>
            </a:br>
            <a:r>
              <a:rPr lang="en-US" sz="3100" i="1"/>
              <a:t>Key Efficacy Data: DFS by PD-L1 Status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55AE7-5E0C-4F55-A841-1C1E9EA48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4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7EFBD1-27DF-483A-855C-FD9F60AA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ICI-Based Therapy in the Adjuvant Setting</a:t>
            </a:r>
            <a:br>
              <a:rPr lang="en-US"/>
            </a:br>
            <a:r>
              <a:rPr lang="en-US" sz="3100" i="1"/>
              <a:t>PEARL/KEYNOTE-091 Study Design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A5319-499B-4C71-964E-2E1D0D728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95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D2D5F8-829A-4B62-8892-7186B334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PEARL Trials</a:t>
            </a:r>
            <a:br>
              <a:rPr lang="en-US"/>
            </a:br>
            <a:r>
              <a:rPr lang="en-US" sz="3100" i="1"/>
              <a:t>Key Efficacy Data: DFS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13B29-9FB4-42C1-8FF8-D3BFE889E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71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B1DAC-F163-4957-A287-9EC06796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KEYNOTE-091/PEARL Trial</a:t>
            </a:r>
            <a:br>
              <a:rPr lang="en-US"/>
            </a:br>
            <a:r>
              <a:rPr lang="en-US" sz="3100" i="1"/>
              <a:t>Subgroup Analysis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5EF62-0620-4669-9575-095E91DAC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1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EBA27-2D5E-4EFD-958B-E51B925B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br>
              <a:rPr lang="en-US"/>
            </a:br>
            <a:r>
              <a:rPr lang="en-US" sz="3100" i="1"/>
              <a:t>A 60-Year-Old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D2C09-9D49-4DBA-B0CE-0DC27304E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315E2-8B26-4989-A472-D042D883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Recommend?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A5190-AC27-440F-A063-A0718E0C8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54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A4F30-763F-4135-B9D7-3AAC0384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CheckMate 816 Trial: Nivolumab + Chemotherapy</a:t>
            </a:r>
            <a:br>
              <a:rPr lang="en-US"/>
            </a:br>
            <a:r>
              <a:rPr lang="en-US" sz="3100" i="1"/>
              <a:t>Study Design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E0A70-8B18-4CA7-B117-00E30195D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9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182830-ABAC-49BE-94F5-1A7561F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CheckMate 816 Trial</a:t>
            </a:r>
            <a:br>
              <a:rPr lang="en-US"/>
            </a:br>
            <a:r>
              <a:rPr lang="en-US" sz="3100" i="1"/>
              <a:t>Key Efficacy Data: pCR , ITT Population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94EEA-C1A4-45CF-9459-3CA8038E3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482C4-93C5-40B0-862B-5A95D1A2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PD-L1 Expression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Defining the Level of Expression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75AA1-B32E-4F15-8AAA-39F51B4F5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0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9F738-C717-482E-8174-57216DF7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CheckMate 816 Trial</a:t>
            </a:r>
            <a:br>
              <a:rPr lang="en-US"/>
            </a:br>
            <a:r>
              <a:rPr lang="en-US" sz="3100" i="1"/>
              <a:t>Key Efficacy Data: EFS, ITT Population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13A95-4602-4102-9D0A-998996B2F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2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F86DE1-E9C9-462F-92AF-B4BB279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A8D5A-7603-4FF8-8B74-0A2CBDAE9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0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FE4B4C-D9E0-400F-85C6-02C05E17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66DB6-C1D0-4F84-801B-05F15B859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CCB63-67CC-49AA-80B5-FB2CCA2C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Landscape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20CCA-873E-4AC6-B520-221806CD7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EACF3-F3F8-41CA-9563-E89B0F79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3100" i="1"/>
              <a:t>A 66-Year-Old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AFE97-A446-4162-9186-79A8D950C5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1E4B8-EAB3-46E5-B86A-0328BB8A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3100" i="1"/>
              <a:t>A 66-Year-Old Woman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8F81E-14EC-4D7D-8099-C349D73B3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C5AA8-123D-4E3A-AC10-F4092EFA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Selection for Patients With Newly Diagnosed Advanced NSCLC Without Driver Alterations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DE2D8-75A2-497B-9E0C-341DBF453C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C180FE-4541-44F2-9488-E1DE6071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FDA-Approved Treatments for NSCLC With PD-L1 TPS </a:t>
            </a:r>
            <a:r>
              <a:rPr lang="en-US"/>
              <a:t>≥ 50</a:t>
            </a:r>
            <a:r>
              <a:rPr lang="en-GB"/>
              <a:t>%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F959F-A30A-444B-AB96-221149AED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A22B7-847E-4C40-B77A-0ADC891CBB10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174144a6-14cb-4f4b-ada6-445a4558a380"/>
  </ds:schemaRefs>
</ds:datastoreItem>
</file>

<file path=customXml/itemProps2.xml><?xml version="1.0" encoding="utf-8"?>
<ds:datastoreItem xmlns:ds="http://schemas.openxmlformats.org/officeDocument/2006/customXml" ds:itemID="{4BDEB460-F5F6-4609-B20E-B190471CFA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38086-1600-4501-A8DD-31E151AB6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44a6-14cb-4f4b-ada6-445a4558a380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40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Lung Cancer Not Just One Disease</vt:lpstr>
      <vt:lpstr>Molecular Profiling and Biomarker Testing NCCN Clinical Practice Guidelines</vt:lpstr>
      <vt:lpstr>PD-L1 Expression Defining the Level of Expression</vt:lpstr>
      <vt:lpstr>Landscape</vt:lpstr>
      <vt:lpstr>Case 1 A 66-Year-Old Woman</vt:lpstr>
      <vt:lpstr>Case 1 A 66-Year-Old Woman (cont)</vt:lpstr>
      <vt:lpstr>Treatment Selection for Patients With Newly Diagnosed Advanced NSCLC Without Driver Alterations</vt:lpstr>
      <vt:lpstr>FDA-Approved Treatments for NSCLC With PD-L1 TPS ≥ 50%</vt:lpstr>
      <vt:lpstr>FDA-Approved Treatments for NSCLC With PD-L1 TPS 1% to 49%</vt:lpstr>
      <vt:lpstr>FDA-Approved Treatments for NSCLC With PD-L1 TPS &lt; 1%</vt:lpstr>
      <vt:lpstr>Trials Supporting FDA Approval of IO Monotherapy for NSCLC With PD-L1 ≥ 50%</vt:lpstr>
      <vt:lpstr>PFS and OS Data on IO Monotherapy vs Standard of Care</vt:lpstr>
      <vt:lpstr>Select OS Findings in Patients With PD-L1 ≥ 50%</vt:lpstr>
      <vt:lpstr>Select Findings for Treatments in First-Line wt-NSCLC</vt:lpstr>
      <vt:lpstr>Select 5-Year OS Outcomes by PD-L1 Status</vt:lpstr>
      <vt:lpstr>Trials in Unfit Patients</vt:lpstr>
      <vt:lpstr>IPSOS Outcomes</vt:lpstr>
      <vt:lpstr>eNerGy Outcomes</vt:lpstr>
      <vt:lpstr>Factors in Choosing First-Line Treatment for Advanced NSCLC</vt:lpstr>
      <vt:lpstr>Case 1 A 66-Year-Old Woman</vt:lpstr>
      <vt:lpstr>What Do You Do Next?</vt:lpstr>
      <vt:lpstr>Immune-Related AEs Can Happen at Any Time and Affect  Any Organ System</vt:lpstr>
      <vt:lpstr>General Guidelines for the Management of Immune-Related AEs</vt:lpstr>
      <vt:lpstr>Early-Stage NSCLC</vt:lpstr>
      <vt:lpstr>Emerging Treatment Strategies in Early-Stage NSCLC</vt:lpstr>
      <vt:lpstr>Early-Stage NSCLC</vt:lpstr>
      <vt:lpstr>Case 2 A 79-Year-Old Woman</vt:lpstr>
      <vt:lpstr>What Do You Recommend for Adjuvant Treatment?</vt:lpstr>
      <vt:lpstr>ICI-Based Therapy in the Adjuvant Setting IMpower010 Study Design</vt:lpstr>
      <vt:lpstr>IMpower010 Trials Key Efficacy Data: DFS</vt:lpstr>
      <vt:lpstr>IMpower010 Trial Key Efficacy Data: DFS by PD-L1 Status</vt:lpstr>
      <vt:lpstr>ICI-Based Therapy in the Adjuvant Setting PEARL/KEYNOTE-091 Study Design</vt:lpstr>
      <vt:lpstr>PEARL Trials Key Efficacy Data: DFS</vt:lpstr>
      <vt:lpstr>KEYNOTE-091/PEARL Trial Subgroup Analysis</vt:lpstr>
      <vt:lpstr>Case 3 A 60-Year-Old Woman</vt:lpstr>
      <vt:lpstr>What Would You Recommend?</vt:lpstr>
      <vt:lpstr>CheckMate 816 Trial: Nivolumab + Chemotherapy Study Design</vt:lpstr>
      <vt:lpstr>CheckMate 816 Trial Key Efficacy Data: pCR , ITT Population</vt:lpstr>
      <vt:lpstr>CheckMate 816 Trial Key Efficacy Data: EFS, ITT Population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2023-03-03T19:16:51Z</dcterms:created>
  <dcterms:modified xsi:type="dcterms:W3CDTF">2023-03-06T18:47:58Z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