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298" r:id="rId47"/>
    <p:sldId id="299" r:id="rId48"/>
    <p:sldId id="300" r:id="rId49"/>
    <p:sldId id="301" r:id="rId50"/>
  </p:sldIdLst>
  <p:sldSz cx="12192000" cy="6858000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8" Type="http://schemas.openxmlformats.org/officeDocument/2006/relationships/slide" Target="slides/slide4.xml"/><Relationship Id="rId51" Type="http://schemas.openxmlformats.org/officeDocument/2006/relationships/presProps" Target="pres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3EB32C-64EF-40AF-A7EC-B2FE4E2C6E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B2DC5C6-1016-4F8B-B97F-E6A02B4559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ABDD0-45CF-4043-AC66-285388097561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1D6CBDD-9BCB-4930-92FD-0874AF4C47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515B36-198C-4AAE-AD38-42B4A63C8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737A1-447C-465A-B9A2-8D04A263AC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1509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A28CEB0-A689-445F-8123-B289BD778E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D9331D-E61F-4BF8-8E98-AD262FC98E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E2064C-652F-4592-8698-314C79FC2C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5ABDD0-45CF-4043-AC66-285388097561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3E9F1A-B5A1-4072-85BD-E855535E2D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532B99-14D9-4539-8E20-59EADD3F5F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1737A1-447C-465A-B9A2-8D04A263AC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057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08D8AEF-1504-4CED-B26F-B1DCDCF15A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5466E63-2132-4F60-B99C-19F450CDCDF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350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0F636B4-6A6F-4A6F-8E5A-FF02D2923F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Personalized CBT-I for the Mental Health Population and Elderly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8CE308D-F165-4420-9BD4-A52450987E9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2066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AD31DCF-91FE-4E77-8C1D-C3D0BAFFFA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Challenges With Cognitive Behavioral Therapy for Insomnia 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7AA5056-81FB-47C8-8990-7D9C5173075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0604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37AC49F-92A4-4EE5-8D37-1B68331121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Prescription Digital Cognitive Behavioral Therapy 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8B32D3E-87F8-4401-9372-5508787EACD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7859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97687EE-A51B-4CC3-AFEF-79DF62FEB7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Prescription Digital Cognitive Behavioral Therapy 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F6C46CC-E6BD-4434-97A4-096C985CAF8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7325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95F175E-5B52-402C-BA90-2DCDFBCA9E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Prescription Digital Cognitive Behavioral Therapy 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5FE7909-7E28-4012-B706-B06A2E76D93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577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868F3BB-0A95-4ABF-B19F-6473926FE8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Somryst</a:t>
            </a:r>
            <a:br>
              <a:rPr lang="en-US"/>
            </a:br>
            <a:r>
              <a:rPr lang="en-US" sz="3100" i="1"/>
              <a:t>A Digital Prescription Cleared by the FDA for Use in Insomnia</a:t>
            </a:r>
            <a:endParaRPr lang="en-US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3D5F95C-6000-4717-8FA2-B8DEF3E6773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8041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D76E3FA-11AB-4060-92B7-2589C2578F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Interim Analysis of Somryst DREAM Study (2022)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07F8EAD-2D59-4A75-A541-F008341F93B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5878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05B3001-B591-4200-AE75-3E1EBDD70C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Somryst Important Safety Information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2A8B522-2576-443C-9315-7CA3FFCCC3D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270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CCEDE8C-BEAF-49E6-990D-E9C5564842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/>
              <a:t>Effectiveness of Unguided Internet-Based Cognitive Behavioral Therapy and the 3 Good Things Exercise for Insomnia</a:t>
            </a:r>
            <a:endParaRPr lang="en-US" sz="3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B7775B3-D0F9-430F-9B60-AD863ABAA8B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83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54E203C-779C-420B-B881-FBCB79F9FD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/>
              <a:t>Providing Brief Personalized Therapies for Insomnia Among Workers Using a Sleep Prompt App: Randomized Controlled Trial</a:t>
            </a:r>
            <a:endParaRPr lang="en-US" sz="2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240BF4D-CEC5-4DBE-91E1-B6D2C533A09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8755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02F5A8F-FBD3-420D-BA61-28788CD08D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Diagnosis of Insomnia Disorder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532C081-DA63-439E-AF8C-A4C4BE2D284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566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96606B4-FAF4-44A1-ACE3-1874205483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2022 SLEEP Abstracts on iCBT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6BFA18C-56AC-4C48-8A5B-89713BC6FDF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8770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F7C1ECD-D33C-4285-9752-2510D7226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Comorbid Insomnia and Sleep Apnea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6A1E4F7-5CF3-4BA3-B1E7-499E9E42101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8031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80BFC3E-16DA-4D40-BD42-7A0495173D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Should We Treat These Patients?</a:t>
            </a:r>
            <a:br>
              <a:rPr lang="en-US"/>
            </a:br>
            <a:r>
              <a:rPr lang="en-US" sz="3100" i="1"/>
              <a:t>Expert Opinion</a:t>
            </a:r>
            <a:endParaRPr lang="en-GB" sz="31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FD52E47-EA8D-412F-B7E2-E1E1BF0CFBA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7297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AD5E0F1-F987-4131-9AE5-9DCE080936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/>
              <a:t>Cognitive Behavioral Therapy for Insomnia Among Active-Duty Military Personnel Diagnosed With Obstructive Sleep Apnea</a:t>
            </a:r>
            <a:endParaRPr lang="en-US" sz="3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C896B70-0AB6-430B-8A49-03FB971BB57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8027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C272AB0-EBA6-42CB-8BA8-637BD0BFA1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Clinical Practice Guidelines</a:t>
            </a:r>
            <a:br>
              <a:rPr lang="en-US"/>
            </a:br>
            <a:r>
              <a:rPr lang="en-US" sz="3100" i="1"/>
              <a:t>Accepted Goals in Insomnia Pharmacological Treatment</a:t>
            </a:r>
            <a:endParaRPr lang="en-US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022121C-AACF-4482-86E1-81BC466E27F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937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F9715B2-B7CD-4595-8020-1D1E5AD781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When to Consider Pharmacotherapy for Chronic Insomnia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DB62D11-6BE5-4CCC-99C8-60145FB86BE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6309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B3C7B3F-A110-48BE-8218-3BC7EF2FF0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Indicated for Insomnia by US FDA and/or AASM Guidelines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3283CF1-1F6C-4508-A8D8-B876850E62C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8722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D7393D1-FB7F-4512-B5ED-CD0ABA87A8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AGS Beers Criteria: Potentially Inappropriate Medication Use for the Treatment of Insomnia in Older Adults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8CC572D-3F57-41FC-B026-2F28FA67333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92524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F5592C7-44BE-46E5-8BAA-AB31171D83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Comparative Effects of Pharmacological Interventions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899B343-DA31-4F1B-BE66-5B3EA85A928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73007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3F1CE79-783C-4FF6-865E-D6194400B2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Comparative Effects of Pharmacological Interventions (2022)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BB38469-E6CB-439C-8BE6-F29B92950DD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1347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CA76713-B457-4405-9A54-1C38CDF658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Diagnosis of Insomnia Disorder</a:t>
            </a:r>
            <a:br>
              <a:rPr lang="en-US"/>
            </a:br>
            <a:r>
              <a:rPr lang="en-US" sz="3100" i="1"/>
              <a:t>Night-Time Symptoms</a:t>
            </a:r>
            <a:endParaRPr lang="en-GB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6FF1383-59C5-4CF9-9E18-EB5DAA2A031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22955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6F37A62-7844-4A4F-917A-129E4C171F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Patient Preference Study in Insomnia</a:t>
            </a:r>
            <a:br>
              <a:rPr lang="en-US" sz="2800"/>
            </a:br>
            <a:r>
              <a:rPr lang="en-US" sz="2800" i="1"/>
              <a:t>Benefit/Risk Trade-Off</a:t>
            </a:r>
            <a:endParaRPr lang="en-US" sz="2800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E362DA3-C986-40D5-A4B8-FD709EB637F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9072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F385E1D-C51A-4BFE-BC5B-C8363BA7EF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DORA Class of Agents</a:t>
            </a:r>
            <a:br>
              <a:rPr lang="en-US"/>
            </a:br>
            <a:r>
              <a:rPr lang="en-US" sz="3100" i="1"/>
              <a:t>Pharmacology</a:t>
            </a:r>
            <a:endParaRPr lang="en-US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F73B399-B8ED-4763-AAC6-FF308D7D34F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19254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E2D23F4-18A1-4573-93F8-6129E8D4D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Daytime Functioning</a:t>
            </a:r>
            <a:br>
              <a:rPr lang="en-GB"/>
            </a:br>
            <a:r>
              <a:rPr lang="en-GB" sz="3100" i="1"/>
              <a:t>Phase 3 Data With Lemborexant in Subpopulation With Fatigue</a:t>
            </a:r>
            <a:endParaRPr lang="en-GB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0CBAFD3-6BC1-4393-950F-017D889D415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83066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F6FB42D-44E9-417C-89F8-44AF84F949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Lemborexant Assessed in Elderly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CCBDBA6-CCB5-4E91-86B8-9C7F3C280FE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87780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A5933BC-92FC-4407-ABA1-2BE93247DC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ea typeface="Roboto Condensed"/>
                <a:cs typeface="Roboto Condensed"/>
              </a:rPr>
              <a:t>Suvorexant</a:t>
            </a:r>
            <a:br>
              <a:rPr lang="en-GB">
                <a:ea typeface="Roboto Condensed"/>
                <a:cs typeface="Roboto Condensed"/>
              </a:rPr>
            </a:br>
            <a:r>
              <a:rPr lang="en-GB" sz="3100" i="1">
                <a:ea typeface="Roboto Condensed"/>
                <a:cs typeface="Roboto Condensed"/>
              </a:rPr>
              <a:t>Long-Term Efficacy</a:t>
            </a:r>
            <a:endParaRPr lang="en-US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34A315E-6993-4291-A929-86723D80CB5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15032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575BBA8-809E-44D4-8240-870965983C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ea typeface="Roboto Condensed"/>
                <a:cs typeface="Roboto Condensed"/>
              </a:rPr>
              <a:t>Observations From Lemborexant 12-Month Study</a:t>
            </a:r>
            <a:endParaRPr lang="en-US" dirty="0">
              <a:ea typeface="Roboto Condensed"/>
              <a:cs typeface="Roboto Condensed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28DAA6C-46CB-45C1-9158-96C282B176F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33774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73CF0BD-F2C6-4C57-B4B2-BC0F975452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ea typeface="Roboto Condensed"/>
                <a:cs typeface="Roboto Condensed"/>
              </a:rPr>
              <a:t>Daridorexant Phase 3 RCTs and Long-Term Efficacy</a:t>
            </a:r>
            <a:br>
              <a:rPr lang="en-GB">
                <a:ea typeface="Roboto Condensed"/>
                <a:cs typeface="Roboto Condensed"/>
              </a:rPr>
            </a:br>
            <a:r>
              <a:rPr lang="en-GB" sz="3100" i="1">
                <a:ea typeface="Roboto Condensed"/>
                <a:cs typeface="Roboto Condensed"/>
              </a:rPr>
              <a:t>Efficacy</a:t>
            </a:r>
            <a:endParaRPr lang="en-US" i="1" dirty="0">
              <a:ea typeface="Roboto Condensed"/>
              <a:cs typeface="Roboto Condensed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018A9A9-E717-4233-A1CD-9EBB8D60570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71593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93FA97C-4978-4E55-8282-A4E22CD947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DORA Safety</a:t>
            </a:r>
            <a:endParaRPr lang="en-US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40154D7-7221-43FC-813F-73DB3276487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83938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FE6A7A6-DAE8-4580-89AE-B2473A1588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New Data</a:t>
            </a:r>
            <a:br>
              <a:rPr lang="en-GB"/>
            </a:br>
            <a:r>
              <a:rPr lang="en-GB" sz="3100" i="1"/>
              <a:t>Phase 3 Studies of Daridorexant</a:t>
            </a:r>
            <a:endParaRPr lang="en-GB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22D1613-4E24-4EF2-BCDB-EE811F6FD73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70918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691A7D9-5676-4C7C-A7B8-F21D15A6E8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Daytime Functioning</a:t>
            </a:r>
            <a:br>
              <a:rPr lang="en-GB"/>
            </a:br>
            <a:r>
              <a:rPr lang="en-GB" sz="3100" i="1"/>
              <a:t>Phase 3 Data With Lemborexant and Suvorexant</a:t>
            </a:r>
            <a:endParaRPr lang="en-GB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F23D357-1929-4113-8B64-BA1EC13BB37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1382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492A3E9-AF41-43EE-A73B-DF6C84055F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Diagnosis of Insomnia Disorder</a:t>
            </a:r>
            <a:br>
              <a:rPr lang="en-US"/>
            </a:br>
            <a:r>
              <a:rPr lang="en-US" sz="3100" i="1"/>
              <a:t>Daytime Function</a:t>
            </a:r>
            <a:endParaRPr lang="en-GB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E51585F-AB5E-40E9-AD60-9197C81A2FB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45189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5AE847F-7110-473A-B36F-2578769E2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Daytime Functioning</a:t>
            </a:r>
            <a:br>
              <a:rPr lang="en-GB"/>
            </a:br>
            <a:r>
              <a:rPr lang="en-GB" sz="3100" i="1"/>
              <a:t>Phase 3 Data With Daridorexant</a:t>
            </a:r>
            <a:endParaRPr lang="en-GB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CB39EDC-805B-4862-A7D1-32EC48EA83A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52847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E679C10-E55C-4013-893E-C8B8034601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Deprescribing Benzodiazepines and “Z-Drugs”</a:t>
            </a:r>
            <a:endParaRPr lang="en-US" alt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A97F841-0423-4279-B4DF-8CF089BB3F6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61105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F8882E9-753D-4C4E-9889-FC779B53B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Hypnotic Initiation and Discontinuation in Chronic Insomnia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CF94987-C7A5-4920-9071-6429B390107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16952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6A820AD-BC75-4DA5-AB56-07001672B9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Addressing Barriers to Deprescribing (2022)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19D9F27-D1D9-4FE2-BFA0-0C1063642DD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51575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47F57DE-567F-4BCE-B6CD-CB08C19BAB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Expert Commentary</a:t>
            </a:r>
            <a:endParaRPr lang="en-US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D8926B0-0285-477D-A534-AF62C2B0076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52718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913C012-F682-4FA8-90B0-8A8A3B93FC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Expert Commentary</a:t>
            </a:r>
            <a:endParaRPr lang="en-US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5446C9E-45F2-4CEB-A07D-C46F6A98D27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5370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F762692-16B1-4595-9E04-2B3C39B863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B0052C4-322F-4A20-8251-57F2F2EA88D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3302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7B331A6-4DE6-4BF6-B5C7-B4ECD90F88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Insomnia Comorbid Disorders 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1E2D96B-A170-407F-925D-F9E8E88F7A8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5944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8DE591C-F4BB-4F3F-898E-53A34438CF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Precision Medicine for Insomnia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27D37A1-9C80-4EC4-BC2C-0ACABD904C4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3584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48B2E2F-E301-4255-AA70-5C4B61A47A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CBT-I for Insomnia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E00269A-7DEA-4097-B9F8-61EF738C370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4459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887BF8F-A232-4F94-951B-90577C24CC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Guidelines for Insomnia</a:t>
            </a:r>
            <a:br>
              <a:rPr lang="en-US"/>
            </a:br>
            <a:r>
              <a:rPr lang="en-US" sz="3100" i="1"/>
              <a:t>Quantification of Light Exposure</a:t>
            </a:r>
            <a:endParaRPr lang="en-GB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5D1161F-EE0E-44AF-AFC8-DEC5996A6EE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2660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673E6A9-791E-4CD6-BBB8-A9156A080B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Culturally Tailored, Internet-Delivered CBT-I for Insomnia in</a:t>
            </a:r>
            <a:br>
              <a:rPr lang="en-US"/>
            </a:br>
            <a:r>
              <a:rPr lang="en-US"/>
              <a:t>Black Women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A5BF37E-BAB9-44A5-B656-32CF886DA05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8323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24EC3FEA874A2479B5B595FA728791F" ma:contentTypeVersion="18" ma:contentTypeDescription="Create a new document." ma:contentTypeScope="" ma:versionID="92c69a8ed3bdf4069d65810cb105196d">
  <xsd:schema xmlns:xsd="http://www.w3.org/2001/XMLSchema" xmlns:xs="http://www.w3.org/2001/XMLSchema" xmlns:p="http://schemas.microsoft.com/office/2006/metadata/properties" xmlns:ns2="56ab35ba-152c-4155-8abf-2985e6e604d3" xmlns:ns3="e93acf5f-f59b-46bb-8c22-2b43a486ab2c" targetNamespace="http://schemas.microsoft.com/office/2006/metadata/properties" ma:root="true" ma:fieldsID="c844c2c4283bd9caf227bad6ff9b33db" ns2:_="" ns3:_="">
    <xsd:import namespace="56ab35ba-152c-4155-8abf-2985e6e604d3"/>
    <xsd:import namespace="e93acf5f-f59b-46bb-8c22-2b43a486ab2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Location" minOccurs="0"/>
                <xsd:element ref="ns3:TaxCatchAll" minOccurs="0"/>
                <xsd:element ref="ns2:lcf76f155ced4ddcb4097134ff3c332f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6ab35ba-152c-4155-8abf-2985e6e604d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90f99b7d-70a6-40d3-b94c-662730ffe56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3acf5f-f59b-46bb-8c22-2b43a486ab2c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02f9ee28-ccf5-4b68-966d-9d0435739218}" ma:internalName="TaxCatchAll" ma:showField="CatchAllData" ma:web="e93acf5f-f59b-46bb-8c22-2b43a486ab2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93acf5f-f59b-46bb-8c22-2b43a486ab2c" xsi:nil="true"/>
    <lcf76f155ced4ddcb4097134ff3c332f xmlns="56ab35ba-152c-4155-8abf-2985e6e604d3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F62AB89-9DA8-4AED-AAC0-4A8D893BC29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1D5B4FB-5D50-4291-83BE-37A0B34636E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6ab35ba-152c-4155-8abf-2985e6e604d3"/>
    <ds:schemaRef ds:uri="e93acf5f-f59b-46bb-8c22-2b43a486ab2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C048846-5FC1-495E-BF4B-85708E9D2273}">
  <ds:schemaRefs>
    <ds:schemaRef ds:uri="http://schemas.microsoft.com/office/2006/metadata/properties"/>
    <ds:schemaRef ds:uri="http://schemas.microsoft.com/office/infopath/2007/PartnerControls"/>
    <ds:schemaRef ds:uri="e93acf5f-f59b-46bb-8c22-2b43a486ab2c"/>
    <ds:schemaRef ds:uri="56ab35ba-152c-4155-8abf-2985e6e604d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329</Words>
  <Application>Microsoft Office PowerPoint</Application>
  <PresentationFormat>Widescreen</PresentationFormat>
  <Paragraphs>44</Paragraphs>
  <Slides>46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7" baseType="lpstr">
      <vt:lpstr>Office Theme</vt:lpstr>
      <vt:lpstr>PowerPoint Presentation</vt:lpstr>
      <vt:lpstr>Diagnosis of Insomnia Disorder</vt:lpstr>
      <vt:lpstr>Diagnosis of Insomnia Disorder Night-Time Symptoms</vt:lpstr>
      <vt:lpstr>Diagnosis of Insomnia Disorder Daytime Function</vt:lpstr>
      <vt:lpstr>Insomnia Comorbid Disorders </vt:lpstr>
      <vt:lpstr>Precision Medicine for Insomnia</vt:lpstr>
      <vt:lpstr>CBT-I for Insomnia</vt:lpstr>
      <vt:lpstr>Guidelines for Insomnia Quantification of Light Exposure</vt:lpstr>
      <vt:lpstr>Culturally Tailored, Internet-Delivered CBT-I for Insomnia in Black Women</vt:lpstr>
      <vt:lpstr>Personalized CBT-I for the Mental Health Population and Elderly</vt:lpstr>
      <vt:lpstr>Challenges With Cognitive Behavioral Therapy for Insomnia </vt:lpstr>
      <vt:lpstr>Prescription Digital Cognitive Behavioral Therapy </vt:lpstr>
      <vt:lpstr>Prescription Digital Cognitive Behavioral Therapy </vt:lpstr>
      <vt:lpstr>Prescription Digital Cognitive Behavioral Therapy </vt:lpstr>
      <vt:lpstr>Somryst A Digital Prescription Cleared by the FDA for Use in Insomnia</vt:lpstr>
      <vt:lpstr>Interim Analysis of Somryst DREAM Study (2022)</vt:lpstr>
      <vt:lpstr>Somryst Important Safety Information</vt:lpstr>
      <vt:lpstr>Effectiveness of Unguided Internet-Based Cognitive Behavioral Therapy and the 3 Good Things Exercise for Insomnia</vt:lpstr>
      <vt:lpstr>Providing Brief Personalized Therapies for Insomnia Among Workers Using a Sleep Prompt App: Randomized Controlled Trial</vt:lpstr>
      <vt:lpstr>2022 SLEEP Abstracts on iCBT</vt:lpstr>
      <vt:lpstr>Comorbid Insomnia and Sleep Apnea</vt:lpstr>
      <vt:lpstr>How Should We Treat These Patients? Expert Opinion</vt:lpstr>
      <vt:lpstr>Cognitive Behavioral Therapy for Insomnia Among Active-Duty Military Personnel Diagnosed With Obstructive Sleep Apnea</vt:lpstr>
      <vt:lpstr>Clinical Practice Guidelines Accepted Goals in Insomnia Pharmacological Treatment</vt:lpstr>
      <vt:lpstr>When to Consider Pharmacotherapy for Chronic Insomnia</vt:lpstr>
      <vt:lpstr>Indicated for Insomnia by US FDA and/or AASM Guidelines</vt:lpstr>
      <vt:lpstr>AGS Beers Criteria: Potentially Inappropriate Medication Use for the Treatment of Insomnia in Older Adults</vt:lpstr>
      <vt:lpstr>Comparative Effects of Pharmacological Interventions</vt:lpstr>
      <vt:lpstr>Comparative Effects of Pharmacological Interventions (2022)</vt:lpstr>
      <vt:lpstr>Patient Preference Study in Insomnia Benefit/Risk Trade-Off</vt:lpstr>
      <vt:lpstr>DORA Class of Agents Pharmacology</vt:lpstr>
      <vt:lpstr>Daytime Functioning Phase 3 Data With Lemborexant in Subpopulation With Fatigue</vt:lpstr>
      <vt:lpstr>Lemborexant Assessed in Elderly</vt:lpstr>
      <vt:lpstr>Suvorexant Long-Term Efficacy</vt:lpstr>
      <vt:lpstr>Observations From Lemborexant 12-Month Study</vt:lpstr>
      <vt:lpstr>Daridorexant Phase 3 RCTs and Long-Term Efficacy Efficacy</vt:lpstr>
      <vt:lpstr>DORA Safety</vt:lpstr>
      <vt:lpstr>New Data Phase 3 Studies of Daridorexant</vt:lpstr>
      <vt:lpstr>Daytime Functioning Phase 3 Data With Lemborexant and Suvorexant</vt:lpstr>
      <vt:lpstr>Daytime Functioning Phase 3 Data With Daridorexant</vt:lpstr>
      <vt:lpstr>Deprescribing Benzodiazepines and “Z-Drugs”</vt:lpstr>
      <vt:lpstr>Hypnotic Initiation and Discontinuation in Chronic Insomnia</vt:lpstr>
      <vt:lpstr>Addressing Barriers to Deprescribing (2022)</vt:lpstr>
      <vt:lpstr>Expert Commentary</vt:lpstr>
      <vt:lpstr>Expert Commentary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Fernandez Doble, Paula S.</dc:creator>
  <cp:lastModifiedBy>Fernandez Doble, Paula S.</cp:lastModifiedBy>
  <cp:revision>2</cp:revision>
  <dcterms:created xsi:type="dcterms:W3CDTF">2023-02-28T16:42:57Z</dcterms:created>
  <dcterms:modified xsi:type="dcterms:W3CDTF">2023-02-28T18:18:46Z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0x010100124EC3FEA874A2479B5B595FA728791F</vt:lpwstr>
  </property>
</Properties>
</file>