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F97B-3810-6992-502C-F59E5289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0221E-850E-EA8F-FC62-7C386346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371-5CD7-4BE8-95C7-4489269073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F3182-8891-0524-4A9E-78FAF1DB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F88A0-92BB-965F-0704-9820E55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038-87D4-4FD7-8F07-2C690AAB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7920C-14F4-86DB-6EF0-1E53D51F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97E4E-A4F8-4C5B-ACF5-EBE0A70D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87E0B-1F82-9F27-13DE-B11E1EF28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AE371-5CD7-4BE8-95C7-4489269073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DEF2B-F003-6610-E25F-9068B3AA5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4426-944F-C3F3-6F94-D20BFF1CA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68038-87D4-4FD7-8F07-2C690AAB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48DCE1-7711-7858-3CFD-2E7A3709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7B8F1-15C4-E697-84A8-6A9545727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81B051-9FA4-37B2-95B8-8B0144DA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latin typeface="+mj-lt"/>
              </a:rPr>
              <a:t>Other Racial Disparities in Breast Cancer Diagnostics</a:t>
            </a:r>
            <a:br>
              <a:rPr lang="en-GB">
                <a:latin typeface="+mj-lt"/>
              </a:rPr>
            </a:br>
            <a:r>
              <a:rPr lang="en-GB" i="1">
                <a:latin typeface="+mj-lt"/>
              </a:rPr>
              <a:t>Black vs White Women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18EFE-891D-9A47-3B91-8BFD1F183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63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348DBE-C221-54AC-4151-98EB7049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j-lt"/>
              </a:rPr>
              <a:t>Distribution of Breast Cancer by Subtype and Race/Ethnicity</a:t>
            </a:r>
            <a:endParaRPr lang="en-US" sz="3400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87FF9-AE89-6374-6140-5D3833BDEF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58F134-168B-F509-9CCF-1721281E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latin typeface="+mj-lt"/>
              </a:rPr>
              <a:t>Four Primary Molecular Subtypes of Breast Cancer</a:t>
            </a:r>
            <a:br>
              <a:rPr lang="en-GB" sz="4000">
                <a:latin typeface="+mj-lt"/>
              </a:rPr>
            </a:br>
            <a:r>
              <a:rPr lang="en-GB" i="1">
                <a:latin typeface="+mj-lt"/>
              </a:rPr>
              <a:t>Proportion of Diagnoses and Characteristics</a:t>
            </a:r>
            <a:endParaRPr lang="en-US" b="1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B04FE-D2F6-2899-4FC7-67E8B1A00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FE096-4DE1-858A-3A14-A1952566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latin typeface="+mj-lt"/>
              </a:rPr>
              <a:t>Four Primary Molecular Subtypes of Breast Cancer</a:t>
            </a:r>
            <a:br>
              <a:rPr lang="en-GB" sz="4000">
                <a:latin typeface="+mj-lt"/>
              </a:rPr>
            </a:br>
            <a:r>
              <a:rPr lang="en-GB" i="1">
                <a:latin typeface="+mj-lt"/>
              </a:rPr>
              <a:t>Proportion of Diagnoses and Characteristics</a:t>
            </a:r>
            <a:endParaRPr lang="en-US" b="1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DB00C-73E4-3902-BF6A-7DBEC5DE3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3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6A26D-6C41-D493-E52F-68F5852F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Pitfalls of TNBC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9123E-E0F2-22EA-48A2-ABC5D4B294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1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E2344-AF65-E372-596C-EC7D23AF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j-lt"/>
              </a:rPr>
              <a:t>Data Show Significant Ethnic/Racial Disparities in TNBC Incidence</a:t>
            </a:r>
            <a:endParaRPr lang="en-US" sz="3400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06770-E876-D7D9-BB4F-3DA65BB06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4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2F0895-2B8E-7297-ACA2-18EC5F98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Reporting of Race and Ethnicity in Medical Research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D6990-8656-3A82-3359-8F691A0B2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8C6050-C3E1-3FA9-45F6-B7146F3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Reporting of Race and Ethnicity in Medical Research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109C3-9A0F-B68A-A976-61EA6F339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D998F6-8761-C5B2-F50E-E118CE92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Germline Mutations That Are Overrepresented in TNBC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C0FBE-6F9F-A086-FB34-9DB212EA1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33981C-8B46-6AFF-ABA7-CF873DF1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Genetic Drivers of TNBC More Common in Black Women</a:t>
            </a:r>
            <a:endParaRPr lang="en-US" sz="34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2FBD6-083D-486B-0083-0FBEAE3A9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9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F1D984-4CCB-C784-8193-0F234F28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0162A-AA1B-BFA4-1C03-1589576B6B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6C1B9B-A9FA-44AD-D45A-1D21EA5E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Disparities Exist in Access to </a:t>
            </a:r>
            <a:r>
              <a:rPr lang="en-GB" i="1">
                <a:latin typeface="+mj-lt"/>
              </a:rPr>
              <a:t>BRCA1/2 </a:t>
            </a:r>
            <a:r>
              <a:rPr lang="en-GB">
                <a:latin typeface="+mj-lt"/>
              </a:rPr>
              <a:t>Testing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A614E-3C35-DB96-C9A4-DFFF0EA8B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91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D3D0E2-D506-AF89-C9F8-CEACDB12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The Role of Allostatic Load in Breast Cancer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A9347-E755-7B84-B59C-284577E3CD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DF5685-F321-06AA-A8E7-1EBFCFE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Social Determinants of Health (SDOH)</a:t>
            </a:r>
            <a:br>
              <a:rPr lang="en-GB" sz="4000"/>
            </a:br>
            <a:r>
              <a:rPr lang="en-GB" i="1"/>
              <a:t>Nonmedical Factors That Influence Health Outcomes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11EDF-B70A-25BC-5E52-5F9494001F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62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8E3581-70FC-8570-326B-03C3C8B9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latin typeface="+mj-lt"/>
              </a:rPr>
              <a:t>Social Determinants of Health (SDOH)</a:t>
            </a:r>
            <a:br>
              <a:rPr lang="en-GB" sz="4000">
                <a:latin typeface="+mj-lt"/>
              </a:rPr>
            </a:br>
            <a:r>
              <a:rPr lang="en-GB" i="1">
                <a:latin typeface="+mj-lt"/>
              </a:rPr>
              <a:t>Nonmedical Factors That Influence Health Outcomes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48A90-2BD2-A5B6-4A71-A6BD9EC8B2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6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2A0883-C5E9-5259-0064-BFAD2839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Systemic Racism </a:t>
            </a:r>
            <a:br>
              <a:rPr lang="en-GB">
                <a:latin typeface="+mj-lt"/>
              </a:rPr>
            </a:br>
            <a:r>
              <a:rPr lang="en-GB" sz="3200" i="1">
                <a:latin typeface="+mj-lt"/>
              </a:rPr>
              <a:t>How it Contributes to Disparities in SDOH in the United States</a:t>
            </a:r>
            <a:endParaRPr lang="en-US" sz="3200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D76CB-C05C-8EE1-339E-8C04C747B1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47FAB3-9452-1BC7-686B-E2B1E447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Disparities in Uninsurance Rates by Race/Ethnicity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72D9E-F1E8-4557-9DA7-4E6A00E659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635765-F89E-2FDC-DF1F-A43E769B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latin typeface="+mj-lt"/>
              </a:rPr>
              <a:t>Lack of Healthcare Coverage Contributes to Breast Cancer Mortality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9DB39-DFB6-6F61-0858-0ED1F1C66F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1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E2DF02-1CD9-7E8F-050B-A627FA32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00">
                <a:latin typeface="+mj-lt"/>
              </a:rPr>
              <a:t>Medicaid Expansion Led to Reductions in Breast Cancer Disparities </a:t>
            </a:r>
            <a:br>
              <a:rPr lang="en-GB" sz="3800">
                <a:latin typeface="+mj-lt"/>
              </a:rPr>
            </a:br>
            <a:r>
              <a:rPr lang="en-GB" i="1">
                <a:latin typeface="+mj-lt"/>
              </a:rPr>
              <a:t>Income, Race, and Age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FCC97-4705-A45E-A5D4-391E1BB04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3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4F3D7F-D9E1-3F41-E191-AC64D1F3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Contributors to Poor Mammography Screening Adherence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94FC7-E2EC-2696-B3D1-EE7F03F3B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7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EEC645-299C-FDDF-CD2B-ABE7E00E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Other Inequalities in Breast Cancer Care Are Linked to SDOH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815FC-6457-3C0B-FC10-C0B236601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8EB5D7-37A9-A59A-16E4-CA620A8F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US Breast Cancer Incidence and Mortality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0A37E-896A-C458-B00B-0C9F06B91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82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DD850-44C4-C885-659E-B14D5CBD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Barriers to </a:t>
            </a:r>
            <a:r>
              <a:rPr lang="en-GB" i="1">
                <a:latin typeface="+mj-lt"/>
              </a:rPr>
              <a:t>BRCA </a:t>
            </a:r>
            <a:r>
              <a:rPr lang="en-GB">
                <a:latin typeface="+mj-lt"/>
              </a:rPr>
              <a:t>Testing for Women With TNBC</a:t>
            </a:r>
            <a:br>
              <a:rPr lang="en-GB">
                <a:latin typeface="+mj-lt"/>
              </a:rPr>
            </a:br>
            <a:r>
              <a:rPr lang="en-GB" i="1">
                <a:latin typeface="+mj-lt"/>
              </a:rPr>
              <a:t>Real-World Study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F2546-BF97-0D80-06CA-F5BAFB3F1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5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C5663-ACE3-9AAA-3DB1-433D7E51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300">
                <a:latin typeface="+mj-lt"/>
              </a:rPr>
              <a:t>Barriers to Genetic Counseling in Black Women With Breast Cancer</a:t>
            </a:r>
            <a:endParaRPr lang="en-US" sz="33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2D2D9-1B4C-1EB6-045C-DDE319C64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9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96ACA-78C2-6D82-8BEF-960B6F2BC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COVID-19 Caused Major Disruptions in Breast Cancer Care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CCF7F-50B5-449D-D70C-576912158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1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52EA1F-51BD-3CD3-18BE-5DD82535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COVID-19 Caused Anxiety in Women With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D80D7-18CB-3069-6771-5835660B7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99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E032E4-AD8B-17AF-BCA6-46AF3BA8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Effect of COVID-19 Pandemic on Rates of Completed Breast Biopsies and Diagnosed Screen-Detected Breast Cancers</a:t>
            </a:r>
            <a:endParaRPr lang="en-US" sz="34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C4F82-4E02-CA95-7AB5-B034997D5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980532-A363-B00B-A37B-E13B4EC0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Effect of COVID-19 on US Mammography Screening Rates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37C23-326D-402E-33C6-DA15162BCB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61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67271-2DF5-E87F-3D19-3CB7B82C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>
                <a:latin typeface="+mj-lt"/>
              </a:rPr>
              <a:t>Encourage Patients to Get Back on Track With Their Screening</a:t>
            </a:r>
            <a:br>
              <a:rPr lang="en-GB">
                <a:latin typeface="+mj-lt"/>
              </a:rPr>
            </a:br>
            <a:r>
              <a:rPr lang="en-GB" i="1">
                <a:latin typeface="+mj-lt"/>
              </a:rPr>
              <a:t>Expert Perspective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2428-A64E-D723-8606-00807FB303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3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D53A9-CECA-9D97-46F8-41C44E4C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>
                <a:latin typeface="+mj-lt"/>
              </a:rPr>
              <a:t>Encourage Patients to Get Back on Track With Their Screening</a:t>
            </a:r>
            <a:br>
              <a:rPr lang="en-GB">
                <a:latin typeface="+mj-lt"/>
              </a:rPr>
            </a:br>
            <a:r>
              <a:rPr lang="en-GB" i="1">
                <a:latin typeface="+mj-lt"/>
              </a:rPr>
              <a:t>Expert Perspective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626C6-2162-80C9-65A3-9BE5363AE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4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DFFA6-CDFB-2559-558F-86E5325A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What Are Explicit and Implicit Biases?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5B219-F1B8-D746-2648-8E5CF9C3F4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008A5B-CE0A-B1F9-997E-79AEC89C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Explicit and Implicit Biases Perpetuate Healthcare Disparities</a:t>
            </a:r>
            <a:endParaRPr lang="en-US" sz="34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CFF84-15EA-356D-0E59-5F3850D77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59ED1-B7A3-1F97-EA5D-49D217AD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Disparities in Mortality Between Black and White Women With Breast Cancer by Age and Stage at Diagnosis</a:t>
            </a:r>
            <a:endParaRPr lang="en-US" sz="3400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BDDEA-CD2E-7D35-8F11-B86731C98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AFDB1C-90AF-41AF-2622-5B91A11A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Implicit Biases Lead to Underrepresentation of Patients From Racial/Ethnic Minority Groups in Cancer Clinical Trials</a:t>
            </a:r>
            <a:endParaRPr lang="en-US" sz="34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CB186-8E1B-F2BC-FE61-B4C7BA6FB8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4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49A1B3-5927-315D-6DC6-3CB04CEE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Many Advocacy Organizations at the National and State Level Are Promoting Better Breast Cancer Care for Underserved Groups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8E227-DB6C-4B71-7619-3DB3E1E24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56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226077-6458-91A3-DF13-51DBF25B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Having Young Children Hinders Optimal Breast Cancer Care</a:t>
            </a:r>
            <a:br>
              <a:rPr lang="en-GB"/>
            </a:br>
            <a:r>
              <a:rPr lang="en-GB" i="1"/>
              <a:t>Black Women Are More Likely to Head Single-Parent Households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DD176-1B53-28EF-F7DC-C050DFF15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76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892FCF-7B22-30A9-B21D-C3DC2D70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Elder Care Obligations Cause Delays in Cancer Care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166D0-6365-FD91-9870-F6EE27DB1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02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163780-E15B-C973-187B-DB0C5F92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Ways to Address System-Wide Barriers to Health Equity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71BA2-40D7-AD48-EDAC-9A92FE956E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4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68EDC8-0110-9736-7ACC-56FE56AB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00">
                <a:latin typeface="+mj-lt"/>
              </a:rPr>
              <a:t>Ways Advocacy Organizations Are Working to Reduce Disparities</a:t>
            </a:r>
            <a:br>
              <a:rPr lang="en-GB" sz="3800">
                <a:latin typeface="+mj-lt"/>
              </a:rPr>
            </a:br>
            <a:r>
              <a:rPr lang="en-GB" i="1">
                <a:latin typeface="+mj-lt"/>
              </a:rPr>
              <a:t>Patient Advocate Perspective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36034-5666-AA03-3686-FA7CF5472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EAC4D3-ABA0-2CDA-E8CE-FAC85862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>
                <a:latin typeface="+mj-lt"/>
              </a:rPr>
              <a:t>An Interprofessional Team Is Invaluable for Breast Cancer Care</a:t>
            </a:r>
            <a:br>
              <a:rPr lang="en-GB">
                <a:latin typeface="+mj-lt"/>
              </a:rPr>
            </a:br>
            <a:r>
              <a:rPr lang="en-GB" i="1">
                <a:latin typeface="+mj-lt"/>
              </a:rPr>
              <a:t>Oncologist’s Perspective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F22B-25D4-F1B2-B265-CDCA7A593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9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DB3550-F793-3CEF-F391-25FC2EF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j-lt"/>
              </a:rPr>
              <a:t>What a Breast Oncology Clinical Specialist Pharmacist Does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6821A-2491-578E-08D7-CBCA2631C7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9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AAE15F-B0D0-093C-671E-4418AB82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j-lt"/>
              </a:rPr>
              <a:t>Educating the Patient From a Pharmacy Specialist Perspective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FE04-22EF-9543-7E47-63C25D1E3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C0B39E-5A44-BA8B-9253-CA607F8D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One of the Most Important Roles of the Pharmacy Specialist Is Making Sure Patients Can Access Their Treatment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9FDF0-DF4B-F047-B569-1C3F1B316D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0E7D6-3C3F-F824-C4B6-63A4B981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Trends in US Breast Cancer Incidence by Race/Ethnicity</a:t>
            </a:r>
            <a:endParaRPr lang="en-US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F7F90-AD1C-50F7-38BA-1971F182F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6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A788D3-AF10-8F1A-0C13-E14C3ED9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/>
              <a:t>One of the Most Important Roles of the Pharmacy Specialist Is Making Sure Patients Can Access Their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22BF5-DC62-46A8-66E9-1A834A845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55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7FC866-3B2E-7C7D-AE48-DDEE65AB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>
                <a:latin typeface="+mj-lt"/>
              </a:rPr>
              <a:t>Role of the Nurse/NP in Managing Patients With Breast Cancer</a:t>
            </a:r>
            <a:endParaRPr lang="en-US" sz="34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F04C9-5AE2-16E5-70C0-73C70B3E6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32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D93B30-27E0-9AC0-09F5-F7BF304B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Rely on the Interprofessional Team for Help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0547D-E726-61E2-B5FF-391112E83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2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E90D20-CC0E-DA7B-AA2D-CBF5E720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The Greater Goals in Eliminating Disparities</a:t>
            </a:r>
            <a:br>
              <a:rPr lang="en-US">
                <a:latin typeface="+mj-lt"/>
              </a:rPr>
            </a:br>
            <a:r>
              <a:rPr lang="en-US" sz="3200" i="1">
                <a:latin typeface="+mj-lt"/>
              </a:rPr>
              <a:t>Nursing Perspective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D5471-605F-E7B6-00F7-1D7DC52A8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48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849C0B-97CA-382D-5B2B-5186347D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>
                <a:latin typeface="+mj-lt"/>
              </a:rPr>
              <a:t>The Role of the Patient Navigator in Improving Equity in Cancer Care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45F7E-0F8C-9549-9FE5-03D5E6917B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53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4C91BD-987D-2B16-16EE-5A906F4C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Perspective of Dr Toni Willis as a Breast Cancer Survivor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080C5-A587-B4EB-BADB-A9EA49AF9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3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31CCD1-9878-CC60-55B2-CFF4C064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2234B-FAAB-235A-D8B9-0043F755C2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67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8D5C83-DBB7-1C08-93C6-D8B47700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How to Contact Living Beyond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141CC-EE97-DD7C-1B2E-8CB6D4BEB9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10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C6EBEC-37EB-DE91-2AEE-B77627FC4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Additional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8EFBE-CDFD-FA01-3825-88A123282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91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6EA5BE-0C4A-EC1C-4004-8F285F51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776D0-BD6F-2228-AAC1-3C83F35C4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004E69-CF26-63BB-77D9-1C4F9D5E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Trends in US Breast Cancer Mortality by Race/Ethnicity</a:t>
            </a:r>
            <a:endParaRPr lang="en-US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83302-8FDD-F6BE-5F92-F5E03EF4FF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D8B11E-8E84-8B9F-D56F-537A69D8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latin typeface="+mj-lt"/>
              </a:rPr>
              <a:t>Disparity in US Breast Cancer Mortality By Race/Ethnicity</a:t>
            </a:r>
            <a:br>
              <a:rPr lang="en-GB" sz="4000">
                <a:latin typeface="+mj-lt"/>
              </a:rPr>
            </a:br>
            <a:r>
              <a:rPr lang="en-GB" i="1">
                <a:latin typeface="+mj-lt"/>
              </a:rPr>
              <a:t>2012-2018</a:t>
            </a:r>
            <a:endParaRPr lang="en-US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36A6D-24E1-CE42-85D3-C41312365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E34B29-5815-A48A-051D-FE987225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+mj-lt"/>
              </a:rPr>
              <a:t>Change in Breast Cancer Mortality for White vs Black Women</a:t>
            </a:r>
            <a:br>
              <a:rPr lang="en-US" sz="4000">
                <a:latin typeface="+mj-lt"/>
              </a:rPr>
            </a:br>
            <a:r>
              <a:rPr lang="en-US" i="1">
                <a:latin typeface="+mj-lt"/>
              </a:rPr>
              <a:t>1975-2020</a:t>
            </a:r>
            <a:endParaRPr lang="en-US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23CE5-8F82-B4D6-82F7-C6F7EAF36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4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BBF23-2B87-D507-12E2-27B5423D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+mj-lt"/>
              </a:rPr>
              <a:t>Change in Breast Cancer Mortality for White vs Black Women</a:t>
            </a:r>
            <a:br>
              <a:rPr lang="en-US">
                <a:latin typeface="+mj-lt"/>
              </a:rPr>
            </a:br>
            <a:r>
              <a:rPr lang="en-US" i="1">
                <a:latin typeface="+mj-lt"/>
              </a:rPr>
              <a:t>1975-2020</a:t>
            </a:r>
            <a:endParaRPr lang="en-US" i="1">
              <a:latin typeface="+mj-lt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84D70-FECD-7E4B-77F5-7805857D5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61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F34C1C-4EAD-4898-B33F-69C26A247A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F1D9AF-8279-4EBC-B676-9A4C1ACC6CD2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customXml/itemProps3.xml><?xml version="1.0" encoding="utf-8"?>
<ds:datastoreItem xmlns:ds="http://schemas.openxmlformats.org/officeDocument/2006/customXml" ds:itemID="{D6A909C9-9B99-4603-A769-BA3818EE0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Widescreen</PresentationFormat>
  <Paragraphs>56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US Breast Cancer Incidence and Mortality</vt:lpstr>
      <vt:lpstr>Disparities in Mortality Between Black and White Women With Breast Cancer by Age and Stage at Diagnosis</vt:lpstr>
      <vt:lpstr>Trends in US Breast Cancer Incidence by Race/Ethnicity</vt:lpstr>
      <vt:lpstr>Trends in US Breast Cancer Mortality by Race/Ethnicity</vt:lpstr>
      <vt:lpstr>Disparity in US Breast Cancer Mortality By Race/Ethnicity 2012-2018</vt:lpstr>
      <vt:lpstr>Change in Breast Cancer Mortality for White vs Black Women 1975-2020</vt:lpstr>
      <vt:lpstr>Change in Breast Cancer Mortality for White vs Black Women 1975-2020</vt:lpstr>
      <vt:lpstr>Other Racial Disparities in Breast Cancer Diagnostics Black vs White Women</vt:lpstr>
      <vt:lpstr>Distribution of Breast Cancer by Subtype and Race/Ethnicity</vt:lpstr>
      <vt:lpstr>Four Primary Molecular Subtypes of Breast Cancer Proportion of Diagnoses and Characteristics</vt:lpstr>
      <vt:lpstr>Four Primary Molecular Subtypes of Breast Cancer Proportion of Diagnoses and Characteristics</vt:lpstr>
      <vt:lpstr>Pitfalls of TNBC</vt:lpstr>
      <vt:lpstr>Data Show Significant Ethnic/Racial Disparities in TNBC Incidence</vt:lpstr>
      <vt:lpstr>Reporting of Race and Ethnicity in Medical Research</vt:lpstr>
      <vt:lpstr>Reporting of Race and Ethnicity in Medical Research</vt:lpstr>
      <vt:lpstr>Germline Mutations That Are Overrepresented in TNBC</vt:lpstr>
      <vt:lpstr>Genetic Drivers of TNBC More Common in Black Women</vt:lpstr>
      <vt:lpstr>Disparities Exist in Access to BRCA1/2 Testing</vt:lpstr>
      <vt:lpstr>The Role of Allostatic Load in Breast Cancer</vt:lpstr>
      <vt:lpstr>Social Determinants of Health (SDOH) Nonmedical Factors That Influence Health Outcomes</vt:lpstr>
      <vt:lpstr>Social Determinants of Health (SDOH) Nonmedical Factors That Influence Health Outcomes</vt:lpstr>
      <vt:lpstr>Systemic Racism  How it Contributes to Disparities in SDOH in the United States</vt:lpstr>
      <vt:lpstr>Disparities in Uninsurance Rates by Race/Ethnicity</vt:lpstr>
      <vt:lpstr>Lack of Healthcare Coverage Contributes to Breast Cancer Mortality</vt:lpstr>
      <vt:lpstr>Medicaid Expansion Led to Reductions in Breast Cancer Disparities  Income, Race, and Age</vt:lpstr>
      <vt:lpstr>Contributors to Poor Mammography Screening Adherence</vt:lpstr>
      <vt:lpstr>Other Inequalities in Breast Cancer Care Are Linked to SDOH</vt:lpstr>
      <vt:lpstr>Barriers to BRCA Testing for Women With TNBC Real-World Study</vt:lpstr>
      <vt:lpstr>Barriers to Genetic Counseling in Black Women With Breast Cancer</vt:lpstr>
      <vt:lpstr>COVID-19 Caused Major Disruptions in Breast Cancer Care</vt:lpstr>
      <vt:lpstr>COVID-19 Caused Anxiety in Women With Breast Cancer</vt:lpstr>
      <vt:lpstr>Effect of COVID-19 Pandemic on Rates of Completed Breast Biopsies and Diagnosed Screen-Detected Breast Cancers</vt:lpstr>
      <vt:lpstr>Effect of COVID-19 on US Mammography Screening Rates</vt:lpstr>
      <vt:lpstr>Encourage Patients to Get Back on Track With Their Screening Expert Perspective</vt:lpstr>
      <vt:lpstr>Encourage Patients to Get Back on Track With Their Screening Expert Perspective</vt:lpstr>
      <vt:lpstr>What Are Explicit and Implicit Biases?</vt:lpstr>
      <vt:lpstr>Explicit and Implicit Biases Perpetuate Healthcare Disparities</vt:lpstr>
      <vt:lpstr>Implicit Biases Lead to Underrepresentation of Patients From Racial/Ethnic Minority Groups in Cancer Clinical Trials</vt:lpstr>
      <vt:lpstr>Many Advocacy Organizations at the National and State Level Are Promoting Better Breast Cancer Care for Underserved Groups</vt:lpstr>
      <vt:lpstr>Having Young Children Hinders Optimal Breast Cancer Care Black Women Are More Likely to Head Single-Parent Households</vt:lpstr>
      <vt:lpstr>Elder Care Obligations Cause Delays in Cancer Care</vt:lpstr>
      <vt:lpstr>Ways to Address System-Wide Barriers to Health Equity</vt:lpstr>
      <vt:lpstr>Ways Advocacy Organizations Are Working to Reduce Disparities Patient Advocate Perspective</vt:lpstr>
      <vt:lpstr>An Interprofessional Team Is Invaluable for Breast Cancer Care Oncologist’s Perspective</vt:lpstr>
      <vt:lpstr>What a Breast Oncology Clinical Specialist Pharmacist Does</vt:lpstr>
      <vt:lpstr>Educating the Patient From a Pharmacy Specialist Perspective</vt:lpstr>
      <vt:lpstr>One of the Most Important Roles of the Pharmacy Specialist Is Making Sure Patients Can Access Their Treatment</vt:lpstr>
      <vt:lpstr>One of the Most Important Roles of the Pharmacy Specialist Is Making Sure Patients Can Access Their Treatment</vt:lpstr>
      <vt:lpstr>Role of the Nurse/NP in Managing Patients With Breast Cancer</vt:lpstr>
      <vt:lpstr>Rely on the Interprofessional Team for Help</vt:lpstr>
      <vt:lpstr>The Greater Goals in Eliminating Disparities Nursing Perspective</vt:lpstr>
      <vt:lpstr>The Role of the Patient Navigator in Improving Equity in Cancer Care</vt:lpstr>
      <vt:lpstr>Perspective of Dr Toni Willis as a Breast Cancer Survivor</vt:lpstr>
      <vt:lpstr>Conclusions</vt:lpstr>
      <vt:lpstr>How to Contact Living Beyond Breast Cancer</vt:lpstr>
      <vt:lpstr>Additional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2</cp:revision>
  <dcterms:created xsi:type="dcterms:W3CDTF">2023-03-02T22:06:35Z</dcterms:created>
  <dcterms:modified xsi:type="dcterms:W3CDTF">2023-03-02T23:18:01Z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