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ustomXml" Target="../customXml/item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ustomXml" Target="../customXml/item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2EAD0F-A246-4BFA-9C7B-189049657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9D8CCB-F198-49DD-A389-E979C8A62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33B3F-2C25-4388-BF23-B1D8D2E0317E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438FF0-BFA4-4BB9-B76C-2E9039EF3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290810-587A-490E-86E1-E0DA4DA17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A149F-7B54-47AB-A236-72060D495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646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65E5BE-22D3-48A5-B61C-D01987252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E2FD19-E58B-4D36-858A-EB016BB7B3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22D81C-1AF0-4055-811E-CF59EF42E9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C33B3F-2C25-4388-BF23-B1D8D2E0317E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ACD33A-6621-482E-9FCB-03E922AAA2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D87202-DC33-47DE-A0B7-3EBDF0C41F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CA149F-7B54-47AB-A236-72060D495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793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58D9934-0B89-49E0-B890-C66696D84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2C9722-0080-4EC5-846E-076A48C8671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3185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53CDAE6-EF77-4264-925E-C24FE61BF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FDA-Approved Treatments for PBC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EEB4CF-6D06-4DC6-A3F8-E9A4A697C28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9785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CDDD850-2AA8-424C-850D-D0A8CF094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Unmet Needs in PBC Treatment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CB5FE3-9C17-4327-8A05-D6E03DA5CC7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3806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962D4F9-53CD-49D4-A46F-212F09B16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Unmet Needs in PBC Treatment (cont)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401BAF-023D-4872-9EF6-B14D30D55A7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956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D5F3C71-0CE4-4DF9-AB3B-E618A98CD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Unmet Needs in PBC Treatment (cont)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816BF6-CFB4-4485-BABF-E4EA34D22C8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2838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34AD972-CB29-4BE3-BB75-8471FAB2C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Emerging Agents in PBC Treatment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783EF0-0D7D-4A14-B352-D7A2AFF4BE0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1857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BC1CC12-7476-4131-B22B-FD5F6A980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Overview of PPAR Agonists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D57838-DF2F-430F-A0DF-D76D8DC9921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3114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6DDD9EA-0D70-46FD-B056-EEBAEF01B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PPAR-Targeted Therapies in PBC</a:t>
            </a:r>
            <a:br>
              <a:rPr lang="en-US" sz="3200"/>
            </a:br>
            <a:r>
              <a:rPr lang="en-US" sz="2800" i="1"/>
              <a:t>Clinical Development</a:t>
            </a:r>
            <a:endParaRPr lang="en-US" sz="2800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1A98CB-328B-43B9-B80F-13E9F680893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0464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7AF1E08-2D8D-40CA-86E8-580FCCAB4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Seladelpar in PBC: Randomized Phase 3 Trial</a:t>
            </a:r>
            <a:br>
              <a:rPr lang="en-US" sz="2800"/>
            </a:br>
            <a:r>
              <a:rPr lang="en-US" sz="2800" i="1"/>
              <a:t>Efficacy Results</a:t>
            </a:r>
            <a:endParaRPr lang="en-US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1EE824-5623-4EBE-9A4E-674103D7BD0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4479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9FF29EC-F08D-4F1F-AA79-ED0EDD0D3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Seladelpar in PBC: Randomized Phase 3 Trial</a:t>
            </a:r>
            <a:br>
              <a:rPr lang="en-US" sz="2800"/>
            </a:br>
            <a:r>
              <a:rPr lang="en-US" sz="2800" i="1"/>
              <a:t>Safety</a:t>
            </a:r>
            <a:endParaRPr lang="en-US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3E7BDB-F5C0-4516-A5B7-74420739262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0580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091373A-0A8A-468F-B2BD-E84221AC8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Elafibranor in PBC: Randomized Phase 2 Study</a:t>
            </a:r>
            <a:br>
              <a:rPr lang="en-US" sz="3200"/>
            </a:br>
            <a:r>
              <a:rPr lang="en-US" sz="2800" i="1"/>
              <a:t>Response Rates</a:t>
            </a:r>
            <a:endParaRPr lang="en-US" sz="2800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F21BB5-F49B-4331-A9E0-0A8031A34A7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283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2E618BB-DEB0-4C35-88B3-2C3898CAB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4F8AA5-E954-4807-9357-B0DD0F32E5A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194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D066CA3-7117-45B8-B777-EB6B2AD86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Elafibranor in PBC: Randomized Phase 2 Study</a:t>
            </a:r>
            <a:br>
              <a:rPr lang="en-US" sz="2800"/>
            </a:br>
            <a:r>
              <a:rPr lang="en-US" sz="2800" i="1"/>
              <a:t>Reduction in ALP</a:t>
            </a:r>
            <a:endParaRPr lang="en-US" sz="2800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73FB77-E20B-4E97-80CB-FB2484B6737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1871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1555A93-592B-447B-8AAC-EEC2FFDA9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Elafibranor in PBC: Randomized Phase 2 Study</a:t>
            </a:r>
            <a:br>
              <a:rPr lang="en-US" sz="3200"/>
            </a:br>
            <a:r>
              <a:rPr lang="en-US" sz="2800" i="1"/>
              <a:t>Safety and Tolerability</a:t>
            </a:r>
            <a:endParaRPr lang="en-US" sz="2800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5562D9-23F7-4487-8EE3-854BF28A5B7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084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23C5481-4AEE-4C22-91DA-E84A1BC00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Saroglitazar Phase 2 Study in PBC</a:t>
            </a:r>
            <a:br>
              <a:rPr lang="en-US" sz="3200"/>
            </a:br>
            <a:r>
              <a:rPr lang="en-US" sz="2800" i="1"/>
              <a:t>Efficacy</a:t>
            </a:r>
            <a:endParaRPr lang="en-US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A2B5B8-67B2-48F8-9C96-1D348C23E24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5414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68B579E-5D6D-4C0B-BDD7-2BF545BA9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Saroglitazar Phase 2 Study in PBC</a:t>
            </a:r>
            <a:br>
              <a:rPr lang="en-US" sz="3200"/>
            </a:br>
            <a:r>
              <a:rPr lang="en-US" sz="2800" i="1"/>
              <a:t>Effect on Pruritis</a:t>
            </a:r>
            <a:endParaRPr lang="en-US" sz="2800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05C09F-741F-40ED-8E1F-7FF29AC53C6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3175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4E9A13F-5197-423D-8CBD-2EAD6EFC9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Where Might PPAR Agonists Fit Into PBC Therapy?</a:t>
            </a:r>
            <a:br>
              <a:rPr lang="en-US" sz="3200"/>
            </a:br>
            <a:r>
              <a:rPr lang="en-US" sz="2800" i="1"/>
              <a:t>Expert Opinion </a:t>
            </a:r>
            <a:endParaRPr lang="en-US" sz="2400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13EE52-9B73-4D40-82D4-9CA5994E2B6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218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CBB4155-6807-4B53-A81E-DF61C85EE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Other Agents Being Studied in PBC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5FF537-9755-4F73-AE92-F39FD330DC3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5672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A4D5940-E403-44F2-B4C6-FFCC50CB5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Tropifexor in PBC</a:t>
            </a:r>
            <a:br>
              <a:rPr lang="en-US" sz="2800"/>
            </a:br>
            <a:r>
              <a:rPr lang="en-US" sz="2800" i="1"/>
              <a:t>Phase 2 Study</a:t>
            </a:r>
            <a:endParaRPr lang="en-US" sz="2400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DE2C9D-298B-428D-A553-A1A5E787510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0033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3982444-0542-453A-8F8D-5D698CDBB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Tropifexor in PBC: Randomized Phase 2 Study</a:t>
            </a:r>
            <a:br>
              <a:rPr lang="en-US" sz="2800"/>
            </a:br>
            <a:r>
              <a:rPr lang="en-US" sz="2800" i="1"/>
              <a:t>Efficacy and Safety</a:t>
            </a:r>
            <a:endParaRPr lang="en-US" sz="2800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DBABEC-5CBF-4469-ADBC-DCB4CFCFE0E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3684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83132F3-8EFA-4AC9-BDAA-2C928F768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Linerixibat in PBC With Pruritis</a:t>
            </a:r>
            <a:br>
              <a:rPr lang="en-US" sz="2800"/>
            </a:br>
            <a:r>
              <a:rPr lang="en-US" sz="2800" i="1"/>
              <a:t>Phase 2b Study (GLIMMER)</a:t>
            </a:r>
            <a:endParaRPr lang="en-US" sz="2400" b="1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942EA3-2CAC-4EF7-A2CF-148D9493878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7177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B6F9ECD-688D-4C23-A814-6FB16DF3D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Condensed"/>
                <a:ea typeface="+mj-ea"/>
                <a:cs typeface="+mj-cs"/>
              </a:rPr>
              <a:t>Linerixibat Phase 2b Study (GLIMMER)</a:t>
            </a:r>
            <a:b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Condensed"/>
                <a:ea typeface="+mj-ea"/>
                <a:cs typeface="+mj-cs"/>
              </a:rPr>
            </a:b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Condensed"/>
                <a:ea typeface="+mj-ea"/>
                <a:cs typeface="+mj-cs"/>
              </a:rPr>
              <a:t>Improvement in Pruritis at Week 16 (Per-Protocol Analysis)</a:t>
            </a:r>
            <a:endParaRPr lang="en-US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39406B-BC42-4DAD-A233-A7B07AB2D7B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640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074980B-5D3E-4581-8AA9-E7E80133E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Program Agenda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6CE31C-53A3-4E24-83DF-D9CF24D2619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0853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DA573FB-2F58-435E-A20B-CEE9E5549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Setanaxib: Studied for PBC</a:t>
            </a:r>
            <a:br>
              <a:rPr lang="en-US" sz="2800"/>
            </a:br>
            <a:r>
              <a:rPr lang="en-US" sz="2800" i="1"/>
              <a:t>NOX1/4 Inhibitor</a:t>
            </a:r>
            <a:endParaRPr lang="en-US" sz="2800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9607FE-DDF5-4050-8B60-5FFFEB1507D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0489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6ED4F9E-090F-4720-A275-39596A9FF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Setanaxib (GKT831) NOX1/4 Inhibitor in PBC</a:t>
            </a:r>
            <a:br>
              <a:rPr lang="en-US" sz="2800"/>
            </a:br>
            <a:r>
              <a:rPr lang="en-US" sz="2800" i="1"/>
              <a:t>Phase 2 Study Interim Results</a:t>
            </a:r>
            <a:endParaRPr lang="en-US" sz="2800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1D2C06-D48C-4694-9CFF-2EDA6BBB683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9607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12CB11B-7562-4962-86AC-30D8BE696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Combination Therapy in PBC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CE4931-61B4-4B45-9AB1-CB77D7A060D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9523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D2AF6F8-870C-4F92-8EE2-3B425B5E9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Triple Therapy With UDCA, OCA, and Fibrates in</a:t>
            </a:r>
            <a:br>
              <a:rPr lang="en-US" sz="3200"/>
            </a:br>
            <a:r>
              <a:rPr lang="en-US" sz="3200"/>
              <a:t>Difficult-to-Treat PBC</a:t>
            </a:r>
            <a:endParaRPr lang="en-US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258E63-8778-4C39-9F22-221CAF152BB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9348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39D566F-C691-4B6A-B5D1-9EE9AB5C8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Triple Therapy With UDCA, OCA, and Fibrates in </a:t>
            </a:r>
            <a:br>
              <a:rPr lang="en-US" sz="3200"/>
            </a:br>
            <a:r>
              <a:rPr lang="en-US" sz="3200"/>
              <a:t>Difficult-to-Treat PBC: Results</a:t>
            </a:r>
            <a:endParaRPr lang="en-US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60F269-F0FE-4B1A-93EA-1F8098E41EF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0538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53C633E-E8A4-4AC7-9B16-179C5F546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F1D71A-5E42-439E-9EA3-E21E848B227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7632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EC9FE2C-576B-4377-A778-D880562EB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890BCC-D9D2-43A4-83A8-5A20184E868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863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2CC58CF-F03D-437B-9B4D-3F121566B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PBC Overview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2D5116-6EE3-486C-96A3-E50532A494C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2936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DAD4DDF-058C-4DDD-A7F5-23134CFB1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/>
              <a:t>Diagnostic Criteria for PBC</a:t>
            </a:r>
            <a:br>
              <a:rPr lang="en-GB" sz="2800"/>
            </a:br>
            <a:r>
              <a:rPr lang="en-GB" sz="2800" i="1"/>
              <a:t>AASLD Guidelines</a:t>
            </a:r>
            <a:endParaRPr lang="en-US" sz="2800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BCFF5E-3A49-4140-A310-851442198BD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596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D9E620B-497A-4B0B-AE61-01F150DF8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Symptoms and Manifestations of PBC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E1BFD7-C031-4AF5-A04A-7CAC9D55A6F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4080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5C3E562-CE65-45C0-B158-3E376DCEE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Symptoms and Manifestations of PBC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AF5E5D-DE53-49F5-A633-4C266ABAB47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8885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CCD5B51-C3DE-46A7-A3C5-17C440501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Symptoms and Manifestations of PBC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574AFC-F43D-4F9B-8F54-A42197185F2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0683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F48105E-87A2-4310-BF88-6045644D7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Symptoms and Manifestations of PBC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E75D8E-AA03-4901-89FF-80673FFD001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5011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D135A9315EE2A4B9EE6D2C3F5C19B49" ma:contentTypeVersion="16" ma:contentTypeDescription="Create a new document." ma:contentTypeScope="" ma:versionID="dee8d2a999a06eba03901fb0a85fa7a0">
  <xsd:schema xmlns:xsd="http://www.w3.org/2001/XMLSchema" xmlns:xs="http://www.w3.org/2001/XMLSchema" xmlns:p="http://schemas.microsoft.com/office/2006/metadata/properties" xmlns:ns2="45efe94e-f366-4a65-989e-8f23efc5054f" xmlns:ns3="e93acf5f-f59b-46bb-8c22-2b43a486ab2c" targetNamespace="http://schemas.microsoft.com/office/2006/metadata/properties" ma:root="true" ma:fieldsID="09b3c3b8ce95f5eacc54075dd33dc5fa" ns2:_="" ns3:_="">
    <xsd:import namespace="45efe94e-f366-4a65-989e-8f23efc5054f"/>
    <xsd:import namespace="e93acf5f-f59b-46bb-8c22-2b43a486ab2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efe94e-f366-4a65-989e-8f23efc505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0f99b7d-70a6-40d3-b94c-662730ffe56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3acf5f-f59b-46bb-8c22-2b43a486ab2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2f9ee28-ccf5-4b68-966d-9d0435739218}" ma:internalName="TaxCatchAll" ma:showField="CatchAllData" ma:web="e93acf5f-f59b-46bb-8c22-2b43a486ab2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93acf5f-f59b-46bb-8c22-2b43a486ab2c" xsi:nil="true"/>
    <lcf76f155ced4ddcb4097134ff3c332f xmlns="45efe94e-f366-4a65-989e-8f23efc5054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5FDDF59-A3EE-441A-BA5E-8DD1DC2E06BD}"/>
</file>

<file path=customXml/itemProps2.xml><?xml version="1.0" encoding="utf-8"?>
<ds:datastoreItem xmlns:ds="http://schemas.openxmlformats.org/officeDocument/2006/customXml" ds:itemID="{B1E2BC61-5D79-4565-BF54-8104384EFC94}"/>
</file>

<file path=customXml/itemProps3.xml><?xml version="1.0" encoding="utf-8"?>
<ds:datastoreItem xmlns:ds="http://schemas.openxmlformats.org/officeDocument/2006/customXml" ds:itemID="{75F50CAE-0E12-4A8B-ABFE-81B6B5093572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268</Words>
  <Application>Microsoft Office PowerPoint</Application>
  <PresentationFormat>Widescreen</PresentationFormat>
  <Paragraphs>33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Arial</vt:lpstr>
      <vt:lpstr>Calibri</vt:lpstr>
      <vt:lpstr>Calibri Light</vt:lpstr>
      <vt:lpstr>Roboto Condensed</vt:lpstr>
      <vt:lpstr>Office Theme</vt:lpstr>
      <vt:lpstr>PowerPoint Presentation</vt:lpstr>
      <vt:lpstr>PowerPoint Presentation</vt:lpstr>
      <vt:lpstr>Program Agenda</vt:lpstr>
      <vt:lpstr>PBC Overview</vt:lpstr>
      <vt:lpstr>Diagnostic Criteria for PBC AASLD Guidelines</vt:lpstr>
      <vt:lpstr>Symptoms and Manifestations of PBC</vt:lpstr>
      <vt:lpstr>Symptoms and Manifestations of PBC</vt:lpstr>
      <vt:lpstr>Symptoms and Manifestations of PBC</vt:lpstr>
      <vt:lpstr>Symptoms and Manifestations of PBC</vt:lpstr>
      <vt:lpstr>FDA-Approved Treatments for PBC</vt:lpstr>
      <vt:lpstr>Unmet Needs in PBC Treatment </vt:lpstr>
      <vt:lpstr>Unmet Needs in PBC Treatment (cont)</vt:lpstr>
      <vt:lpstr>Unmet Needs in PBC Treatment (cont)</vt:lpstr>
      <vt:lpstr>Emerging Agents in PBC Treatment </vt:lpstr>
      <vt:lpstr>Overview of PPAR Agonists</vt:lpstr>
      <vt:lpstr>PPAR-Targeted Therapies in PBC Clinical Development</vt:lpstr>
      <vt:lpstr>Seladelpar in PBC: Randomized Phase 3 Trial Efficacy Results</vt:lpstr>
      <vt:lpstr>Seladelpar in PBC: Randomized Phase 3 Trial Safety</vt:lpstr>
      <vt:lpstr>Elafibranor in PBC: Randomized Phase 2 Study Response Rates</vt:lpstr>
      <vt:lpstr>Elafibranor in PBC: Randomized Phase 2 Study Reduction in ALP</vt:lpstr>
      <vt:lpstr>Elafibranor in PBC: Randomized Phase 2 Study Safety and Tolerability</vt:lpstr>
      <vt:lpstr>Saroglitazar Phase 2 Study in PBC Efficacy</vt:lpstr>
      <vt:lpstr>Saroglitazar Phase 2 Study in PBC Effect on Pruritis</vt:lpstr>
      <vt:lpstr>Where Might PPAR Agonists Fit Into PBC Therapy? Expert Opinion </vt:lpstr>
      <vt:lpstr>Other Agents Being Studied in PBC</vt:lpstr>
      <vt:lpstr>Tropifexor in PBC Phase 2 Study</vt:lpstr>
      <vt:lpstr>Tropifexor in PBC: Randomized Phase 2 Study Efficacy and Safety</vt:lpstr>
      <vt:lpstr>Linerixibat in PBC With Pruritis Phase 2b Study (GLIMMER)</vt:lpstr>
      <vt:lpstr>Linerixibat Phase 2b Study (GLIMMER) Improvement in Pruritis at Week 16 (Per-Protocol Analysis)</vt:lpstr>
      <vt:lpstr>Setanaxib: Studied for PBC NOX1/4 Inhibitor</vt:lpstr>
      <vt:lpstr>Setanaxib (GKT831) NOX1/4 Inhibitor in PBC Phase 2 Study Interim Results</vt:lpstr>
      <vt:lpstr>Combination Therapy in PBC </vt:lpstr>
      <vt:lpstr>Triple Therapy With UDCA, OCA, and Fibrates in Difficult-to-Treat PBC</vt:lpstr>
      <vt:lpstr>Triple Therapy With UDCA, OCA, and Fibrates in  Difficult-to-Treat PBC: Results</vt:lpstr>
      <vt:lpstr>Conclusion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Fernandez Doble, Paula S.</dc:creator>
  <cp:lastModifiedBy>Fernandez Doble, Paula S.</cp:lastModifiedBy>
  <cp:revision>1</cp:revision>
  <dcterms:created xsi:type="dcterms:W3CDTF">2023-03-10T18:01:45Z</dcterms:created>
  <dcterms:modified xsi:type="dcterms:W3CDTF">2023-03-10T18:01:45Z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0x010100DD135A9315EE2A4B9EE6D2C3F5C19B49</vt:lpwstr>
  </property>
</Properties>
</file>