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11B3D-B8B0-4549-5950-A0309BDA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4806D-C6BD-60E8-8FA6-6A8ACA64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C37-248C-45DD-996D-66DC285F07A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2265-7CC7-2354-BF7A-624EABDD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93DD8-47C3-B86B-3C96-7026BF11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FBAE-5B4C-4084-AD1E-AC29472E6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72A7A-6F5B-873A-1AC6-BA7554EED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8B45B-DC04-93E5-C5EF-BB45BDCF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C3E09-AB9E-01AA-AFDF-57FBA8615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C37-248C-45DD-996D-66DC285F07A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41CDD-B792-7738-8B80-C0CF06E0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18C1-EE99-4D22-78A0-2444B1AB3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DFBAE-5B4C-4084-AD1E-AC29472E6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6EB456-993C-02D8-8441-73FA23D1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C4941-7958-3030-8322-E913F1890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1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810342-E721-2136-C2BD-101223C6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Surgical Management of Endometrial 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25EBA-E057-099B-0EED-8F6FE2976E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6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EE023-5AD8-9EDC-DCFB-390CEC96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Laparoscopic Hysterectomy vs Total Abdominal Hysterectomy</a:t>
            </a:r>
            <a:br>
              <a:rPr lang="en-US"/>
            </a:br>
            <a:r>
              <a:rPr lang="en-US" sz="3100" i="1"/>
              <a:t>LACE Trial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470AE-A3BF-C1C6-CC32-DD3AF6688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75787-1798-EDEE-E722-14D28F98C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Reported Therapeutic Role for Lymphadenectomy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AC71A-4364-FB09-3131-FB83028637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44F091-21F1-B047-2FFC-51F44D44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Endometrial Carcinoma </a:t>
            </a:r>
            <a:r>
              <a:rPr lang="en-GB"/>
              <a:t>Risk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70BC2-02A0-D224-5D72-53163C34E2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3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0768C3-2181-759B-58EA-214F2A2A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Molecular Profiling Is Recommended at Diagnosis </a:t>
            </a:r>
            <a:br>
              <a:rPr lang="en-GB"/>
            </a:br>
            <a:r>
              <a:rPr lang="en-GB"/>
              <a:t>of Endometrial 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6F6EB-2C3E-202E-16A7-EE7265190E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0A280C-8F1B-9305-F742-BE299546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Advanced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A73CC-23C1-19AD-007C-5367625261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20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1F6FB5-8BE5-5C6A-3A56-E5696408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Prognostic and Predictive Value of Molecular Subtyping in Endometrial Carcinoma: </a:t>
            </a:r>
            <a:r>
              <a:rPr lang="en-US" i="1"/>
              <a:t>TGCA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EF2E3-B29C-04E8-CE22-7DADABCDEC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0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41EDDD-A061-6716-C015-DA595C0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F1E07-CADC-D4C9-6C83-8CD8942E14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09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860190-3239-2767-B188-4D0106E8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Groups Guiding Adjuvant Therapy Use for </a:t>
            </a:r>
            <a:r>
              <a:rPr lang="en-US" sz="3600"/>
              <a:t>Endometrial Cancer</a:t>
            </a:r>
            <a:br>
              <a:rPr lang="en-US"/>
            </a:br>
            <a:r>
              <a:rPr lang="en-US" sz="3100" i="1"/>
              <a:t>ESMO-ESGO-ESTRO Consensus Conference 2015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734DE-D0F0-66FB-DCBE-380453A84F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4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DC2F41-DED9-5450-B071-E6E4A911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Histological Grading of Endometrial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2969B-E8B7-AC01-6DE6-C34EC24410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9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C4E5E3-5409-C8DF-79B7-83F164BF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Overview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143A8-DBEB-F5FD-CCCE-7F9723946B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6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D8FB54-E47E-60E5-110C-BE92BD80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Genomic Characterization of Endometrial Carcinoma</a:t>
            </a:r>
            <a:br>
              <a:rPr lang="en-US"/>
            </a:br>
            <a:r>
              <a:rPr lang="en-US" sz="3100" i="1"/>
              <a:t>TGCA Project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529B5-2448-329E-C8FE-59D7A4E16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21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9B8501-2119-6156-989B-F8A0BA8A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Diagnosis, Treatment, and Follow-Up of Endometrial Cancer</a:t>
            </a:r>
            <a:br>
              <a:rPr lang="en-US"/>
            </a:br>
            <a:r>
              <a:rPr lang="en-US" sz="3100" i="1"/>
              <a:t>ESMO Guidelines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9A368-9E64-2ACC-6C67-7687084E05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6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D836C0-F2C9-8A64-986C-C37EF266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Diagnosis, Treatment, and Follow-Up of Endometrial Cancer</a:t>
            </a:r>
            <a:br>
              <a:rPr lang="en-US"/>
            </a:br>
            <a:r>
              <a:rPr lang="en-US" sz="3100" i="1"/>
              <a:t>ESMO Guidelines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38A8F-D2ED-6BE6-9022-B58D84088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14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C7B554-C799-2165-0EC5-F2DA72C8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Prognostic Value of Molecular Characterization </a:t>
            </a:r>
            <a:br>
              <a:rPr lang="en-US"/>
            </a:br>
            <a:r>
              <a:rPr lang="en-US"/>
              <a:t>of Endometrial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2CE7C-92B8-CF19-21A1-09FC4B1E12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95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BFD618-695A-1C41-95DB-7206C936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Prognostic Value of Molecular Characterization </a:t>
            </a:r>
            <a:br>
              <a:rPr lang="en-US"/>
            </a:br>
            <a:r>
              <a:rPr lang="en-US"/>
              <a:t>of Endometrial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A2EE2-C214-7FC6-BC3B-237B9068E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2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DB2BF0-6D0C-A609-F600-025DD8D8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Prognostic Value of Molecular Characterization </a:t>
            </a:r>
            <a:br>
              <a:rPr lang="en-US"/>
            </a:br>
            <a:r>
              <a:rPr lang="en-US"/>
              <a:t>of Endometrial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6FA98-D17E-8961-FB90-2A139CCF83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18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A8C1AD-8E72-1852-C06C-82253F6E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Predictive Potential of Molecular Classification for Adjuvant Platinum-Based Treatment of Endometrial Carcinoma: </a:t>
            </a:r>
            <a:r>
              <a:rPr lang="en-US" i="1"/>
              <a:t>PORTEC-3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263CD-BA87-A1C3-0776-C40C738B8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25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A2196C-8788-7031-5C85-03A73891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Predictive Potential of Molecular Classification for Adjuvant Platinum-Based Treatment of Endometrial Carcinoma: </a:t>
            </a:r>
            <a:r>
              <a:rPr lang="en-US" i="1"/>
              <a:t>PORTEC-3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F9A80-C0A5-8EF5-B365-0234E2F644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92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6D645-9438-D3C1-0799-1A468115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Predictive Potential of Molecular Classification for Adjuvant Platinum-Based Treatment of Endometrial Carcinoma: </a:t>
            </a:r>
            <a:r>
              <a:rPr lang="en-US" i="1"/>
              <a:t>PORTEC-3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C2160-5558-0613-8FD0-24301A796F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69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96943-13D4-C495-E1E9-66B53857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Tumor Mutational Burden and Immunotherapy</a:t>
            </a:r>
            <a:br>
              <a:rPr lang="en-US"/>
            </a:br>
            <a:r>
              <a:rPr lang="en-US" sz="3100" i="1"/>
              <a:t>GARNET: ORR by Tumor Mutational Burden Status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BEDA3-CB1B-CAD8-A234-769C84660C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01BA46-8367-239E-73A6-A80A6BFE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 Patient’s Journey Through the Disease Course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200D6-A8BE-15D0-24E0-E05911621B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87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A51A06-0245-96EA-3728-9BB128A9C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E2576-E23D-65C3-2489-69F099207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35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4FED19-7B04-C774-A7F6-6C155992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Increasing Incidence of Endometrial Cancer Worldwide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1FA33-7524-E544-BD20-B0B26589F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ADB96B-11E1-2EBE-7EBE-BFCBFC2D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Recurrent/Metastatic Endometrial Cancer</a:t>
            </a:r>
            <a:br>
              <a:rPr lang="en-US"/>
            </a:br>
            <a:r>
              <a:rPr lang="en-US" sz="3100" i="1"/>
              <a:t>ESMO 2022 Guidelines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5CB97-D21B-B7A0-0027-A75C0237E8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63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C5F967-C521-4363-E4AC-34D80FD9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Recurrent/Metastatic Endometrial Cancer</a:t>
            </a:r>
            <a:br>
              <a:rPr lang="en-US"/>
            </a:br>
            <a:r>
              <a:rPr lang="en-US" sz="3100" i="1"/>
              <a:t>ESMO 2022 Guidelines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F323D-ABDF-118A-F75A-07545DB961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8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6A51BA-8485-F541-C9E9-84B22AE9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Recurrent/Metastatic Endometrial Cancer</a:t>
            </a:r>
            <a:br>
              <a:rPr lang="en-US"/>
            </a:br>
            <a:r>
              <a:rPr lang="en-US" sz="3100" i="1"/>
              <a:t>ESMO 2022 Guidelines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6B73C-26B7-455C-329F-1C44B610D1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03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F42380-B773-37AF-AA66-98130161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Letrozole + Palbociclib/Placebo in Metastatic Endometrial Cancer</a:t>
            </a:r>
            <a:br>
              <a:rPr lang="en-US"/>
            </a:br>
            <a:r>
              <a:rPr lang="en-US" sz="3100" i="1"/>
              <a:t>Phase 2 ENGOT-EN3/NSGO-PALEO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01E2F-A95D-460D-D438-C7F7E6BBB6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7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66ED7A-5097-38E1-6BC5-561B1BBB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Chemotherapy in Advanced/Recurrent Endometrial Cancer</a:t>
            </a:r>
            <a:br>
              <a:rPr lang="en-US"/>
            </a:br>
            <a:r>
              <a:rPr lang="en-US" sz="3100" i="1"/>
              <a:t>GOG 209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B6740-0F47-B80F-9BB3-BF51CA2C27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198604-774C-E592-263A-FC4E3F0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Genomic Characterization of Endometrial Carcinoma</a:t>
            </a:r>
            <a:br>
              <a:rPr lang="en-US"/>
            </a:br>
            <a:r>
              <a:rPr lang="en-US" sz="3100" i="1"/>
              <a:t>TGCA Project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EED46-D0FC-14A5-0D9C-BC36D4D301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8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52CABB-D032-674A-E4C1-A29D9A22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Dostarlimab in Advanced/Recurrent dMMR/MSI-High Endometrial Cancer </a:t>
            </a:r>
            <a:r>
              <a:rPr lang="en-US" sz="3100" i="1"/>
              <a:t>GARNET Study Enrollment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1FE10-60ED-59DB-34FA-2E8370FED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41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2C3C17-F7AC-DEAD-9DD2-8F77E5D0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Dostarlimab in Advanced/Recurrent dMMR/MSI-High Endometrial Cancer </a:t>
            </a:r>
            <a:r>
              <a:rPr lang="en-US" sz="2800" i="1"/>
              <a:t>GARNET ORR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17D5-F916-101D-20A9-DDF7B7A0F9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7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F0151D-CCE3-3611-CE26-AE96FEF6F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Rising Prevalence of Uterine Cancer Worldwide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ABBC0-D3D2-3EC1-D61D-355308E5D5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00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C4B8A4-5AC8-7D11-F156-10C90BE9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Dostarlimab in Advanced/Recurrent dMMR/MSI-High Endometrial Cancer </a:t>
            </a:r>
            <a:r>
              <a:rPr lang="en-US" sz="2800" i="1"/>
              <a:t>GARNET Duration of Response in Responders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71BC0-C82D-4EAA-7E08-DA63A8194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22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BD32C1-6DC3-F0F8-C780-62947D3F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Dostarlimab in Advanced/Recurrent dMMR/MSI-High Endometrial Cancer: </a:t>
            </a:r>
            <a:r>
              <a:rPr lang="en-US" sz="2800" i="1"/>
              <a:t>GARNET PFS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46BF5-E530-65FD-E645-9BEEB2388E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77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BECDCA-786B-D763-F1A9-7BF57F45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Dostarlimab in Advanced/Recurrent dMMR/MSI-High Endometrial Cancer: </a:t>
            </a:r>
            <a:r>
              <a:rPr lang="en-US" sz="2800" i="1"/>
              <a:t>GARNET OS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6A519-9349-303E-4B85-5453A05F1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7B97F8-9CD5-D3AE-84DF-86B724F5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Agent IO in Non-Biomarker Selected Endometrial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C28F3-55EC-60FB-C646-FE2223F55C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7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E47C09-4261-05D7-F274-DDFB89EE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Rationale for Combining Cancer Immunotherapy With Anti-VEGF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8493A-31C9-3800-8C1A-A2F8F400F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88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0DE06C-D0E6-5DD9-6CED-EC42E13A2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Study Design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37D65-5ABF-09C6-82EA-30958DF8A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9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06793E-360E-8730-1988-AE3CBD2B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PFS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3E294-C334-08E7-CB4B-0437A92A93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08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BDC6FA-F381-25CA-2DA8-7DEC04B6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OS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08275-E4A1-FD9F-1E17-7A7FE3B89C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16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16E9E-75FF-E1C6-51FE-F5A90B0D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F1A22-941C-38C0-6214-84C4CF1D8F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0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AF9F6F-C3F9-CB99-A49A-404D974F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Continued ORR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AACB5-0BD4-05E8-D096-75B8873F72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3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2EAB69-CAB5-80BF-9539-CBB1CA0A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Survival Rates of Uterine Cancer Are Associated With the Stage at Diagnosis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4196C-E7F2-E45F-B79B-C683D50799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0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D02FF8-3FEB-5E0F-F92A-D35D8145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Continued ORR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A9442-D272-F93E-0372-55B6DC5FD5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34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9F27AE-2FEC-96C3-A356-1FAE67F7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Lenvatinib + Pembrolizumab in Advanced Endometrial Cancer</a:t>
            </a:r>
            <a:br>
              <a:rPr lang="en-US"/>
            </a:br>
            <a:r>
              <a:rPr lang="en-US" sz="3100" i="1"/>
              <a:t>Study 309/KEYNOTE-775: TEAEs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620DD-2F3D-162D-965B-01BD0BC26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4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A52744-9181-3DCC-D747-D629233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Approved Indications for Lenvatinib + Pembrolizumab in Advanced Endometrial Carcinoma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B5992-26E5-9CD3-0FF1-BA981806F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0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FBBE25-E30A-4FCB-0FCA-AF8DBB73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49F5D-0167-F274-E062-1A4791427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6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935935-CD2D-359A-25DD-41B59DA5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1AF9D-5AE1-52DA-98F9-7574F48D4D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69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6FB051-8B22-44B0-2B33-60AC34AA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5EF49-85CA-23FB-D822-F63EB0F73E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65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0D4B9B-54A6-69EC-7986-BB8E220C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Challenges in Advanced/Recurrent EC</a:t>
            </a:r>
            <a:br>
              <a:rPr lang="en-GB"/>
            </a:br>
            <a:r>
              <a:rPr lang="en-GB" sz="3100" i="1"/>
              <a:t>Expert Discussion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3D1B6-4FF2-1BA9-6E35-78C17A6CC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6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E8149-889E-B760-147A-A4E4C126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Challenges in Advanced/Recurrent EC</a:t>
            </a:r>
            <a:br>
              <a:rPr lang="en-GB"/>
            </a:br>
            <a:r>
              <a:rPr lang="en-GB" sz="3100" i="1"/>
              <a:t>Expert Discussion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EFCC3-9658-DF85-0AE9-7C5EE1F06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84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8A2BFB-EB91-34C9-FD77-ADA8499E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6C6D5-585E-FBD0-1DB8-2604CE8F78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2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8AB984-DA71-D1D4-91D9-A6FF7FC6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Pembrolizumab + Adjuvant Chemotherapy ± Radiotherapy in </a:t>
            </a:r>
            <a:r>
              <a:rPr lang="en-US"/>
              <a:t>H</a:t>
            </a:r>
            <a:r>
              <a:rPr lang="en-US" sz="3600"/>
              <a:t>igh-Risk </a:t>
            </a:r>
            <a:r>
              <a:rPr lang="en-US"/>
              <a:t>Endometrial Cancer</a:t>
            </a:r>
            <a:r>
              <a:rPr lang="en-US" sz="3600"/>
              <a:t>: </a:t>
            </a:r>
            <a:r>
              <a:rPr lang="en-US" sz="3600" i="1"/>
              <a:t>ENGOT-EN11/KEYNOTE-B21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550B0-1C78-8721-84BC-77823EB57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3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B4377F-DB10-9916-04C7-0365D650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Factors Associated With Risk of Developing Endometrial 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DD83D-0DD3-6762-84E0-E57CDE722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4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A8C0E3-3ADF-D6C9-F2ED-7502FD16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Based Adjuvant Treatment in Endometrial Cancer</a:t>
            </a:r>
            <a:br>
              <a:rPr lang="en-US"/>
            </a:br>
            <a:r>
              <a:rPr lang="en-US" sz="3100" i="1"/>
              <a:t>RAINBO ENGOT-EN1-4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32C0A-4C09-6FFF-EA45-4A6E8777C9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62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600B3B-50FB-488B-D5A6-B9C7F070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BB0C9-0173-FD9B-9AF7-30E1168D8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05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3368D2-B5E8-D904-896C-58BB44F1C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in dMMR Advanced/Recurrent Endometrial Cancer</a:t>
            </a:r>
            <a:br>
              <a:rPr lang="en-US"/>
            </a:br>
            <a:r>
              <a:rPr lang="en-US" sz="3100" i="1"/>
              <a:t>KEYNOTE-C93/ENGOT EN15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2E0D5-395F-4B90-C548-9A1E57A4B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17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7C6A94-C246-FFE2-9189-42434EAE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Dostarlimab in First-Line dMMR Endometrial Cancer</a:t>
            </a:r>
            <a:br>
              <a:rPr lang="en-US"/>
            </a:br>
            <a:r>
              <a:rPr lang="en-US" sz="3100" i="1"/>
              <a:t>ENGOT-en13/GINECO/DOMENICA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4ADA5-6985-535A-1766-9E46D4AF3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9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E23720-3744-F0C4-91B8-7C488FD9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0E484-E167-F482-437E-4C7D87BD2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39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36BC7E-AF67-35F5-6D77-5B4E7807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in dMMR Advanced/Recurrent Endometrial Cancer</a:t>
            </a:r>
            <a:br>
              <a:rPr lang="en-US"/>
            </a:br>
            <a:r>
              <a:rPr lang="en-US" sz="3100" i="1"/>
              <a:t>ENGOT-en9 / LEAP-001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A9CCB-8A66-E3E7-BDD4-317DEB1E29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82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43606E-3363-A4BE-07BD-BA338FBE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6F02E-7544-1604-8458-F2BBDE730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79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136BAB-AB6E-1E73-0E9E-75E9B6631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Dostarlimab + Carboplatin-Paclitaxel in Recurrent/Primary Advanced </a:t>
            </a:r>
            <a:r>
              <a:rPr lang="en-US"/>
              <a:t>Endometrial Cancer</a:t>
            </a:r>
            <a:r>
              <a:rPr lang="en-US" sz="3600"/>
              <a:t>: </a:t>
            </a:r>
            <a:r>
              <a:rPr lang="en-US" sz="3600" i="1"/>
              <a:t>RUBY/ENGOT-EN6/GOG3031/NSGO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BB785-CAA5-ACD5-558E-F10A12473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390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E2E12E-C40C-A44F-E31A-6CC960E7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Pembrolizumab + Paclitaxel/Carboplatin in Recurrent EC Endometrial Cancer: </a:t>
            </a:r>
            <a:r>
              <a:rPr lang="en-US" i="1"/>
              <a:t>NRG-GY018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826EB-69F7-9FD9-5EFF-2A8ABA7D27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80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BB4AEE-E898-8E2C-B89D-A405FFF9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Atezolizumab + Carboplatin-Paclitaxel in Recurrent Advanced </a:t>
            </a:r>
            <a:r>
              <a:rPr lang="en-US"/>
              <a:t>Endometrial Cancer: </a:t>
            </a:r>
            <a:r>
              <a:rPr lang="en-US" sz="3600" i="1"/>
              <a:t>AtTEnd/ENGOT-en7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C1535-43C7-FAC4-0039-FFE2395BF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1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393E1E-1E30-C4E2-814F-286E7668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Factors Associated With Risk of Developing Endometrial 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0E4A4-06E4-8400-02E5-D7B580230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83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79CC13-B9A5-4416-AC27-C4576F58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That Immunotherapy + Chemotherapy Will Become Standard of Care in Recurrent </a:t>
            </a:r>
            <a:r>
              <a:rPr lang="en-US"/>
              <a:t>Endometrial Cancer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28ABC-3F53-F70C-8B55-E64E8B4D8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715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FE5424-9208-1097-8C68-17139E58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11FDF-31B2-6678-594B-2E8009487A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30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89F60A-49FF-DE1B-55A6-AC65646C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Dostarlimab + Niraparib in Recurrent/Primary Advanced Endometrial Cancer: </a:t>
            </a:r>
            <a:r>
              <a:rPr lang="en-US" sz="3200" i="1"/>
              <a:t>RUBY Part 2 (ENGOT-EN6; GOG-3031)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9FBB1-0B7E-F307-B95C-FA79FA507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06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7612A7-9D34-A9C7-2C91-2114CA3A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Durvalumab + Olaparib in Primary Advanced Endometrial Cancer </a:t>
            </a:r>
            <a:r>
              <a:rPr lang="en-US" sz="3100" i="1"/>
              <a:t>ENGOT-EN10/DUO-E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44118-9008-6476-6EC0-E966EC707C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81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68A22A-C44C-3AE5-3418-9AD30BA33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B9D22-E67E-22B2-CE82-897E8773B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194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9E466A-F040-7758-2A37-9D9D6066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Mechanism of Action of Selinexor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AD092-E712-FCF0-A32F-D7C4C573C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620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69D743-F25B-6471-A7A8-BB8D5B4C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Selinexor as Maintenance After First-Line Chemotherapy in Endometrial Cancer: </a:t>
            </a:r>
            <a:r>
              <a:rPr lang="en-US" i="1"/>
              <a:t>SIENDO/ENGOT-EN5/GOG-3055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AB180-148B-656C-3296-DD3227E1AE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15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88FC97-1809-6CFF-B852-5E6E5107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SIENDO/ENGOT-EN5/GOG-3055 </a:t>
            </a:r>
            <a:br>
              <a:rPr lang="en-US"/>
            </a:br>
            <a:r>
              <a:rPr lang="en-US" sz="3100" i="1"/>
              <a:t>Patients With Wild Type P53 EC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0BF07-65A8-9877-BB75-9DB06FBCD8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12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95B846-0A6B-2F6F-7667-56867A68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Selinexor as Maintenance in p53 WT Advanced/Recurrent Endometrial Cancer: </a:t>
            </a:r>
            <a:r>
              <a:rPr lang="en-US" i="1"/>
              <a:t>ENGOT-EN20/GOG-3083/XPORT-EC-042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9A0AA-1F64-9178-8B4C-39D56E5C8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83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3CCCC5-B41A-F499-B3E1-8504D4B5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766D4-C358-C539-902C-E464E4AF3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7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38AC37-EEAE-EA08-EEAA-FDFAB70E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Signs or Symptoms of Endometrial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20884-7692-525D-8706-3C8858FAA7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450184-C321-1DF4-F8AC-111BD4FF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 of Endometrial Carcinoma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6CBAB-25CB-0B02-4624-9D00234A36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85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2EEE87B6-46F5-4997-987A-B4D4261EBB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C85203-9A57-456F-A4DF-2654867953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21BEE7-8CDF-4801-836B-3EF9942B1517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174144a6-14cb-4f4b-ada6-445a4558a3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Office PowerPoint</Application>
  <PresentationFormat>Widescreen</PresentationFormat>
  <Paragraphs>66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Program Overview</vt:lpstr>
      <vt:lpstr>A Patient’s Journey Through the Disease Course </vt:lpstr>
      <vt:lpstr>Rising Prevalence of Uterine Cancer Worldwide</vt:lpstr>
      <vt:lpstr>Survival Rates of Uterine Cancer Are Associated With the Stage at Diagnosis</vt:lpstr>
      <vt:lpstr>Factors Associated With Risk of Developing Endometrial Carcinoma</vt:lpstr>
      <vt:lpstr>Factors Associated With Risk of Developing Endometrial Carcinoma</vt:lpstr>
      <vt:lpstr>Signs or Symptoms of Endometrial Cancer</vt:lpstr>
      <vt:lpstr>Diagnosis of Endometrial Carcinoma</vt:lpstr>
      <vt:lpstr>Surgical Management of Endometrial Carcinoma</vt:lpstr>
      <vt:lpstr>Total Laparoscopic Hysterectomy vs Total Abdominal Hysterectomy LACE Trial</vt:lpstr>
      <vt:lpstr>No Reported Therapeutic Role for Lymphadenectomy</vt:lpstr>
      <vt:lpstr>Endometrial Carcinoma Risk Groups</vt:lpstr>
      <vt:lpstr>Molecular Profiling Is Recommended at Diagnosis  of Endometrial Carcinoma</vt:lpstr>
      <vt:lpstr>Management of Advanced Disease</vt:lpstr>
      <vt:lpstr>Prognostic and Predictive Value of Molecular Subtyping in Endometrial Carcinoma: TGCA Project</vt:lpstr>
      <vt:lpstr>PowerPoint Presentation</vt:lpstr>
      <vt:lpstr>Risk Groups Guiding Adjuvant Therapy Use for Endometrial Cancer ESMO-ESGO-ESTRO Consensus Conference 2015</vt:lpstr>
      <vt:lpstr>Histological Grading of Endometrial Cancer</vt:lpstr>
      <vt:lpstr>Integrated Genomic Characterization of Endometrial Carcinoma TGCA Project</vt:lpstr>
      <vt:lpstr>Diagnosis, Treatment, and Follow-Up of Endometrial Cancer ESMO Guidelines</vt:lpstr>
      <vt:lpstr>Diagnosis, Treatment, and Follow-Up of Endometrial Cancer ESMO Guidelines</vt:lpstr>
      <vt:lpstr>High Prognostic Value of Molecular Characterization  of Endometrial Cancer</vt:lpstr>
      <vt:lpstr>High Prognostic Value of Molecular Characterization  of Endometrial Cancer</vt:lpstr>
      <vt:lpstr>High Prognostic Value of Molecular Characterization  of Endometrial Cancer</vt:lpstr>
      <vt:lpstr>Predictive Potential of Molecular Classification for Adjuvant Platinum-Based Treatment of Endometrial Carcinoma: PORTEC-3</vt:lpstr>
      <vt:lpstr>Predictive Potential of Molecular Classification for Adjuvant Platinum-Based Treatment of Endometrial Carcinoma: PORTEC-3</vt:lpstr>
      <vt:lpstr>Predictive Potential of Molecular Classification for Adjuvant Platinum-Based Treatment of Endometrial Carcinoma: PORTEC-3</vt:lpstr>
      <vt:lpstr>Tumor Mutational Burden and Immunotherapy GARNET: ORR by Tumor Mutational Burden Status</vt:lpstr>
      <vt:lpstr>PowerPoint Presentation</vt:lpstr>
      <vt:lpstr>Increasing Incidence of Endometrial Cancer Worldwide</vt:lpstr>
      <vt:lpstr>Management of Recurrent/Metastatic Endometrial Cancer ESMO 2022 Guidelines</vt:lpstr>
      <vt:lpstr>Management of Recurrent/Metastatic Endometrial Cancer ESMO 2022 Guidelines</vt:lpstr>
      <vt:lpstr>Management of Recurrent/Metastatic Endometrial Cancer ESMO 2022 Guidelines</vt:lpstr>
      <vt:lpstr>Letrozole + Palbociclib/Placebo in Metastatic Endometrial Cancer Phase 2 ENGOT-EN3/NSGO-PALEO</vt:lpstr>
      <vt:lpstr>Chemotherapy in Advanced/Recurrent Endometrial Cancer GOG 209</vt:lpstr>
      <vt:lpstr>Integrated Genomic Characterization of Endometrial Carcinoma TGCA Project</vt:lpstr>
      <vt:lpstr>Dostarlimab in Advanced/Recurrent dMMR/MSI-High Endometrial Cancer GARNET Study Enrollment</vt:lpstr>
      <vt:lpstr>Dostarlimab in Advanced/Recurrent dMMR/MSI-High Endometrial Cancer GARNET ORR</vt:lpstr>
      <vt:lpstr>Dostarlimab in Advanced/Recurrent dMMR/MSI-High Endometrial Cancer GARNET Duration of Response in Responders</vt:lpstr>
      <vt:lpstr>Dostarlimab in Advanced/Recurrent dMMR/MSI-High Endometrial Cancer: GARNET PFS</vt:lpstr>
      <vt:lpstr>Dostarlimab in Advanced/Recurrent dMMR/MSI-High Endometrial Cancer: GARNET OS</vt:lpstr>
      <vt:lpstr>Single Agent IO in Non-Biomarker Selected Endometrial Cancer</vt:lpstr>
      <vt:lpstr>Rationale for Combining Cancer Immunotherapy With Anti-VEGF</vt:lpstr>
      <vt:lpstr>Lenvatinib + Pembrolizumab in Advanced Endometrial Cancer Study 309/KEYNOTE-775: Study Design</vt:lpstr>
      <vt:lpstr>Lenvatinib + Pembrolizumab in Advanced Endometrial Cancer Study 309/KEYNOTE-775: PFS</vt:lpstr>
      <vt:lpstr>Lenvatinib + Pembrolizumab in Advanced Endometrial Cancer Study 309/KEYNOTE-775: OS</vt:lpstr>
      <vt:lpstr>Lenvatinib + Pembrolizumab in Advanced Endometrial Cancer Study 309/KEYNOTE-775: OS</vt:lpstr>
      <vt:lpstr>Lenvatinib + Pembrolizumab in Advanced Endometrial Cancer Study 309/KEYNOTE-775: Continued ORR</vt:lpstr>
      <vt:lpstr>Lenvatinib + Pembrolizumab in Advanced Endometrial Cancer Study 309/KEYNOTE-775: Continued ORR</vt:lpstr>
      <vt:lpstr>Lenvatinib + Pembrolizumab in Advanced Endometrial Cancer Study 309/KEYNOTE-775: TEAEs</vt:lpstr>
      <vt:lpstr>Approved Indications for Lenvatinib + Pembrolizumab in Advanced Endometrial Carcinoma</vt:lpstr>
      <vt:lpstr>PowerPoint Presentation</vt:lpstr>
      <vt:lpstr>PowerPoint Presentation</vt:lpstr>
      <vt:lpstr>PowerPoint Presentation</vt:lpstr>
      <vt:lpstr>Current Challenges in Advanced/Recurrent EC Expert Discussion</vt:lpstr>
      <vt:lpstr>Current Challenges in Advanced/Recurrent EC Expert Discussion</vt:lpstr>
      <vt:lpstr>PowerPoint Presentation</vt:lpstr>
      <vt:lpstr>Pembrolizumab + Adjuvant Chemotherapy ± Radiotherapy in High-Risk Endometrial Cancer: ENGOT-EN11/KEYNOTE-B21</vt:lpstr>
      <vt:lpstr>Molecular Based Adjuvant Treatment in Endometrial Cancer RAINBO ENGOT-EN1-4</vt:lpstr>
      <vt:lpstr>PowerPoint Presentation</vt:lpstr>
      <vt:lpstr>Pembrolizumab in dMMR Advanced/Recurrent Endometrial Cancer KEYNOTE-C93/ENGOT EN15</vt:lpstr>
      <vt:lpstr>Dostarlimab in First-Line dMMR Endometrial Cancer ENGOT-en13/GINECO/DOMENICA</vt:lpstr>
      <vt:lpstr>PowerPoint Presentation</vt:lpstr>
      <vt:lpstr>Pembrolizumab in dMMR Advanced/Recurrent Endometrial Cancer ENGOT-en9 / LEAP-001</vt:lpstr>
      <vt:lpstr>PowerPoint Presentation</vt:lpstr>
      <vt:lpstr>Dostarlimab + Carboplatin-Paclitaxel in Recurrent/Primary Advanced Endometrial Cancer: RUBY/ENGOT-EN6/GOG3031/NSGO </vt:lpstr>
      <vt:lpstr>Pembrolizumab + Paclitaxel/Carboplatin in Recurrent EC Endometrial Cancer: NRG-GY018</vt:lpstr>
      <vt:lpstr>Atezolizumab + Carboplatin-Paclitaxel in Recurrent Advanced Endometrial Cancer: AtTEnd/ENGOT-en7 </vt:lpstr>
      <vt:lpstr>Potential That Immunotherapy + Chemotherapy Will Become Standard of Care in Recurrent Endometrial Cancer</vt:lpstr>
      <vt:lpstr>PowerPoint Presentation</vt:lpstr>
      <vt:lpstr>Dostarlimab + Niraparib in Recurrent/Primary Advanced Endometrial Cancer: RUBY Part 2 (ENGOT-EN6; GOG-3031)</vt:lpstr>
      <vt:lpstr>Durvalumab + Olaparib in Primary Advanced Endometrial Cancer ENGOT-EN10/DUO-E</vt:lpstr>
      <vt:lpstr>PowerPoint Presentation</vt:lpstr>
      <vt:lpstr>Mechanism of Action of Selinexor</vt:lpstr>
      <vt:lpstr>Selinexor as Maintenance After First-Line Chemotherapy in Endometrial Cancer: SIENDO/ENGOT-EN5/GOG-3055</vt:lpstr>
      <vt:lpstr>SIENDO/ENGOT-EN5/GOG-3055  Patients With Wild Type P53 EC</vt:lpstr>
      <vt:lpstr>Selinexor as Maintenance in p53 WT Advanced/Recurrent Endometrial Cancer: ENGOT-EN20/GOG-3083/XPORT-EC-042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Je-Anne</dc:creator>
  <cp:lastModifiedBy>Kelly, Je-Anne</cp:lastModifiedBy>
  <cp:revision>3</cp:revision>
  <dcterms:created xsi:type="dcterms:W3CDTF">2023-03-15T12:16:21Z</dcterms:created>
  <dcterms:modified xsi:type="dcterms:W3CDTF">2023-03-15T14:33:26Z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